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media1.mp4" ContentType="video/unknown"/>
  <Override PartName="/ppt/media/image2.jpeg" ContentType="image/jpeg"/>
  <Override PartName="/ppt/media/media2.mp4" ContentType="video/unknown"/>
  <Override PartName="/ppt/notesSlides/notesSlide8.xml" ContentType="application/vnd.openxmlformats-officedocument.presentationml.notesSlide+xml"/>
  <Override PartName="/ppt/media/image3.jpeg" ContentType="image/jpeg"/>
  <Override PartName="/ppt/notesSlides/notesSlide9.xml" ContentType="application/vnd.openxmlformats-officedocument.presentationml.notesSlide+xml"/>
  <Override PartName="/ppt/media/image4.jpeg" ContentType="image/jpeg"/>
  <Override PartName="/ppt/media/image5.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6.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media/image7.jpeg" ContentType="image/jpeg"/>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media/image8.jpeg" ContentType="image/jpeg"/>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media/media3.mp4" ContentType="video/unknown"/>
  <Override PartName="/ppt/notesSlides/notesSlide104.xml" ContentType="application/vnd.openxmlformats-officedocument.presentationml.notesSlide+xml"/>
  <Override PartName="/ppt/media/media4.mp4" ContentType="video/unknown"/>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15.xml" ContentType="application/vnd.openxmlformats-officedocument.presentationml.notesSlide+xml"/>
  <Override PartName="/ppt/media/image9.jpeg" ContentType="image/jpeg"/>
  <Override PartName="/ppt/media/image10.jpeg" ContentType="image/jpeg"/>
  <Override PartName="/ppt/media/image11.jpeg" ContentType="image/jpeg"/>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b="def" i="def"/>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212636"/>
          <c:y val="0.0817805"/>
          <c:w val="0.748053"/>
          <c:h val="0.664682"/>
        </c:manualLayout>
      </c:layout>
      <c:lineChart>
        <c:grouping val="standard"/>
        <c:varyColors val="0"/>
        <c:ser>
          <c:idx val="0"/>
          <c:order val="0"/>
          <c:tx>
            <c:strRef>
              <c:f>Sheet1!$A$2</c:f>
              <c:strCache>
                <c:ptCount val="1"/>
                <c:pt idx="0">
                  <c:v>Region 1</c:v>
                </c:pt>
              </c:strCache>
            </c:strRef>
          </c:tx>
          <c:spPr>
            <a:noFill/>
            <a:ln w="76200" cap="flat">
              <a:solidFill>
                <a:schemeClr val="accent1"/>
              </a:solidFill>
              <a:prstDash val="solid"/>
              <a:miter lim="400000"/>
            </a:ln>
            <a:effectLst>
              <a:outerShdw sx="100000" sy="100000" kx="0" ky="0" algn="tl" rotWithShape="1" blurRad="50800" dist="25400" dir="5400000">
                <a:srgbClr val="000000">
                  <a:alpha val="50000"/>
                </a:srgbClr>
              </a:outerShdw>
            </a:effectLst>
          </c:spPr>
          <c:marker>
            <c:symbol val="circle"/>
            <c:size val="24"/>
            <c:spPr>
              <a:noFill/>
              <a:ln w="76200" cap="flat">
                <a:solidFill>
                  <a:srgbClr val="0465BF"/>
                </a:solidFill>
                <a:prstDash val="solid"/>
                <a:miter lim="400000"/>
              </a:ln>
              <a:effectLst/>
            </c:spPr>
          </c:marker>
          <c:dLbls>
            <c:numFmt formatCode="#,##0" sourceLinked="0"/>
            <c:txPr>
              <a:bodyPr/>
              <a:lstStyle/>
              <a:p>
                <a:pPr>
                  <a:defRPr b="0" i="0" strike="noStrike" sz="3800" u="none">
                    <a:solidFill>
                      <a:srgbClr val="FFFFFF"/>
                    </a:solidFill>
                    <a:effectLst>
                      <a:outerShdw sx="100000" sy="100000" kx="0" ky="0" algn="tl" rotWithShape="1" blurRad="190500" dist="25400" dir="5400000">
                        <a:srgbClr val="000000">
                          <a:alpha val="50000"/>
                        </a:srgbClr>
                      </a:outerShdw>
                    </a:effectLst>
                    <a:latin typeface="Helvetica Light"/>
                  </a:defRPr>
                </a:pPr>
              </a:p>
            </c:txPr>
            <c:dLblPos val="b"/>
            <c:showLegendKey val="0"/>
            <c:showVal val="0"/>
            <c:showCatName val="0"/>
            <c:showSerName val="0"/>
            <c:showPercent val="0"/>
            <c:showBubbleSize val="0"/>
            <c:showLeaderLines val="0"/>
          </c:dLbls>
          <c:cat>
            <c:strRef>
              <c:f>Sheet1!$B$1:$F$1</c:f>
              <c:strCache>
                <c:ptCount val="5"/>
                <c:pt idx="0">
                  <c:v>1</c:v>
                </c:pt>
                <c:pt idx="1">
                  <c:v>2</c:v>
                </c:pt>
                <c:pt idx="2">
                  <c:v>3</c:v>
                </c:pt>
                <c:pt idx="3">
                  <c:v>4</c:v>
                </c:pt>
                <c:pt idx="4">
                  <c:v>5</c:v>
                </c:pt>
              </c:strCache>
            </c:strRef>
          </c:cat>
          <c:val>
            <c:numRef>
              <c:f>Sheet1!$B$2:$F$2</c:f>
              <c:numCache>
                <c:ptCount val="5"/>
                <c:pt idx="0">
                  <c:v>0.000000</c:v>
                </c:pt>
                <c:pt idx="1">
                  <c:v>1.000000</c:v>
                </c:pt>
                <c:pt idx="2">
                  <c:v>2.000000</c:v>
                </c:pt>
                <c:pt idx="3">
                  <c:v>4.000000</c:v>
                </c:pt>
                <c:pt idx="4">
                  <c:v>8.000000</c:v>
                </c:pt>
              </c:numCache>
            </c:numRef>
          </c:val>
          <c:smooth val="0"/>
        </c:ser>
        <c:marker val="1"/>
        <c:axId val="2094734552"/>
        <c:axId val="2094734553"/>
      </c:lineChart>
      <c:catAx>
        <c:axId val="2094734552"/>
        <c:scaling>
          <c:orientation val="minMax"/>
        </c:scaling>
        <c:delete val="0"/>
        <c:axPos val="b"/>
        <c:title>
          <c:tx>
            <c:rich>
              <a:bodyPr rot="0"/>
              <a:lstStyle/>
              <a:p>
                <a:pPr>
                  <a:defRPr b="1" i="0" strike="noStrike" sz="6000" u="none">
                    <a:solidFill>
                      <a:srgbClr val="FFFFFF"/>
                    </a:solidFill>
                    <a:latin typeface="Trebuchet MS"/>
                  </a:defRPr>
                </a:pPr>
                <a:r>
                  <a:rPr b="1" i="0" strike="noStrike" sz="6000" u="none">
                    <a:solidFill>
                      <a:srgbClr val="FFFFFF"/>
                    </a:solidFill>
                    <a:latin typeface="Trebuchet MS"/>
                  </a:rPr>
                  <a:t>Precision</a:t>
                </a:r>
              </a:p>
            </c:rich>
          </c:tx>
          <c:layout/>
          <c:overlay val="1"/>
        </c:title>
        <c:numFmt formatCode="General" sourceLinked="0"/>
        <c:majorTickMark val="cross"/>
        <c:minorTickMark val="none"/>
        <c:tickLblPos val="none"/>
        <c:spPr>
          <a:ln w="50800" cap="flat">
            <a:solidFill>
              <a:srgbClr val="000000"/>
            </a:solidFill>
            <a:prstDash val="solid"/>
            <a:miter lim="400000"/>
          </a:ln>
        </c:spPr>
        <c:txPr>
          <a:bodyPr rot="0"/>
          <a:lstStyle/>
          <a:p>
            <a:pPr>
              <a:defRPr b="0" i="0" strike="noStrike" sz="3200" u="none">
                <a:solidFill>
                  <a:srgbClr val="FFFFFF"/>
                </a:solidFill>
                <a:latin typeface="Helvetica Light"/>
              </a:defRPr>
            </a:pPr>
          </a:p>
        </c:txPr>
        <c:crossAx val="2094734553"/>
        <c:crosses val="autoZero"/>
        <c:auto val="1"/>
        <c:lblAlgn val="ctr"/>
        <c:noMultiLvlLbl val="1"/>
      </c:catAx>
      <c:valAx>
        <c:axId val="2094734553"/>
        <c:scaling>
          <c:orientation val="minMax"/>
        </c:scaling>
        <c:delete val="0"/>
        <c:axPos val="l"/>
        <c:majorGridlines>
          <c:spPr>
            <a:ln w="12700" cap="flat">
              <a:solidFill>
                <a:srgbClr val="929292"/>
              </a:solidFill>
              <a:prstDash val="solid"/>
              <a:miter lim="400000"/>
            </a:ln>
          </c:spPr>
        </c:majorGridlines>
        <c:title>
          <c:tx>
            <c:rich>
              <a:bodyPr rot="-5400000"/>
              <a:lstStyle/>
              <a:p>
                <a:pPr>
                  <a:defRPr b="1" i="0" strike="noStrike" sz="6000" u="none">
                    <a:solidFill>
                      <a:srgbClr val="FFFFFF"/>
                    </a:solidFill>
                    <a:latin typeface="Trebuchet MS"/>
                  </a:defRPr>
                </a:pPr>
                <a:r>
                  <a:rPr b="1" i="0" strike="noStrike" sz="6000" u="none">
                    <a:solidFill>
                      <a:srgbClr val="FFFFFF"/>
                    </a:solidFill>
                    <a:latin typeface="Trebuchet MS"/>
                  </a:rPr>
                  <a:t>Resources</a:t>
                </a:r>
              </a:p>
            </c:rich>
          </c:tx>
          <c:layout/>
          <c:overlay val="1"/>
        </c:title>
        <c:numFmt formatCode="General" sourceLinked="0"/>
        <c:majorTickMark val="cross"/>
        <c:minorTickMark val="none"/>
        <c:tickLblPos val="none"/>
        <c:spPr>
          <a:ln w="50800" cap="flat">
            <a:solidFill>
              <a:srgbClr val="000000"/>
            </a:solidFill>
            <a:prstDash val="solid"/>
            <a:miter lim="400000"/>
          </a:ln>
        </c:spPr>
        <c:txPr>
          <a:bodyPr rot="0"/>
          <a:lstStyle/>
          <a:p>
            <a:pPr>
              <a:defRPr b="0" i="0" strike="noStrike" sz="3200" u="none">
                <a:solidFill>
                  <a:srgbClr val="FFFFFF"/>
                </a:solidFill>
                <a:latin typeface="Helvetica Light"/>
              </a:defRPr>
            </a:pPr>
          </a:p>
        </c:txPr>
        <c:crossAx val="2094734552"/>
        <c:crosses val="autoZero"/>
        <c:crossBetween val="midCat"/>
        <c:majorUnit val="2"/>
        <c:minorUnit val="1"/>
      </c:valAx>
      <c:spPr>
        <a:solidFill>
          <a:srgbClr val="FFFFFF"/>
        </a:solidFill>
        <a:ln w="50800" cap="flat">
          <a:solidFill>
            <a:srgbClr val="000000"/>
          </a:solidFill>
          <a:prstDash val="solid"/>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218252"/>
          <c:y val="0.0817805"/>
          <c:w val="0.76781"/>
          <c:h val="0.664682"/>
        </c:manualLayout>
      </c:layout>
      <c:lineChart>
        <c:grouping val="standard"/>
        <c:varyColors val="0"/>
        <c:ser>
          <c:idx val="0"/>
          <c:order val="0"/>
          <c:tx>
            <c:strRef>
              <c:f>Sheet1!$A$2</c:f>
              <c:strCache>
                <c:ptCount val="1"/>
                <c:pt idx="0">
                  <c:v>Region 1</c:v>
                </c:pt>
              </c:strCache>
            </c:strRef>
          </c:tx>
          <c:spPr>
            <a:noFill/>
            <a:ln w="76200" cap="flat">
              <a:solidFill>
                <a:schemeClr val="accent1"/>
              </a:solidFill>
              <a:prstDash val="solid"/>
              <a:miter lim="400000"/>
            </a:ln>
            <a:effectLst>
              <a:outerShdw sx="100000" sy="100000" kx="0" ky="0" algn="tl" rotWithShape="1" blurRad="50800" dist="25400" dir="5400000">
                <a:srgbClr val="000000">
                  <a:alpha val="50000"/>
                </a:srgbClr>
              </a:outerShdw>
            </a:effectLst>
          </c:spPr>
          <c:marker>
            <c:symbol val="circle"/>
            <c:size val="24"/>
            <c:spPr>
              <a:noFill/>
              <a:ln w="76200" cap="flat">
                <a:solidFill>
                  <a:srgbClr val="0465BF"/>
                </a:solidFill>
                <a:prstDash val="solid"/>
                <a:miter lim="400000"/>
              </a:ln>
              <a:effectLst/>
            </c:spPr>
          </c:marker>
          <c:dLbls>
            <c:numFmt formatCode="#,##0" sourceLinked="0"/>
            <c:txPr>
              <a:bodyPr/>
              <a:lstStyle/>
              <a:p>
                <a:pPr>
                  <a:defRPr b="0" i="0" strike="noStrike" sz="3800" u="none">
                    <a:solidFill>
                      <a:srgbClr val="FFFFFF"/>
                    </a:solidFill>
                    <a:effectLst>
                      <a:outerShdw sx="100000" sy="100000" kx="0" ky="0" algn="tl" rotWithShape="1" blurRad="190500" dist="25400" dir="5400000">
                        <a:srgbClr val="000000">
                          <a:alpha val="50000"/>
                        </a:srgbClr>
                      </a:outerShdw>
                    </a:effectLst>
                    <a:latin typeface="Helvetica Light"/>
                  </a:defRPr>
                </a:pPr>
              </a:p>
            </c:txPr>
            <c:dLblPos val="b"/>
            <c:showLegendKey val="0"/>
            <c:showVal val="0"/>
            <c:showCatName val="0"/>
            <c:showSerName val="0"/>
            <c:showPercent val="0"/>
            <c:showBubbleSize val="0"/>
            <c:showLeaderLines val="0"/>
          </c:dLbls>
          <c:cat>
            <c:strRef>
              <c:f>Sheet1!$B$1:$F$1</c:f>
              <c:strCache>
                <c:ptCount val="5"/>
                <c:pt idx="0">
                  <c:v>1</c:v>
                </c:pt>
                <c:pt idx="1">
                  <c:v>2</c:v>
                </c:pt>
                <c:pt idx="2">
                  <c:v>3</c:v>
                </c:pt>
                <c:pt idx="3">
                  <c:v>4</c:v>
                </c:pt>
                <c:pt idx="4">
                  <c:v>5</c:v>
                </c:pt>
              </c:strCache>
            </c:strRef>
          </c:cat>
          <c:val>
            <c:numRef>
              <c:f>Sheet1!$B$2:$F$2</c:f>
              <c:numCache>
                <c:ptCount val="4"/>
                <c:pt idx="0">
                  <c:v>0.000000</c:v>
                </c:pt>
                <c:pt idx="1">
                  <c:v>1.000000</c:v>
                </c:pt>
                <c:pt idx="2">
                  <c:v>4.000000</c:v>
                </c:pt>
                <c:pt idx="3">
                  <c:v>8.000000</c:v>
                </c:pt>
              </c:numCache>
            </c:numRef>
          </c:val>
          <c:smooth val="0"/>
        </c:ser>
        <c:marker val="1"/>
        <c:axId val="2094734552"/>
        <c:axId val="2094734553"/>
      </c:lineChart>
      <c:catAx>
        <c:axId val="2094734552"/>
        <c:scaling>
          <c:orientation val="minMax"/>
        </c:scaling>
        <c:delete val="0"/>
        <c:axPos val="b"/>
        <c:title>
          <c:tx>
            <c:rich>
              <a:bodyPr rot="0"/>
              <a:lstStyle/>
              <a:p>
                <a:pPr>
                  <a:defRPr b="1" i="0" strike="noStrike" sz="6000" u="none">
                    <a:solidFill>
                      <a:srgbClr val="FFFFFF"/>
                    </a:solidFill>
                    <a:latin typeface="Trebuchet MS"/>
                  </a:defRPr>
                </a:pPr>
                <a:r>
                  <a:rPr b="1" i="0" strike="noStrike" sz="6000" u="none">
                    <a:solidFill>
                      <a:srgbClr val="FFFFFF"/>
                    </a:solidFill>
                    <a:latin typeface="Trebuchet MS"/>
                  </a:rPr>
                  <a:t>Precision</a:t>
                </a:r>
              </a:p>
            </c:rich>
          </c:tx>
          <c:layout/>
          <c:overlay val="1"/>
        </c:title>
        <c:numFmt formatCode="General" sourceLinked="0"/>
        <c:majorTickMark val="cross"/>
        <c:minorTickMark val="none"/>
        <c:tickLblPos val="none"/>
        <c:spPr>
          <a:ln w="50800" cap="flat">
            <a:solidFill>
              <a:srgbClr val="000000"/>
            </a:solidFill>
            <a:prstDash val="solid"/>
            <a:miter lim="400000"/>
          </a:ln>
        </c:spPr>
        <c:txPr>
          <a:bodyPr rot="0"/>
          <a:lstStyle/>
          <a:p>
            <a:pPr>
              <a:defRPr b="0" i="0" strike="noStrike" sz="3200" u="none">
                <a:solidFill>
                  <a:srgbClr val="FFFFFF"/>
                </a:solidFill>
                <a:latin typeface="Helvetica Light"/>
              </a:defRPr>
            </a:pPr>
          </a:p>
        </c:txPr>
        <c:crossAx val="2094734553"/>
        <c:crosses val="autoZero"/>
        <c:auto val="1"/>
        <c:lblAlgn val="ctr"/>
        <c:noMultiLvlLbl val="1"/>
      </c:catAx>
      <c:valAx>
        <c:axId val="2094734553"/>
        <c:scaling>
          <c:orientation val="minMax"/>
        </c:scaling>
        <c:delete val="0"/>
        <c:axPos val="l"/>
        <c:majorGridlines>
          <c:spPr>
            <a:ln w="12700" cap="flat">
              <a:solidFill>
                <a:srgbClr val="929292"/>
              </a:solidFill>
              <a:prstDash val="solid"/>
              <a:miter lim="400000"/>
            </a:ln>
          </c:spPr>
        </c:majorGridlines>
        <c:title>
          <c:tx>
            <c:rich>
              <a:bodyPr rot="-5400000"/>
              <a:lstStyle/>
              <a:p>
                <a:pPr>
                  <a:defRPr b="1" i="0" strike="noStrike" sz="6000" u="none">
                    <a:solidFill>
                      <a:srgbClr val="FFFFFF"/>
                    </a:solidFill>
                    <a:latin typeface="Trebuchet MS"/>
                  </a:defRPr>
                </a:pPr>
                <a:r>
                  <a:rPr b="1" i="0" strike="noStrike" sz="6000" u="none">
                    <a:solidFill>
                      <a:srgbClr val="FFFFFF"/>
                    </a:solidFill>
                    <a:latin typeface="Trebuchet MS"/>
                  </a:rPr>
                  <a:t>Resources</a:t>
                </a:r>
              </a:p>
            </c:rich>
          </c:tx>
          <c:layout/>
          <c:overlay val="1"/>
        </c:title>
        <c:numFmt formatCode="General" sourceLinked="0"/>
        <c:majorTickMark val="cross"/>
        <c:minorTickMark val="none"/>
        <c:tickLblPos val="none"/>
        <c:spPr>
          <a:ln w="50800" cap="flat">
            <a:solidFill>
              <a:srgbClr val="000000"/>
            </a:solidFill>
            <a:prstDash val="solid"/>
            <a:miter lim="400000"/>
          </a:ln>
        </c:spPr>
        <c:txPr>
          <a:bodyPr rot="0"/>
          <a:lstStyle/>
          <a:p>
            <a:pPr>
              <a:defRPr b="0" i="0" strike="noStrike" sz="3200" u="none">
                <a:solidFill>
                  <a:srgbClr val="FFFFFF"/>
                </a:solidFill>
                <a:latin typeface="Helvetica Light"/>
              </a:defRPr>
            </a:pPr>
          </a:p>
        </c:txPr>
        <c:crossAx val="2094734552"/>
        <c:crosses val="autoZero"/>
        <c:crossBetween val="midCat"/>
        <c:majorUnit val="2"/>
        <c:minorUnit val="1"/>
      </c:valAx>
      <c:spPr>
        <a:solidFill>
          <a:srgbClr val="FFFFFF"/>
        </a:solidFill>
        <a:ln w="50800" cap="flat">
          <a:solidFill>
            <a:srgbClr val="000000"/>
          </a:solidFill>
          <a:prstDash val="solid"/>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9" name="Shape 169"/>
          <p:cNvSpPr/>
          <p:nvPr>
            <p:ph type="sldImg"/>
          </p:nvPr>
        </p:nvSpPr>
        <p:spPr>
          <a:xfrm>
            <a:off x="1143000" y="685800"/>
            <a:ext cx="4572000" cy="3429000"/>
          </a:xfrm>
          <a:prstGeom prst="rect">
            <a:avLst/>
          </a:prstGeom>
        </p:spPr>
        <p:txBody>
          <a:bodyPr/>
          <a:lstStyle/>
          <a:p>
            <a:pPr/>
          </a:p>
        </p:txBody>
      </p:sp>
      <p:sp>
        <p:nvSpPr>
          <p:cNvPr id="170" name="Shape 17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lvl1pPr>
              <a:defRPr>
                <a:latin typeface="+mj-lt"/>
                <a:ea typeface="+mj-ea"/>
                <a:cs typeface="+mj-cs"/>
                <a:sym typeface="Trebuchet MS"/>
              </a:defRPr>
            </a:lvl1pPr>
          </a:lstStyle>
          <a:p>
            <a:pPr/>
            <a:r>
              <a:t>Thank you for that introduction.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a:p>
        </p:txBody>
      </p:sp>
      <p:sp>
        <p:nvSpPr>
          <p:cNvPr id="451" name="Shape 451"/>
          <p:cNvSpPr/>
          <p:nvPr>
            <p:ph type="body" sz="quarter" idx="1"/>
          </p:nvPr>
        </p:nvSpPr>
        <p:spPr>
          <a:prstGeom prst="rect">
            <a:avLst/>
          </a:prstGeom>
        </p:spPr>
        <p:txBody>
          <a:bodyPr/>
          <a:lstStyle/>
          <a:p>
            <a:pPr marL="228600" indent="-228600">
              <a:buSzPct val="100000"/>
              <a:buChar char="•"/>
              <a:defRPr>
                <a:latin typeface="+mj-lt"/>
                <a:ea typeface="+mj-ea"/>
                <a:cs typeface="+mj-cs"/>
                <a:sym typeface="Trebuchet MS"/>
              </a:defRPr>
            </a:pPr>
            <a:r>
              <a:t>So what does this have to do with code obfuscation? </a:t>
            </a:r>
          </a:p>
          <a:p>
            <a:pPr marL="228600" indent="-228600">
              <a:buSzPct val="100000"/>
              <a:buChar char="•"/>
              <a:defRPr>
                <a:latin typeface="+mj-lt"/>
                <a:ea typeface="+mj-ea"/>
                <a:cs typeface="+mj-cs"/>
                <a:sym typeface="Trebuchet MS"/>
              </a:defRPr>
            </a:pPr>
            <a:r>
              <a:t>Well, InterTrust soon realized that the big gaping hole in their design was the media player: </a:t>
            </a:r>
          </a:p>
          <a:p>
            <a:pPr lvl="2" marL="685800" indent="-228600">
              <a:buSzPct val="100000"/>
              <a:buChar char="•"/>
              <a:defRPr>
                <a:latin typeface="+mj-lt"/>
                <a:ea typeface="+mj-ea"/>
                <a:cs typeface="+mj-cs"/>
                <a:sym typeface="Trebuchet MS"/>
              </a:defRPr>
            </a:pPr>
            <a:r>
              <a:t>to be able to decrypt music files it needs to contain a decryptor and an embedded key. </a:t>
            </a:r>
          </a:p>
          <a:p>
            <a:pPr lvl="2" marL="685800" indent="-228600">
              <a:buSzPct val="100000"/>
              <a:buChar char="•"/>
              <a:defRPr>
                <a:latin typeface="+mj-lt"/>
                <a:ea typeface="+mj-ea"/>
                <a:cs typeface="+mj-cs"/>
                <a:sym typeface="Trebuchet MS"/>
              </a:defRPr>
            </a:pPr>
            <a:r>
              <a:t>And a malicious end user could reverse engineer the player, and extract the key. </a:t>
            </a:r>
          </a:p>
          <a:p>
            <a:pPr marL="228600" indent="-228600">
              <a:buSzPct val="100000"/>
              <a:buChar char="•"/>
              <a:defRPr>
                <a:latin typeface="+mj-lt"/>
                <a:ea typeface="+mj-ea"/>
                <a:cs typeface="+mj-cs"/>
                <a:sym typeface="Trebuchet MS"/>
              </a:defRPr>
            </a:pPr>
            <a:r>
              <a:t>So, they had to insert security checks to prevent tampering.</a:t>
            </a:r>
          </a:p>
          <a:p>
            <a:pPr marL="228600" indent="-228600">
              <a:buSzPct val="100000"/>
              <a:buChar char="•"/>
              <a:defRPr>
                <a:latin typeface="+mj-lt"/>
                <a:ea typeface="+mj-ea"/>
                <a:cs typeface="+mj-cs"/>
                <a:sym typeface="Trebuchet MS"/>
              </a:defRPr>
            </a:pPr>
            <a:r>
              <a:t>But, that wasn’t enough, you also had to protect the security checks themselves!</a:t>
            </a:r>
          </a:p>
          <a:p>
            <a:pPr marL="228600" indent="-228600">
              <a:buSzPct val="100000"/>
              <a:buChar char="•"/>
              <a:defRPr>
                <a:latin typeface="+mj-lt"/>
                <a:ea typeface="+mj-ea"/>
                <a:cs typeface="+mj-cs"/>
                <a:sym typeface="Trebuchet MS"/>
              </a:defRPr>
            </a:pPr>
            <a:r>
              <a:t>And, so the idea was to use of code obfuscation to camouflage security checks.</a:t>
            </a:r>
          </a:p>
          <a:p>
            <a:pPr marL="228600" indent="-228600">
              <a:buSzPct val="100000"/>
              <a:buChar char="•"/>
              <a:defRPr>
                <a:latin typeface="+mj-lt"/>
                <a:ea typeface="+mj-ea"/>
                <a:cs typeface="+mj-cs"/>
                <a:sym typeface="Trebuchet MS"/>
              </a:defRPr>
            </a:pPr>
            <a:r>
              <a:t>Unfortunately, in 1999 Napster started distributing music for free, and it was all over. </a:t>
            </a:r>
          </a:p>
          <a:p>
            <a:pPr marL="228600" indent="-228600">
              <a:buSzPct val="100000"/>
              <a:buChar char="•"/>
              <a:defRPr>
                <a:latin typeface="+mj-lt"/>
                <a:ea typeface="+mj-ea"/>
                <a:cs typeface="+mj-cs"/>
                <a:sym typeface="Trebuchet MS"/>
              </a:defRPr>
            </a:pPr>
            <a:r>
              <a:t>InterTrust then turned to the much more lucrative business of suing Microsoft for patent infringement.</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0" name="Shape 3870"/>
          <p:cNvSpPr/>
          <p:nvPr>
            <p:ph type="sldImg"/>
          </p:nvPr>
        </p:nvSpPr>
        <p:spPr>
          <a:prstGeom prst="rect">
            <a:avLst/>
          </a:prstGeom>
        </p:spPr>
        <p:txBody>
          <a:bodyPr/>
          <a:lstStyle/>
          <a:p>
            <a:pPr/>
          </a:p>
        </p:txBody>
      </p:sp>
      <p:sp>
        <p:nvSpPr>
          <p:cNvPr id="3871" name="Shape 3871"/>
          <p:cNvSpPr/>
          <p:nvPr>
            <p:ph type="body" sz="quarter" idx="1"/>
          </p:nvPr>
        </p:nvSpPr>
        <p:spPr>
          <a:prstGeom prst="rect">
            <a:avLst/>
          </a:prstGeom>
        </p:spPr>
        <p:txBody>
          <a:bodyPr/>
          <a:lstStyle/>
          <a:p>
            <a:pPr marL="228600" indent="-228600">
              <a:lnSpc>
                <a:spcPct val="130000"/>
              </a:lnSpc>
              <a:buSzPct val="100000"/>
              <a:buChar char="•"/>
              <a:defRPr sz="3200">
                <a:latin typeface="+mj-lt"/>
                <a:ea typeface="+mj-ea"/>
                <a:cs typeface="+mj-cs"/>
                <a:sym typeface="Trebuchet MS"/>
              </a:defRPr>
            </a:pPr>
            <a:r>
              <a:t>So far, we’ve only talked about measuring time, because that’s easy to do within a program. There’s no reason we couldn’t measure some other aspect, of course.</a:t>
            </a:r>
          </a:p>
          <a:p>
            <a:pPr marL="228600" indent="-228600">
              <a:lnSpc>
                <a:spcPct val="130000"/>
              </a:lnSpc>
              <a:buSzPct val="100000"/>
              <a:buChar char="•"/>
              <a:defRPr sz="3200">
                <a:latin typeface="+mj-lt"/>
                <a:ea typeface="+mj-ea"/>
                <a:cs typeface="+mj-cs"/>
                <a:sym typeface="Trebuchet MS"/>
              </a:defRPr>
            </a:pPr>
            <a:r>
              <a:t>Here, </a:t>
            </a:r>
          </a:p>
          <a:p>
            <a:pPr lvl="1" marL="457200" indent="-228600">
              <a:lnSpc>
                <a:spcPct val="130000"/>
              </a:lnSpc>
              <a:buSzPct val="100000"/>
              <a:buAutoNum type="arabicPeriod" startAt="1"/>
              <a:defRPr sz="3200">
                <a:latin typeface="+mj-lt"/>
                <a:ea typeface="+mj-ea"/>
                <a:cs typeface="+mj-cs"/>
                <a:sym typeface="Trebuchet MS"/>
              </a:defRPr>
            </a:pPr>
            <a:r>
              <a:t>To leak, we speed up or slow down the CPU depending on the value of b.</a:t>
            </a:r>
          </a:p>
          <a:p>
            <a:pPr lvl="1" marL="457200" indent="-228600">
              <a:lnSpc>
                <a:spcPct val="130000"/>
              </a:lnSpc>
              <a:buSzPct val="100000"/>
              <a:buAutoNum type="arabicPeriod" startAt="1"/>
              <a:defRPr sz="3200">
                <a:latin typeface="+mj-lt"/>
                <a:ea typeface="+mj-ea"/>
                <a:cs typeface="+mj-cs"/>
                <a:sym typeface="Trebuchet MS"/>
              </a:defRPr>
            </a:pPr>
            <a:r>
              <a:t>To retrieve, we measure the temperature of the CPU with the sensors on the chip.</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2" name="Shape 3882"/>
          <p:cNvSpPr/>
          <p:nvPr>
            <p:ph type="sldImg"/>
          </p:nvPr>
        </p:nvSpPr>
        <p:spPr>
          <a:prstGeom prst="rect">
            <a:avLst/>
          </a:prstGeom>
        </p:spPr>
        <p:txBody>
          <a:bodyPr/>
          <a:lstStyle/>
          <a:p>
            <a:pPr/>
          </a:p>
        </p:txBody>
      </p:sp>
      <p:sp>
        <p:nvSpPr>
          <p:cNvPr id="3883" name="Shape 3883"/>
          <p:cNvSpPr/>
          <p:nvPr>
            <p:ph type="body" sz="quarter" idx="1"/>
          </p:nvPr>
        </p:nvSpPr>
        <p:spPr>
          <a:prstGeom prst="rect">
            <a:avLst/>
          </a:prstGeom>
        </p:spPr>
        <p:txBody>
          <a:bodyPr/>
          <a:lstStyle/>
          <a:p>
            <a:pPr marL="228600" indent="-228600">
              <a:lnSpc>
                <a:spcPct val="130000"/>
              </a:lnSpc>
              <a:buSzPct val="100000"/>
              <a:buChar char="•"/>
              <a:defRPr sz="3200">
                <a:latin typeface="+mj-lt"/>
                <a:ea typeface="+mj-ea"/>
                <a:cs typeface="+mj-cs"/>
                <a:sym typeface="Trebuchet MS"/>
              </a:defRPr>
            </a:pPr>
            <a:r>
              <a:t>Here, </a:t>
            </a:r>
          </a:p>
          <a:p>
            <a:pPr lvl="2" marL="685800" indent="-228600">
              <a:lnSpc>
                <a:spcPct val="130000"/>
              </a:lnSpc>
              <a:buSzPct val="100000"/>
              <a:buAutoNum type="arabicPeriod" startAt="1"/>
              <a:defRPr sz="3200">
                <a:latin typeface="+mj-lt"/>
                <a:ea typeface="+mj-ea"/>
                <a:cs typeface="+mj-cs"/>
                <a:sym typeface="Trebuchet MS"/>
              </a:defRPr>
            </a:pPr>
            <a:r>
              <a:t>We leak by changing the behavior of the hard drive depending on the value of b, </a:t>
            </a:r>
          </a:p>
          <a:p>
            <a:pPr lvl="2" marL="685800" indent="-228600">
              <a:lnSpc>
                <a:spcPct val="130000"/>
              </a:lnSpc>
              <a:buSzPct val="100000"/>
              <a:buAutoNum type="arabicPeriod" startAt="1"/>
              <a:defRPr sz="3200">
                <a:latin typeface="+mj-lt"/>
                <a:ea typeface="+mj-ea"/>
                <a:cs typeface="+mj-cs"/>
                <a:sym typeface="Trebuchet MS"/>
              </a:defRPr>
            </a:pPr>
            <a:r>
              <a:t>and retrieve using the microphone.</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5" name="Shape 3895"/>
          <p:cNvSpPr/>
          <p:nvPr>
            <p:ph type="sldImg"/>
          </p:nvPr>
        </p:nvSpPr>
        <p:spPr>
          <a:prstGeom prst="rect">
            <a:avLst/>
          </a:prstGeom>
        </p:spPr>
        <p:txBody>
          <a:bodyPr/>
          <a:lstStyle/>
          <a:p>
            <a:pPr/>
          </a:p>
        </p:txBody>
      </p:sp>
      <p:sp>
        <p:nvSpPr>
          <p:cNvPr id="3896" name="Shape 3896"/>
          <p:cNvSpPr/>
          <p:nvPr>
            <p:ph type="body" sz="quarter" idx="1"/>
          </p:nvPr>
        </p:nvSpPr>
        <p:spPr>
          <a:prstGeom prst="rect">
            <a:avLst/>
          </a:prstGeom>
        </p:spPr>
        <p:txBody>
          <a:bodyPr/>
          <a:lstStyle/>
          <a:p>
            <a:pPr marL="228600" indent="-228600">
              <a:lnSpc>
                <a:spcPct val="130000"/>
              </a:lnSpc>
              <a:buSzPct val="100000"/>
              <a:buChar char="•"/>
              <a:defRPr sz="3200">
                <a:latin typeface="Helvetica Neue"/>
                <a:ea typeface="Helvetica Neue"/>
                <a:cs typeface="Helvetica Neue"/>
                <a:sym typeface="Helvetica Neue"/>
              </a:defRPr>
            </a:pPr>
            <a:r>
              <a:t>Here, </a:t>
            </a:r>
          </a:p>
          <a:p>
            <a:pPr lvl="2" marL="685800" indent="-228600">
              <a:lnSpc>
                <a:spcPct val="130000"/>
              </a:lnSpc>
              <a:buSzPct val="100000"/>
              <a:buAutoNum type="arabicPeriod" startAt="1"/>
              <a:defRPr sz="3200">
                <a:latin typeface="Helvetica Neue"/>
                <a:ea typeface="Helvetica Neue"/>
                <a:cs typeface="Helvetica Neue"/>
                <a:sym typeface="Helvetica Neue"/>
              </a:defRPr>
            </a:pPr>
            <a:r>
              <a:t>we leak by flashing the screen depending on the value of b, </a:t>
            </a:r>
          </a:p>
          <a:p>
            <a:pPr lvl="2" marL="685800" indent="-228600">
              <a:lnSpc>
                <a:spcPct val="130000"/>
              </a:lnSpc>
              <a:buSzPct val="100000"/>
              <a:buAutoNum type="arabicPeriod" startAt="1"/>
              <a:defRPr sz="3200">
                <a:latin typeface="Helvetica Neue"/>
                <a:ea typeface="Helvetica Neue"/>
                <a:cs typeface="Helvetica Neue"/>
                <a:sym typeface="Helvetica Neue"/>
              </a:defRPr>
            </a:pPr>
            <a:r>
              <a:t>and retrieve using the camera.</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8" name="Shape 3908"/>
          <p:cNvSpPr/>
          <p:nvPr>
            <p:ph type="sldImg"/>
          </p:nvPr>
        </p:nvSpPr>
        <p:spPr>
          <a:prstGeom prst="rect">
            <a:avLst/>
          </a:prstGeom>
        </p:spPr>
        <p:txBody>
          <a:bodyPr/>
          <a:lstStyle/>
          <a:p>
            <a:pPr/>
          </a:p>
        </p:txBody>
      </p:sp>
      <p:sp>
        <p:nvSpPr>
          <p:cNvPr id="3909" name="Shape 3909"/>
          <p:cNvSpPr/>
          <p:nvPr>
            <p:ph type="body" sz="quarter" idx="1"/>
          </p:nvPr>
        </p:nvSpPr>
        <p:spPr>
          <a:prstGeom prst="rect">
            <a:avLst/>
          </a:prstGeom>
        </p:spPr>
        <p:txBody>
          <a:bodyPr/>
          <a:lstStyle/>
          <a:p>
            <a:pPr marL="228600" indent="-228600">
              <a:lnSpc>
                <a:spcPct val="130000"/>
              </a:lnSpc>
              <a:buSzPct val="100000"/>
              <a:buChar char="•"/>
              <a:defRPr sz="3200">
                <a:latin typeface="+mj-lt"/>
                <a:ea typeface="+mj-ea"/>
                <a:cs typeface="+mj-cs"/>
                <a:sym typeface="Trebuchet MS"/>
              </a:defRPr>
            </a:pPr>
            <a:r>
              <a:t>Here, </a:t>
            </a:r>
          </a:p>
          <a:p>
            <a:pPr lvl="2" marL="685800" indent="-228600">
              <a:lnSpc>
                <a:spcPct val="130000"/>
              </a:lnSpc>
              <a:buSzPct val="100000"/>
              <a:buAutoNum type="arabicPeriod" startAt="1"/>
              <a:defRPr sz="3200">
                <a:latin typeface="+mj-lt"/>
                <a:ea typeface="+mj-ea"/>
                <a:cs typeface="+mj-cs"/>
                <a:sym typeface="Trebuchet MS"/>
              </a:defRPr>
            </a:pPr>
            <a:r>
              <a:t>we leak by playing a sound based on the value of b, </a:t>
            </a:r>
          </a:p>
          <a:p>
            <a:pPr lvl="2" marL="685800" indent="-228600">
              <a:lnSpc>
                <a:spcPct val="130000"/>
              </a:lnSpc>
              <a:buSzPct val="100000"/>
              <a:buAutoNum type="arabicPeriod" startAt="1"/>
              <a:defRPr sz="3200">
                <a:latin typeface="+mj-lt"/>
                <a:ea typeface="+mj-ea"/>
                <a:cs typeface="+mj-cs"/>
                <a:sym typeface="Trebuchet MS"/>
              </a:defRPr>
            </a:pPr>
            <a:r>
              <a:t>and retrieve using the microphone.</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0" name="Shape 3920"/>
          <p:cNvSpPr/>
          <p:nvPr>
            <p:ph type="sldImg"/>
          </p:nvPr>
        </p:nvSpPr>
        <p:spPr>
          <a:prstGeom prst="rect">
            <a:avLst/>
          </a:prstGeom>
        </p:spPr>
        <p:txBody>
          <a:bodyPr/>
          <a:lstStyle/>
          <a:p>
            <a:pPr/>
          </a:p>
        </p:txBody>
      </p:sp>
      <p:sp>
        <p:nvSpPr>
          <p:cNvPr id="3921" name="Shape 3921"/>
          <p:cNvSpPr/>
          <p:nvPr>
            <p:ph type="body" sz="quarter" idx="1"/>
          </p:nvPr>
        </p:nvSpPr>
        <p:spPr>
          <a:prstGeom prst="rect">
            <a:avLst/>
          </a:prstGeom>
        </p:spPr>
        <p:txBody>
          <a:bodyPr/>
          <a:lstStyle/>
          <a:p>
            <a:pPr marL="228600" indent="-228600">
              <a:lnSpc>
                <a:spcPct val="130000"/>
              </a:lnSpc>
              <a:buSzPct val="100000"/>
              <a:buChar char="•"/>
              <a:defRPr sz="3200">
                <a:latin typeface="+mj-lt"/>
                <a:ea typeface="+mj-ea"/>
                <a:cs typeface="+mj-cs"/>
                <a:sym typeface="Trebuchet MS"/>
              </a:defRPr>
            </a:pPr>
            <a:r>
              <a:t>Of course, we can make this arbitrarily ridiculous and complicated.</a:t>
            </a:r>
          </a:p>
          <a:p>
            <a:pPr marL="228600" indent="-228600">
              <a:lnSpc>
                <a:spcPct val="130000"/>
              </a:lnSpc>
              <a:buSzPct val="100000"/>
              <a:buChar char="•"/>
              <a:defRPr sz="3200">
                <a:latin typeface="+mj-lt"/>
                <a:ea typeface="+mj-ea"/>
                <a:cs typeface="+mj-cs"/>
                <a:sym typeface="Trebuchet MS"/>
              </a:defRPr>
            </a:pPr>
            <a:r>
              <a:t>Here </a:t>
            </a:r>
          </a:p>
          <a:p>
            <a:pPr lvl="2" marL="685800" indent="-228600">
              <a:lnSpc>
                <a:spcPct val="130000"/>
              </a:lnSpc>
              <a:buSzPct val="100000"/>
              <a:buAutoNum type="arabicPeriod" startAt="1"/>
              <a:defRPr sz="3200">
                <a:latin typeface="+mj-lt"/>
                <a:ea typeface="+mj-ea"/>
                <a:cs typeface="+mj-cs"/>
                <a:sym typeface="Trebuchet MS"/>
              </a:defRPr>
            </a:pPr>
            <a:r>
              <a:t>we we leak by playing an inaudible sound from a dog whistle, </a:t>
            </a:r>
          </a:p>
          <a:p>
            <a:pPr lvl="2" marL="685800" indent="-228600">
              <a:lnSpc>
                <a:spcPct val="130000"/>
              </a:lnSpc>
              <a:buSzPct val="100000"/>
              <a:buAutoNum type="arabicPeriod" startAt="1"/>
              <a:defRPr sz="3200">
                <a:latin typeface="+mj-lt"/>
                <a:ea typeface="+mj-ea"/>
                <a:cs typeface="+mj-cs"/>
                <a:sym typeface="Trebuchet MS"/>
              </a:defRPr>
            </a:pPr>
            <a:r>
              <a:t>your dog hears it, barks, </a:t>
            </a:r>
          </a:p>
          <a:p>
            <a:pPr lvl="2" marL="685800" indent="-228600">
              <a:lnSpc>
                <a:spcPct val="130000"/>
              </a:lnSpc>
              <a:buSzPct val="100000"/>
              <a:buAutoNum type="arabicPeriod" startAt="1"/>
              <a:defRPr sz="3200">
                <a:latin typeface="+mj-lt"/>
                <a:ea typeface="+mj-ea"/>
                <a:cs typeface="+mj-cs"/>
                <a:sym typeface="Trebuchet MS"/>
              </a:defRPr>
            </a:pPr>
            <a:r>
              <a:t>and we retrieve using the microphone.</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4" name="Shape 3934"/>
          <p:cNvSpPr/>
          <p:nvPr>
            <p:ph type="sldImg"/>
          </p:nvPr>
        </p:nvSpPr>
        <p:spPr>
          <a:prstGeom prst="rect">
            <a:avLst/>
          </a:prstGeom>
        </p:spPr>
        <p:txBody>
          <a:bodyPr/>
          <a:lstStyle/>
          <a:p>
            <a:pPr/>
          </a:p>
        </p:txBody>
      </p:sp>
      <p:sp>
        <p:nvSpPr>
          <p:cNvPr id="3935" name="Shape 3935"/>
          <p:cNvSpPr/>
          <p:nvPr>
            <p:ph type="body" sz="quarter" idx="1"/>
          </p:nvPr>
        </p:nvSpPr>
        <p:spPr>
          <a:prstGeom prst="rect">
            <a:avLst/>
          </a:prstGeom>
        </p:spPr>
        <p:txBody>
          <a:bodyPr/>
          <a:lstStyle>
            <a:lvl1pPr marL="228600" indent="-228600">
              <a:lnSpc>
                <a:spcPct val="117999"/>
              </a:lnSpc>
              <a:buSzPct val="100000"/>
              <a:buChar char="•"/>
              <a:defRPr sz="3200">
                <a:latin typeface="+mj-lt"/>
                <a:ea typeface="+mj-ea"/>
                <a:cs typeface="+mj-cs"/>
                <a:sym typeface="Trebuchet MS"/>
              </a:defRPr>
            </a:lvl1pPr>
          </a:lstStyle>
          <a:p>
            <a:pPr/>
            <a:r>
              <a:t>OK, probably not a great idea…</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3" name="Shape 3943"/>
          <p:cNvSpPr/>
          <p:nvPr>
            <p:ph type="sldImg"/>
          </p:nvPr>
        </p:nvSpPr>
        <p:spPr>
          <a:prstGeom prst="rect">
            <a:avLst/>
          </a:prstGeom>
        </p:spPr>
        <p:txBody>
          <a:bodyPr/>
          <a:lstStyle/>
          <a:p>
            <a:pPr/>
          </a:p>
        </p:txBody>
      </p:sp>
      <p:sp>
        <p:nvSpPr>
          <p:cNvPr id="3944" name="Shape 3944"/>
          <p:cNvSpPr/>
          <p:nvPr>
            <p:ph type="body" sz="quarter" idx="1"/>
          </p:nvPr>
        </p:nvSpPr>
        <p:spPr>
          <a:prstGeom prst="rect">
            <a:avLst/>
          </a:prstGeom>
        </p:spPr>
        <p:txBody>
          <a:bodyPr/>
          <a:lstStyle/>
          <a:p>
            <a:pPr>
              <a:defRPr sz="3000">
                <a:latin typeface="+mj-lt"/>
                <a:ea typeface="+mj-ea"/>
                <a:cs typeface="+mj-cs"/>
                <a:sym typeface="Trebuchet MS"/>
              </a:defRPr>
            </a:pPr>
          </a:p>
          <a:p>
            <a:pPr marL="228599" indent="-228599">
              <a:buSzPct val="100000"/>
              <a:buChar char="•"/>
              <a:defRPr sz="3000">
                <a:latin typeface="+mj-lt"/>
                <a:ea typeface="+mj-ea"/>
                <a:cs typeface="+mj-cs"/>
                <a:sym typeface="Trebuchet MS"/>
              </a:defRPr>
            </a:pPr>
            <a:r>
              <a:t>So, that’s the design of Tigress, and some of the transformations that it contains.</a:t>
            </a:r>
          </a:p>
          <a:p>
            <a:pPr marL="228599" indent="-228599">
              <a:buSzPct val="100000"/>
              <a:buChar char="•"/>
              <a:defRPr sz="3000">
                <a:latin typeface="+mj-lt"/>
                <a:ea typeface="+mj-ea"/>
                <a:cs typeface="+mj-cs"/>
                <a:sym typeface="Trebuchet MS"/>
              </a:defRPr>
            </a:pPr>
            <a:r>
              <a:t>But, what can you do with such a C-language source-to-source obfuscator?</a:t>
            </a:r>
          </a:p>
          <a:p>
            <a:pPr marL="228599" indent="-228599">
              <a:buSzPct val="100000"/>
              <a:buChar char="•"/>
              <a:defRPr sz="3000">
                <a:latin typeface="+mj-lt"/>
                <a:ea typeface="+mj-ea"/>
                <a:cs typeface="+mj-cs"/>
                <a:sym typeface="Trebuchet MS"/>
              </a:defRPr>
            </a:pPr>
            <a:r>
              <a:t>Turns out, quite a bit! </a:t>
            </a:r>
          </a:p>
          <a:p>
            <a:pPr marL="228599" indent="-228599">
              <a:buSzPct val="100000"/>
              <a:buChar char="•"/>
              <a:defRPr sz="3000">
                <a:latin typeface="+mj-lt"/>
                <a:ea typeface="+mj-ea"/>
                <a:cs typeface="+mj-cs"/>
                <a:sym typeface="Trebuchet MS"/>
              </a:defRPr>
            </a:pPr>
            <a:r>
              <a:t>So let’s look at how people have been using Tigress!</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5" name="Shape 4035"/>
          <p:cNvSpPr/>
          <p:nvPr>
            <p:ph type="sldImg"/>
          </p:nvPr>
        </p:nvSpPr>
        <p:spPr>
          <a:prstGeom prst="rect">
            <a:avLst/>
          </a:prstGeom>
        </p:spPr>
        <p:txBody>
          <a:bodyPr/>
          <a:lstStyle/>
          <a:p>
            <a:pPr/>
          </a:p>
        </p:txBody>
      </p:sp>
      <p:sp>
        <p:nvSpPr>
          <p:cNvPr id="4036" name="Shape 4036"/>
          <p:cNvSpPr/>
          <p:nvPr>
            <p:ph type="body" sz="quarter" idx="1"/>
          </p:nvPr>
        </p:nvSpPr>
        <p:spPr>
          <a:prstGeom prst="rect">
            <a:avLst/>
          </a:prstGeom>
        </p:spPr>
        <p:txBody>
          <a:bodyPr/>
          <a:lstStyle/>
          <a:p>
            <a:pPr marL="228600" indent="-228600">
              <a:buSzPct val="100000"/>
              <a:buChar char="•"/>
              <a:defRPr sz="3300">
                <a:latin typeface="+mj-lt"/>
                <a:ea typeface="+mj-ea"/>
                <a:cs typeface="+mj-cs"/>
                <a:sym typeface="Trebuchet MS"/>
              </a:defRPr>
            </a:pPr>
            <a:r>
              <a:t>One cool thing we’ve done is to extend Tigress so that it can generate random C programs. </a:t>
            </a:r>
          </a:p>
          <a:p>
            <a:pPr marL="228600" indent="-228600">
              <a:buSzPct val="100000"/>
              <a:buChar char="•"/>
              <a:defRPr sz="3300">
                <a:latin typeface="+mj-lt"/>
                <a:ea typeface="+mj-ea"/>
                <a:cs typeface="+mj-cs"/>
                <a:sym typeface="Trebuchet MS"/>
              </a:defRPr>
            </a:pPr>
            <a:r>
              <a:t>These programs can contain various assets that need to be protected.</a:t>
            </a:r>
          </a:p>
          <a:p>
            <a:pPr marL="228600" indent="-228600">
              <a:buSzPct val="100000"/>
              <a:buChar char="•"/>
              <a:defRPr sz="3300">
                <a:latin typeface="+mj-lt"/>
                <a:ea typeface="+mj-ea"/>
                <a:cs typeface="+mj-cs"/>
                <a:sym typeface="Trebuchet MS"/>
              </a:defRPr>
            </a:pPr>
            <a:r>
              <a:t>These programs are hard to guess, and essentially implement a hash function - like this - a number in and a number out.</a:t>
            </a:r>
          </a:p>
          <a:p>
            <a:pPr marL="228600" indent="-228600">
              <a:buSzPct val="100000"/>
              <a:buChar char="•"/>
              <a:defRPr sz="3300">
                <a:latin typeface="+mj-lt"/>
                <a:ea typeface="+mj-ea"/>
                <a:cs typeface="+mj-cs"/>
                <a:sym typeface="Trebuchet MS"/>
              </a:defRPr>
            </a:pPr>
            <a:r>
              <a:t>Here’s a very small sample. But, </a:t>
            </a:r>
          </a:p>
          <a:p>
            <a:pPr lvl="2" marL="685800" indent="-228600">
              <a:buSzPct val="100000"/>
              <a:buAutoNum type="arabicPeriod" startAt="1"/>
              <a:defRPr sz="3300">
                <a:latin typeface="+mj-lt"/>
                <a:ea typeface="+mj-ea"/>
                <a:cs typeface="+mj-cs"/>
                <a:sym typeface="Trebuchet MS"/>
              </a:defRPr>
            </a:pPr>
            <a:r>
              <a:t>they can be as large as you want, </a:t>
            </a:r>
          </a:p>
          <a:p>
            <a:pPr lvl="2" marL="685800" indent="-228600">
              <a:buSzPct val="100000"/>
              <a:buAutoNum type="arabicPeriod" startAt="1"/>
              <a:defRPr sz="3300">
                <a:latin typeface="+mj-lt"/>
                <a:ea typeface="+mj-ea"/>
                <a:cs typeface="+mj-cs"/>
                <a:sym typeface="Trebuchet MS"/>
              </a:defRPr>
            </a:pPr>
            <a:r>
              <a:t>as complex as you want, </a:t>
            </a:r>
          </a:p>
          <a:p>
            <a:pPr lvl="2" marL="685800" indent="-228600">
              <a:buSzPct val="100000"/>
              <a:buAutoNum type="arabicPeriod" startAt="1"/>
              <a:defRPr sz="3300">
                <a:latin typeface="+mj-lt"/>
                <a:ea typeface="+mj-ea"/>
                <a:cs typeface="+mj-cs"/>
                <a:sym typeface="Trebuchet MS"/>
              </a:defRPr>
            </a:pPr>
            <a:r>
              <a:t>they use all interesting C features, </a:t>
            </a:r>
          </a:p>
          <a:p>
            <a:pPr lvl="2" marL="685800" indent="-228600">
              <a:buSzPct val="100000"/>
              <a:buAutoNum type="arabicPeriod" startAt="1"/>
              <a:defRPr sz="3300">
                <a:latin typeface="+mj-lt"/>
                <a:ea typeface="+mj-ea"/>
                <a:cs typeface="+mj-cs"/>
                <a:sym typeface="Trebuchet MS"/>
              </a:defRPr>
            </a:pPr>
            <a:r>
              <a:t>and you can generate 1000s of these programs, all different.</a:t>
            </a:r>
          </a:p>
          <a:p>
            <a:pPr marL="228600" indent="-228600">
              <a:buSzPct val="100000"/>
              <a:buChar char="•"/>
              <a:defRPr sz="3300">
                <a:latin typeface="+mj-lt"/>
                <a:ea typeface="+mj-ea"/>
                <a:cs typeface="+mj-cs"/>
                <a:sym typeface="Trebuchet MS"/>
              </a:defRPr>
            </a:pPr>
            <a:r>
              <a:t>This generation of random programs has proven to be very useful.</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3" name="Shape 4113"/>
          <p:cNvSpPr/>
          <p:nvPr>
            <p:ph type="sldImg"/>
          </p:nvPr>
        </p:nvSpPr>
        <p:spPr>
          <a:prstGeom prst="rect">
            <a:avLst/>
          </a:prstGeom>
        </p:spPr>
        <p:txBody>
          <a:bodyPr/>
          <a:lstStyle/>
          <a:p>
            <a:pPr/>
          </a:p>
        </p:txBody>
      </p:sp>
      <p:sp>
        <p:nvSpPr>
          <p:cNvPr id="4114" name="Shape 4114"/>
          <p:cNvSpPr/>
          <p:nvPr>
            <p:ph type="body" sz="quarter" idx="1"/>
          </p:nvPr>
        </p:nvSpPr>
        <p:spPr>
          <a:prstGeom prst="rect">
            <a:avLst/>
          </a:prstGeom>
        </p:spPr>
        <p:txBody>
          <a:bodyPr/>
          <a:lstStyle/>
          <a:p>
            <a:pPr marL="228600" indent="-228600">
              <a:buSzPct val="100000"/>
              <a:buChar char="•"/>
              <a:defRPr sz="3200">
                <a:latin typeface="+mj-lt"/>
                <a:ea typeface="+mj-ea"/>
                <a:cs typeface="+mj-cs"/>
                <a:sym typeface="Trebuchet MS"/>
              </a:defRPr>
            </a:pPr>
            <a:r>
              <a:t>For example, say that you’re teaching a computer security class and you would like your students to practice their reverse engineering skills.</a:t>
            </a:r>
          </a:p>
          <a:p>
            <a:pPr marL="228600" indent="-228600">
              <a:buSzPct val="100000"/>
              <a:buChar char="•"/>
              <a:defRPr sz="3200">
                <a:latin typeface="+mj-lt"/>
                <a:ea typeface="+mj-ea"/>
                <a:cs typeface="+mj-cs"/>
                <a:sym typeface="Trebuchet MS"/>
              </a:defRPr>
            </a:pPr>
            <a:r>
              <a:t>So, generate a different random program for each student, and obfuscate them.</a:t>
            </a:r>
          </a:p>
          <a:p>
            <a:pPr marL="228600" indent="-228600">
              <a:buSzPct val="100000"/>
              <a:buChar char="•"/>
              <a:defRPr sz="3200">
                <a:latin typeface="+mj-lt"/>
                <a:ea typeface="+mj-ea"/>
                <a:cs typeface="+mj-cs"/>
                <a:sym typeface="Trebuchet MS"/>
              </a:defRPr>
            </a:pPr>
            <a:r>
              <a:t>Depending on the sophistication of the students</a:t>
            </a:r>
          </a:p>
          <a:p>
            <a:pPr lvl="1" marL="457200" indent="-228600">
              <a:buSzPct val="100000"/>
              <a:buChar char="•"/>
              <a:defRPr sz="3200">
                <a:latin typeface="+mj-lt"/>
                <a:ea typeface="+mj-ea"/>
                <a:cs typeface="+mj-cs"/>
                <a:sym typeface="Trebuchet MS"/>
              </a:defRPr>
            </a:pPr>
            <a:r>
              <a:t>you can give them obfuscated source code to reverse engineer,</a:t>
            </a:r>
          </a:p>
          <a:p>
            <a:pPr lvl="1" marL="457200" indent="-228600">
              <a:buSzPct val="100000"/>
              <a:buChar char="•"/>
              <a:defRPr sz="3200">
                <a:latin typeface="+mj-lt"/>
                <a:ea typeface="+mj-ea"/>
                <a:cs typeface="+mj-cs"/>
                <a:sym typeface="Trebuchet MS"/>
              </a:defRPr>
            </a:pPr>
            <a:r>
              <a:t>or binary code to attack; and</a:t>
            </a:r>
          </a:p>
          <a:p>
            <a:pPr lvl="1" marL="457200" indent="-228600">
              <a:buSzPct val="100000"/>
              <a:buChar char="•"/>
              <a:defRPr sz="3200">
                <a:latin typeface="+mj-lt"/>
                <a:ea typeface="+mj-ea"/>
                <a:cs typeface="+mj-cs"/>
                <a:sym typeface="Trebuchet MS"/>
              </a:defRPr>
            </a:pPr>
            <a:r>
              <a:t>you can can give them more or less obfuscated programs.</a:t>
            </a:r>
          </a:p>
          <a:p>
            <a:pPr marL="228600" indent="-228600">
              <a:buSzPct val="100000"/>
              <a:buChar char="•"/>
              <a:defRPr sz="3200">
                <a:latin typeface="+mj-lt"/>
                <a:ea typeface="+mj-ea"/>
                <a:cs typeface="+mj-cs"/>
                <a:sym typeface="Trebuchet MS"/>
              </a:defRPr>
            </a:pPr>
            <a:r>
              <a:t>And because each student gets a different program to attack, it is much harder for them to cheat!</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7" name="Shape 4167"/>
          <p:cNvSpPr/>
          <p:nvPr>
            <p:ph type="sldImg"/>
          </p:nvPr>
        </p:nvSpPr>
        <p:spPr>
          <a:prstGeom prst="rect">
            <a:avLst/>
          </a:prstGeom>
        </p:spPr>
        <p:txBody>
          <a:bodyPr/>
          <a:lstStyle/>
          <a:p>
            <a:pPr/>
          </a:p>
        </p:txBody>
      </p:sp>
      <p:sp>
        <p:nvSpPr>
          <p:cNvPr id="4168" name="Shape 4168"/>
          <p:cNvSpPr/>
          <p:nvPr>
            <p:ph type="body" sz="quarter" idx="1"/>
          </p:nvPr>
        </p:nvSpPr>
        <p:spPr>
          <a:prstGeom prst="rect">
            <a:avLst/>
          </a:prstGeom>
        </p:spPr>
        <p:txBody>
          <a:bodyPr/>
          <a:lstStyle/>
          <a:p>
            <a:pPr marL="228600" indent="-228600">
              <a:buSzPct val="100000"/>
              <a:buChar char="•"/>
              <a:defRPr sz="2600">
                <a:latin typeface="+mj-lt"/>
                <a:ea typeface="+mj-ea"/>
                <a:cs typeface="+mj-cs"/>
                <a:sym typeface="Trebuchet MS"/>
              </a:defRPr>
            </a:pPr>
            <a:r>
              <a:t>We use a similar system to try to measure how real reverse engineers approach a de-obfuscation problem. </a:t>
            </a:r>
          </a:p>
          <a:p>
            <a:pPr marL="228600" indent="-228600">
              <a:buSzPct val="100000"/>
              <a:buChar char="•"/>
              <a:defRPr sz="2600">
                <a:latin typeface="+mj-lt"/>
                <a:ea typeface="+mj-ea"/>
                <a:cs typeface="+mj-cs"/>
                <a:sym typeface="Trebuchet MS"/>
              </a:defRPr>
            </a:pPr>
            <a:r>
              <a:t>Again, we generate random programs, and obfuscate them with different scripts.</a:t>
            </a:r>
          </a:p>
          <a:p>
            <a:pPr marL="228600" indent="-228600">
              <a:buSzPct val="100000"/>
              <a:buChar char="•"/>
              <a:defRPr sz="2600">
                <a:latin typeface="+mj-lt"/>
                <a:ea typeface="+mj-ea"/>
                <a:cs typeface="+mj-cs"/>
                <a:sym typeface="Trebuchet MS"/>
              </a:defRPr>
            </a:pPr>
            <a:r>
              <a:t>We then stick them in a virtual machine along with a system which monitors the actions of the reverse engineer.</a:t>
            </a:r>
          </a:p>
          <a:p>
            <a:pPr marL="228600" indent="-228600">
              <a:buSzPct val="100000"/>
              <a:buChar char="•"/>
              <a:defRPr sz="2600">
                <a:latin typeface="+mj-lt"/>
                <a:ea typeface="+mj-ea"/>
                <a:cs typeface="+mj-cs"/>
                <a:sym typeface="Trebuchet MS"/>
              </a:defRPr>
            </a:pPr>
            <a:r>
              <a:t>This will hopefully tell us exactly how they went about solving the challenge.</a:t>
            </a:r>
          </a:p>
          <a:p>
            <a:pPr marL="228600" indent="-228600">
              <a:buSzPct val="100000"/>
              <a:buChar char="•"/>
              <a:defRPr sz="2600">
                <a:latin typeface="+mj-lt"/>
                <a:ea typeface="+mj-ea"/>
                <a:cs typeface="+mj-cs"/>
                <a:sym typeface="Trebuchet MS"/>
              </a:defRPr>
            </a:pPr>
            <a:r>
              <a:t>We’re hoping that we will be able to collect enough data so that we can draw interesting conclusions of the relative strength of different obfuscating transformations.</a:t>
            </a:r>
          </a:p>
          <a:p>
            <a:pPr marL="228600" indent="-228600">
              <a:buSzPct val="100000"/>
              <a:buChar char="•"/>
              <a:defRPr sz="2600">
                <a:latin typeface="+mj-lt"/>
                <a:ea typeface="+mj-ea"/>
                <a:cs typeface="+mj-cs"/>
                <a:sym typeface="Trebuchet MS"/>
              </a:defRPr>
            </a:pPr>
            <a:r>
              <a:t>Now, you may ask, why would a reverse engineers let us monitor them while they solve our challenges? Well, we’re hoping that a $1000 reward will entice them.</a:t>
            </a:r>
          </a:p>
          <a:p>
            <a:pPr marL="228600" indent="-228600">
              <a:buSzPct val="100000"/>
              <a:buChar char="•"/>
              <a:defRPr sz="2600">
                <a:latin typeface="+mj-lt"/>
                <a:ea typeface="+mj-ea"/>
                <a:cs typeface="+mj-cs"/>
                <a:sym typeface="Trebuchet MS"/>
              </a:defRPr>
            </a:pPr>
            <a:r>
              <a:t>So, if you have students or colleagues who like to hack programs, or who like money, or hopefully both, let them know about these challenges!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Shape 469"/>
          <p:cNvSpPr/>
          <p:nvPr>
            <p:ph type="sldImg"/>
          </p:nvPr>
        </p:nvSpPr>
        <p:spPr>
          <a:prstGeom prst="rect">
            <a:avLst/>
          </a:prstGeom>
        </p:spPr>
        <p:txBody>
          <a:bodyPr/>
          <a:lstStyle/>
          <a:p>
            <a:pPr/>
          </a:p>
        </p:txBody>
      </p:sp>
      <p:sp>
        <p:nvSpPr>
          <p:cNvPr id="470" name="Shape 470"/>
          <p:cNvSpPr/>
          <p:nvPr>
            <p:ph type="body" sz="quarter" idx="1"/>
          </p:nvPr>
        </p:nvSpPr>
        <p:spPr>
          <a:prstGeom prst="rect">
            <a:avLst/>
          </a:prstGeom>
        </p:spPr>
        <p:txBody>
          <a:bodyPr/>
          <a:lstStyle/>
          <a:p>
            <a:pPr marL="228600" indent="-228600">
              <a:buSzPct val="100000"/>
              <a:buChar char="•"/>
              <a:defRPr>
                <a:latin typeface="+mj-lt"/>
                <a:ea typeface="+mj-ea"/>
                <a:cs typeface="+mj-cs"/>
                <a:sym typeface="Trebuchet MS"/>
              </a:defRPr>
            </a:pPr>
            <a:r>
              <a:t> What’s going on here is that</a:t>
            </a:r>
          </a:p>
          <a:p>
            <a:pPr lvl="2" marL="685800" indent="-228600">
              <a:buSzPct val="100000"/>
              <a:buChar char="•"/>
              <a:defRPr>
                <a:latin typeface="+mj-lt"/>
                <a:ea typeface="+mj-ea"/>
                <a:cs typeface="+mj-cs"/>
                <a:sym typeface="Trebuchet MS"/>
              </a:defRPr>
            </a:pPr>
            <a:r>
              <a:t>the user downloads an encrypted music file</a:t>
            </a:r>
          </a:p>
          <a:p>
            <a:pPr lvl="2" marL="685800" indent="-228600">
              <a:buSzPct val="100000"/>
              <a:buChar char="•"/>
              <a:defRPr>
                <a:latin typeface="+mj-lt"/>
                <a:ea typeface="+mj-ea"/>
                <a:cs typeface="+mj-cs"/>
                <a:sym typeface="Trebuchet MS"/>
              </a:defRPr>
            </a:pPr>
            <a:r>
              <a:t>but, to be able to decrypt music files the player needs to contain a decryptor and an embedded key. </a:t>
            </a:r>
          </a:p>
          <a:p>
            <a:pPr lvl="2" marL="685800" indent="-228600">
              <a:buSzPct val="100000"/>
              <a:buChar char="•"/>
              <a:defRPr>
                <a:latin typeface="+mj-lt"/>
                <a:ea typeface="+mj-ea"/>
                <a:cs typeface="+mj-cs"/>
                <a:sym typeface="Trebuchet MS"/>
              </a:defRPr>
            </a:pPr>
            <a:r>
              <a:t>And a malicious end user could reverse engineer the player, and extract the key. </a:t>
            </a:r>
          </a:p>
          <a:p>
            <a:pPr marL="228600" indent="-228600">
              <a:buSzPct val="100000"/>
              <a:buChar char="•"/>
              <a:defRPr>
                <a:latin typeface="+mj-lt"/>
                <a:ea typeface="+mj-ea"/>
                <a:cs typeface="+mj-cs"/>
                <a:sym typeface="Trebuchet MS"/>
              </a:defRPr>
            </a:pPr>
            <a:r>
              <a:t>So, they had to insert security checks to prevent tampering.</a:t>
            </a:r>
          </a:p>
          <a:p>
            <a:pPr marL="228600" indent="-228600">
              <a:buSzPct val="100000"/>
              <a:buChar char="•"/>
              <a:defRPr>
                <a:latin typeface="+mj-lt"/>
                <a:ea typeface="+mj-ea"/>
                <a:cs typeface="+mj-cs"/>
                <a:sym typeface="Trebuchet MS"/>
              </a:defRPr>
            </a:pPr>
            <a:r>
              <a:t>But, that wasn’t enough, you also had to protect the security checks themselves!</a:t>
            </a:r>
          </a:p>
          <a:p>
            <a:pPr marL="228600" indent="-228600">
              <a:buSzPct val="100000"/>
              <a:buChar char="•"/>
              <a:defRPr>
                <a:latin typeface="+mj-lt"/>
                <a:ea typeface="+mj-ea"/>
                <a:cs typeface="+mj-cs"/>
                <a:sym typeface="Trebuchet MS"/>
              </a:defRPr>
            </a:pPr>
            <a:r>
              <a:t>And, so the idea was to use code obfuscation to camouflage security checks.</a:t>
            </a:r>
          </a:p>
          <a:p>
            <a:pPr marL="228600" indent="-228600">
              <a:buSzPct val="100000"/>
              <a:buChar char="•"/>
              <a:defRPr>
                <a:latin typeface="+mj-lt"/>
                <a:ea typeface="+mj-ea"/>
                <a:cs typeface="+mj-cs"/>
                <a:sym typeface="Trebuchet MS"/>
              </a:defRPr>
            </a:pPr>
            <a:r>
              <a:t>Unfortunately, in 1999 Napster started distributing music for free, and it was all over. </a:t>
            </a:r>
          </a:p>
          <a:p>
            <a:pPr marL="228600" indent="-228600">
              <a:buSzPct val="100000"/>
              <a:buChar char="•"/>
              <a:defRPr>
                <a:latin typeface="+mj-lt"/>
                <a:ea typeface="+mj-ea"/>
                <a:cs typeface="+mj-cs"/>
                <a:sym typeface="Trebuchet MS"/>
              </a:defRPr>
            </a:pPr>
            <a:r>
              <a:t>InterTrust then turned to the much more lucrative business of suing Microsoft for patent infringement.</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9" name="Shape 4219"/>
          <p:cNvSpPr/>
          <p:nvPr>
            <p:ph type="sldImg"/>
          </p:nvPr>
        </p:nvSpPr>
        <p:spPr>
          <a:prstGeom prst="rect">
            <a:avLst/>
          </a:prstGeom>
        </p:spPr>
        <p:txBody>
          <a:bodyPr/>
          <a:lstStyle/>
          <a:p>
            <a:pPr/>
          </a:p>
        </p:txBody>
      </p:sp>
      <p:sp>
        <p:nvSpPr>
          <p:cNvPr id="4220" name="Shape 4220"/>
          <p:cNvSpPr/>
          <p:nvPr>
            <p:ph type="body" sz="quarter" idx="1"/>
          </p:nvPr>
        </p:nvSpPr>
        <p:spPr>
          <a:prstGeom prst="rect">
            <a:avLst/>
          </a:prstGeom>
        </p:spPr>
        <p:txBody>
          <a:bodyPr/>
          <a:lstStyle/>
          <a:p>
            <a:pPr marL="228600" indent="-228600">
              <a:buSzPct val="100000"/>
              <a:buChar char="•"/>
              <a:defRPr sz="2800">
                <a:latin typeface="+mj-lt"/>
                <a:ea typeface="+mj-ea"/>
                <a:cs typeface="+mj-cs"/>
                <a:sym typeface="Trebuchet MS"/>
              </a:defRPr>
            </a:pPr>
            <a:r>
              <a:t>Code stylometry is the process of determining who wrote a particular piece of code.</a:t>
            </a:r>
          </a:p>
          <a:p>
            <a:pPr marL="228600" indent="-228600">
              <a:buSzPct val="100000"/>
              <a:buChar char="•"/>
              <a:defRPr sz="2800">
                <a:latin typeface="+mj-lt"/>
                <a:ea typeface="+mj-ea"/>
                <a:cs typeface="+mj-cs"/>
                <a:sym typeface="Trebuchet MS"/>
              </a:defRPr>
            </a:pPr>
            <a:r>
              <a:t>This can be useful to determine the provenance of malware, for example.</a:t>
            </a:r>
          </a:p>
          <a:p>
            <a:pPr marL="228600" indent="-228600">
              <a:buSzPct val="100000"/>
              <a:buChar char="•"/>
              <a:defRPr sz="2800">
                <a:latin typeface="+mj-lt"/>
                <a:ea typeface="+mj-ea"/>
                <a:cs typeface="+mj-cs"/>
                <a:sym typeface="Trebuchet MS"/>
              </a:defRPr>
            </a:pPr>
            <a:r>
              <a:t>The way this works is, </a:t>
            </a:r>
          </a:p>
          <a:p>
            <a:pPr lvl="3" marL="914400" indent="-228600">
              <a:buSzPct val="100000"/>
              <a:buAutoNum type="arabicPeriod" startAt="1"/>
              <a:defRPr sz="2800">
                <a:latin typeface="+mj-lt"/>
                <a:ea typeface="+mj-ea"/>
                <a:cs typeface="+mj-cs"/>
                <a:sym typeface="Trebuchet MS"/>
              </a:defRPr>
            </a:pPr>
            <a:r>
              <a:t>You first train you system on code samples from a group of programmers</a:t>
            </a:r>
          </a:p>
          <a:p>
            <a:pPr lvl="3" marL="914400" indent="-228600">
              <a:buSzPct val="100000"/>
              <a:buAutoNum type="arabicPeriod" startAt="1"/>
              <a:defRPr sz="2800">
                <a:latin typeface="+mj-lt"/>
                <a:ea typeface="+mj-ea"/>
                <a:cs typeface="+mj-cs"/>
                <a:sym typeface="Trebuchet MS"/>
              </a:defRPr>
            </a:pPr>
            <a:r>
              <a:t>Then you use this trained system to determine the person who likely wrote a particular piece of unknown code.</a:t>
            </a:r>
          </a:p>
          <a:p>
            <a:pPr marL="228600" indent="-228600">
              <a:buSzPct val="100000"/>
              <a:buChar char="•"/>
              <a:defRPr sz="2800">
                <a:latin typeface="+mj-lt"/>
                <a:ea typeface="+mj-ea"/>
                <a:cs typeface="+mj-cs"/>
                <a:sym typeface="Trebuchet MS"/>
              </a:defRPr>
            </a:pPr>
            <a:r>
              <a:t>To see how well their system works when malware writers use obfuscation to prevent detection, these researchers used Tigress to obfuscate the unknown program.</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9" name="Shape 4269"/>
          <p:cNvSpPr/>
          <p:nvPr>
            <p:ph type="sldImg"/>
          </p:nvPr>
        </p:nvSpPr>
        <p:spPr>
          <a:prstGeom prst="rect">
            <a:avLst/>
          </a:prstGeom>
        </p:spPr>
        <p:txBody>
          <a:bodyPr/>
          <a:lstStyle/>
          <a:p>
            <a:pPr/>
          </a:p>
        </p:txBody>
      </p:sp>
      <p:sp>
        <p:nvSpPr>
          <p:cNvPr id="4270" name="Shape 4270"/>
          <p:cNvSpPr/>
          <p:nvPr>
            <p:ph type="body" sz="quarter" idx="1"/>
          </p:nvPr>
        </p:nvSpPr>
        <p:spPr>
          <a:prstGeom prst="rect">
            <a:avLst/>
          </a:prstGeom>
        </p:spPr>
        <p:txBody>
          <a:bodyPr/>
          <a:lstStyle/>
          <a:p>
            <a:pPr marL="228600" indent="-228600">
              <a:buSzPct val="100000"/>
              <a:buChar char="•"/>
              <a:defRPr sz="2600">
                <a:latin typeface="+mj-lt"/>
                <a:ea typeface="+mj-ea"/>
                <a:cs typeface="+mj-cs"/>
                <a:sym typeface="Trebuchet MS"/>
              </a:defRPr>
            </a:pPr>
            <a:r>
              <a:t>If you’re a web developer and want to protect your code running on browsers, what can you do?</a:t>
            </a:r>
          </a:p>
          <a:p>
            <a:pPr marL="228600" indent="-228600">
              <a:buSzPct val="100000"/>
              <a:buChar char="•"/>
              <a:defRPr sz="2600">
                <a:latin typeface="+mj-lt"/>
                <a:ea typeface="+mj-ea"/>
                <a:cs typeface="+mj-cs"/>
                <a:sym typeface="Trebuchet MS"/>
              </a:defRPr>
            </a:pPr>
            <a:r>
              <a:t>Well, you could use a javascript obfuscator, but, the free ones are bad, the good ones are not free.</a:t>
            </a:r>
          </a:p>
          <a:p>
            <a:pPr marL="228600" indent="-228600">
              <a:buSzPct val="100000"/>
              <a:buChar char="•"/>
              <a:defRPr sz="2600">
                <a:latin typeface="+mj-lt"/>
                <a:ea typeface="+mj-ea"/>
                <a:cs typeface="+mj-cs"/>
                <a:sym typeface="Trebuchet MS"/>
              </a:defRPr>
            </a:pPr>
            <a:r>
              <a:t>So, what else can you do?</a:t>
            </a:r>
          </a:p>
          <a:p>
            <a:pPr marL="228600" indent="-228600">
              <a:buSzPct val="100000"/>
              <a:buChar char="•"/>
              <a:defRPr sz="2600">
                <a:latin typeface="+mj-lt"/>
                <a:ea typeface="+mj-ea"/>
                <a:cs typeface="+mj-cs"/>
                <a:sym typeface="Trebuchet MS"/>
              </a:defRPr>
            </a:pPr>
            <a:r>
              <a:t>Well, these days, all the major browser vendors support WebAssembly, which is bytecode that runs in the browser.</a:t>
            </a:r>
          </a:p>
          <a:p>
            <a:pPr marL="228600" indent="-228600">
              <a:buSzPct val="100000"/>
              <a:buChar char="•"/>
              <a:defRPr sz="2600">
                <a:latin typeface="+mj-lt"/>
                <a:ea typeface="+mj-ea"/>
                <a:cs typeface="+mj-cs"/>
                <a:sym typeface="Trebuchet MS"/>
              </a:defRPr>
            </a:pPr>
            <a:r>
              <a:t>So, instead of writing your code in JavaScript, you can write it in C, run it through emscripten, which is a C to WebAssembly compiler, and then run this code in any browser.</a:t>
            </a:r>
          </a:p>
          <a:p>
            <a:pPr marL="228600" indent="-228600">
              <a:buSzPct val="100000"/>
              <a:buChar char="•"/>
              <a:defRPr sz="2600">
                <a:latin typeface="+mj-lt"/>
                <a:ea typeface="+mj-ea"/>
                <a:cs typeface="+mj-cs"/>
                <a:sym typeface="Trebuchet MS"/>
              </a:defRPr>
            </a:pPr>
            <a:r>
              <a:t>This allows us to put Tigress in the chain: write your web application in C, obfuscate it with Tigress, compile it to WebAssembly using emscripten, and now you can run highly obfuscated code in any browser.</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4" name="Shape 4284"/>
          <p:cNvSpPr/>
          <p:nvPr>
            <p:ph type="sldImg"/>
          </p:nvPr>
        </p:nvSpPr>
        <p:spPr>
          <a:prstGeom prst="rect">
            <a:avLst/>
          </a:prstGeom>
        </p:spPr>
        <p:txBody>
          <a:bodyPr/>
          <a:lstStyle/>
          <a:p>
            <a:pPr/>
          </a:p>
        </p:txBody>
      </p:sp>
      <p:sp>
        <p:nvSpPr>
          <p:cNvPr id="4285" name="Shape 4285"/>
          <p:cNvSpPr/>
          <p:nvPr>
            <p:ph type="body" sz="quarter" idx="1"/>
          </p:nvPr>
        </p:nvSpPr>
        <p:spPr>
          <a:prstGeom prst="rect">
            <a:avLst/>
          </a:prstGeom>
        </p:spPr>
        <p:txBody>
          <a:bodyPr/>
          <a:lstStyle/>
          <a:p>
            <a:pPr marL="228600" indent="-228600">
              <a:buSzPct val="100000"/>
              <a:buChar char="•"/>
              <a:defRPr sz="3200">
                <a:latin typeface="+mj-lt"/>
                <a:ea typeface="+mj-ea"/>
                <a:cs typeface="+mj-cs"/>
                <a:sym typeface="Trebuchet MS"/>
              </a:defRPr>
            </a:pPr>
            <a:r>
              <a:t>We also get occasional requests from industry to use Tigress.</a:t>
            </a:r>
          </a:p>
          <a:p>
            <a:pPr marL="228600" indent="-228600">
              <a:buSzPct val="100000"/>
              <a:buChar char="•"/>
              <a:defRPr sz="3200">
                <a:latin typeface="+mj-lt"/>
                <a:ea typeface="+mj-ea"/>
                <a:cs typeface="+mj-cs"/>
                <a:sym typeface="Trebuchet MS"/>
              </a:defRPr>
            </a:pPr>
            <a:r>
              <a:t>I’ve been told that you will be able to buy devices at Best Buy protected with Tigress, and that’s kind of cool.</a:t>
            </a:r>
          </a:p>
          <a:p>
            <a:pPr marL="228600" indent="-228600">
              <a:buSzPct val="100000"/>
              <a:buChar char="•"/>
              <a:defRPr sz="3200">
                <a:latin typeface="+mj-lt"/>
                <a:ea typeface="+mj-ea"/>
                <a:cs typeface="+mj-cs"/>
                <a:sym typeface="Trebuchet MS"/>
              </a:defRPr>
            </a:pPr>
            <a:r>
              <a:t>Less cool, scary even, is that I’ve gotten requests from the auto industry…</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5" name="Shape 4325"/>
          <p:cNvSpPr/>
          <p:nvPr>
            <p:ph type="sldImg"/>
          </p:nvPr>
        </p:nvSpPr>
        <p:spPr>
          <a:prstGeom prst="rect">
            <a:avLst/>
          </a:prstGeom>
        </p:spPr>
        <p:txBody>
          <a:bodyPr/>
          <a:lstStyle/>
          <a:p>
            <a:pPr/>
          </a:p>
        </p:txBody>
      </p:sp>
      <p:sp>
        <p:nvSpPr>
          <p:cNvPr id="4326" name="Shape 4326"/>
          <p:cNvSpPr/>
          <p:nvPr>
            <p:ph type="body" sz="quarter" idx="1"/>
          </p:nvPr>
        </p:nvSpPr>
        <p:spPr>
          <a:prstGeom prst="rect">
            <a:avLst/>
          </a:prstGeom>
        </p:spPr>
        <p:txBody>
          <a:bodyPr/>
          <a:lstStyle/>
          <a:p>
            <a:pPr marL="288757" indent="-288757">
              <a:buSzPct val="75000"/>
              <a:buChar char="•"/>
              <a:defRPr sz="3200">
                <a:latin typeface="+mj-lt"/>
                <a:ea typeface="+mj-ea"/>
                <a:cs typeface="+mj-cs"/>
                <a:sym typeface="Trebuchet MS"/>
              </a:defRPr>
            </a:pPr>
            <a:r>
              <a:t>In the beginning we looked at how Bob was hacking the SnapChat client on his phone.</a:t>
            </a:r>
          </a:p>
          <a:p>
            <a:pPr marL="288757" indent="-288757">
              <a:buSzPct val="75000"/>
              <a:buChar char="•"/>
              <a:defRPr sz="3200">
                <a:latin typeface="+mj-lt"/>
                <a:ea typeface="+mj-ea"/>
                <a:cs typeface="+mj-cs"/>
                <a:sym typeface="Trebuchet MS"/>
              </a:defRPr>
            </a:pPr>
            <a:r>
              <a:t>These scenarios are well suited to implement a diversified system. </a:t>
            </a:r>
          </a:p>
          <a:p>
            <a:pPr marL="288757" indent="-288757">
              <a:buSzPct val="75000"/>
              <a:buChar char="•"/>
              <a:defRPr sz="3200">
                <a:latin typeface="+mj-lt"/>
                <a:ea typeface="+mj-ea"/>
                <a:cs typeface="+mj-cs"/>
                <a:sym typeface="Trebuchet MS"/>
              </a:defRPr>
            </a:pPr>
            <a:r>
              <a:t>So, what we will do is to continuously send new code updates to Bob, he will hack them, of course, but then we generate a new version, he hacks it again, we send a new version, and so on.</a:t>
            </a:r>
          </a:p>
          <a:p>
            <a:pPr marL="288757" indent="-288757">
              <a:buSzPct val="75000"/>
              <a:buChar char="•"/>
              <a:defRPr sz="3200">
                <a:latin typeface="+mj-lt"/>
                <a:ea typeface="+mj-ea"/>
                <a:cs typeface="+mj-cs"/>
                <a:sym typeface="Trebuchet MS"/>
              </a:defRPr>
            </a:pPr>
            <a:r>
              <a:t>But then, we can increase the update rate and the obfuscation rate, until Bob is no longer able to keep up.</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1" name="Shape 4391"/>
          <p:cNvSpPr/>
          <p:nvPr>
            <p:ph type="sldImg"/>
          </p:nvPr>
        </p:nvSpPr>
        <p:spPr>
          <a:prstGeom prst="rect">
            <a:avLst/>
          </a:prstGeom>
        </p:spPr>
        <p:txBody>
          <a:bodyPr/>
          <a:lstStyle/>
          <a:p>
            <a:pPr/>
          </a:p>
        </p:txBody>
      </p:sp>
      <p:sp>
        <p:nvSpPr>
          <p:cNvPr id="4392" name="Shape 4392"/>
          <p:cNvSpPr/>
          <p:nvPr>
            <p:ph type="body" sz="quarter" idx="1"/>
          </p:nvPr>
        </p:nvSpPr>
        <p:spPr>
          <a:prstGeom prst="rect">
            <a:avLst/>
          </a:prstGeom>
        </p:spPr>
        <p:txBody>
          <a:bodyPr/>
          <a:lstStyle/>
          <a:p>
            <a:pPr marL="228600" indent="-228600">
              <a:buSzPct val="100000"/>
              <a:buChar char="•"/>
            </a:pPr>
            <a:r>
              <a:t>But, the most important application of Tigress is to help evaluate the strength of obfuscating transformations.</a:t>
            </a:r>
          </a:p>
          <a:p>
            <a:pPr marL="228600" indent="-228600">
              <a:buSzPct val="100000"/>
              <a:buChar char="•"/>
            </a:pPr>
            <a:r>
              <a:t>So, say that someone has developed a new reverse-engineering attack, for example de-virtualization. Of course, they want to evaluate it: how close is the de-obfuscated code compared to the original, and how much resources are needed to perform the attack?</a:t>
            </a:r>
          </a:p>
          <a:p>
            <a:pPr marL="228600" indent="-228600">
              <a:buSzPct val="100000"/>
              <a:buChar char="•"/>
            </a:pPr>
            <a:r>
              <a:t>So, what should they do?</a:t>
            </a:r>
          </a:p>
          <a:p>
            <a:pPr lvl="1" marL="457200" indent="-228600">
              <a:buSzPct val="100000"/>
              <a:buAutoNum type="arabicPeriod" startAt="1"/>
            </a:pPr>
            <a:r>
              <a:t>They can run some benchmarks through Tigress to generate obfuscated samples to attack and see how this affects the precision and resource requirements of the attack.</a:t>
            </a:r>
          </a:p>
          <a:p>
            <a:pPr lvl="1" marL="457200" indent="-228600">
              <a:buSzPct val="100000"/>
              <a:buAutoNum type="arabicPeriod" startAt="1"/>
            </a:pPr>
            <a:r>
              <a:t>Finally, if you don’t have enough benchmarks available, you can easily generate millions of random programs, and obfuscate them randomly, all without leaving Tigress!</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9" name="Shape 4409"/>
          <p:cNvSpPr/>
          <p:nvPr>
            <p:ph type="sldImg"/>
          </p:nvPr>
        </p:nvSpPr>
        <p:spPr>
          <a:prstGeom prst="rect">
            <a:avLst/>
          </a:prstGeom>
        </p:spPr>
        <p:txBody>
          <a:bodyPr/>
          <a:lstStyle/>
          <a:p>
            <a:pPr/>
          </a:p>
        </p:txBody>
      </p:sp>
      <p:sp>
        <p:nvSpPr>
          <p:cNvPr id="4410" name="Shape 4410"/>
          <p:cNvSpPr/>
          <p:nvPr>
            <p:ph type="body" sz="quarter" idx="1"/>
          </p:nvPr>
        </p:nvSpPr>
        <p:spPr>
          <a:prstGeom prst="rect">
            <a:avLst/>
          </a:prstGeom>
        </p:spPr>
        <p:txBody>
          <a:bodyPr/>
          <a:lstStyle/>
          <a:p>
            <a:pPr marL="228600" indent="-228600">
              <a:buSzPct val="100000"/>
              <a:buChar char="•"/>
              <a:defRPr>
                <a:latin typeface="+mj-lt"/>
                <a:ea typeface="+mj-ea"/>
                <a:cs typeface="+mj-cs"/>
                <a:sym typeface="Trebuchet MS"/>
              </a:defRPr>
            </a:pPr>
            <a:r>
              <a:t>But, the most important application of Tigress is to help evaluate the strength of obfuscating transformations.</a:t>
            </a:r>
          </a:p>
          <a:p>
            <a:pPr marL="228600" indent="-228600">
              <a:buSzPct val="100000"/>
              <a:buChar char="•"/>
              <a:defRPr>
                <a:latin typeface="+mj-lt"/>
                <a:ea typeface="+mj-ea"/>
                <a:cs typeface="+mj-cs"/>
                <a:sym typeface="Trebuchet MS"/>
              </a:defRPr>
            </a:pPr>
            <a:r>
              <a:t>For example, Jonathan Salwan and his co-authors show how to attack virtualized code generated by Tigress. They show, for example, that they can unravel one of Tigress’ generated challenges in 2.2 hours, using 170 GB of RAM.</a:t>
            </a:r>
          </a:p>
          <a:p>
            <a:pPr marL="228600" indent="-228600">
              <a:buSzPct val="100000"/>
              <a:buChar char="•"/>
              <a:defRPr>
                <a:latin typeface="+mj-lt"/>
                <a:ea typeface="+mj-ea"/>
                <a:cs typeface="+mj-cs"/>
                <a:sym typeface="Trebuchet MS"/>
              </a:defRPr>
            </a:pPr>
            <a:r>
              <a:t>And, here’s another example, in his Master’s thesis, Thomas Rinsma explores how to attack Tigress’ opaque predicates.</a:t>
            </a:r>
          </a:p>
          <a:p>
            <a:pPr marL="228600" indent="-228600">
              <a:buSzPct val="100000"/>
              <a:buChar char="•"/>
              <a:defRPr>
                <a:latin typeface="+mj-lt"/>
                <a:ea typeface="+mj-ea"/>
                <a:cs typeface="+mj-cs"/>
                <a:sym typeface="Trebuchet MS"/>
              </a:defRPr>
            </a:pPr>
            <a:r>
              <a:t>This is exactly the reason that I built Tigress in the first place: It finally gives academics a reasonable target to attack. This is something we have been missing for many years.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4" name="Shape 4414"/>
          <p:cNvSpPr/>
          <p:nvPr>
            <p:ph type="sldImg"/>
          </p:nvPr>
        </p:nvSpPr>
        <p:spPr>
          <a:prstGeom prst="rect">
            <a:avLst/>
          </a:prstGeom>
        </p:spPr>
        <p:txBody>
          <a:bodyPr/>
          <a:lstStyle/>
          <a:p>
            <a:pPr/>
          </a:p>
        </p:txBody>
      </p:sp>
      <p:sp>
        <p:nvSpPr>
          <p:cNvPr id="4415" name="Shape 4415"/>
          <p:cNvSpPr/>
          <p:nvPr>
            <p:ph type="body" sz="quarter" idx="1"/>
          </p:nvPr>
        </p:nvSpPr>
        <p:spPr>
          <a:prstGeom prst="rect">
            <a:avLst/>
          </a:prstGeom>
        </p:spPr>
        <p:txBody>
          <a:bodyPr/>
          <a:lstStyle/>
          <a:p>
            <a:pPr marL="211015" indent="-211015">
              <a:buSzPct val="100000"/>
              <a:buChar char="•"/>
              <a:defRPr sz="2800"/>
            </a:pPr>
            <a:r>
              <a:t>So, today I have tried to describe the design of an obfuscator.</a:t>
            </a:r>
          </a:p>
          <a:p>
            <a:pPr marL="211015" indent="-211015">
              <a:buSzPct val="100000"/>
              <a:buChar char="•"/>
              <a:defRPr sz="2800"/>
            </a:pPr>
            <a:r>
              <a:t>The design philosophy, as you have seen, is to make a tool that is complete, generic, diverse, extensible, and useful.</a:t>
            </a:r>
          </a:p>
          <a:p>
            <a:pPr marL="211015" indent="-211015">
              <a:buSzPct val="100000"/>
              <a:buChar char="•"/>
              <a:defRPr sz="2800"/>
            </a:pPr>
            <a:r>
              <a:t>Complete means that every kind of obfuscating transformation should be available;</a:t>
            </a:r>
          </a:p>
          <a:p>
            <a:pPr marL="211015" indent="-211015">
              <a:buSzPct val="100000"/>
              <a:buChar char="•"/>
              <a:defRPr sz="2800"/>
            </a:pPr>
            <a:r>
              <a:t>Generic means that every transformation should exist in multiple variants, to prevent against pattern-matching attacks;</a:t>
            </a:r>
          </a:p>
          <a:p>
            <a:pPr marL="211015" indent="-211015">
              <a:buSzPct val="100000"/>
              <a:buChar char="•"/>
              <a:defRPr sz="2800"/>
            </a:pPr>
            <a:r>
              <a:t>Diverse means that by giving different seeds to Tigress, we can generate many different obfuscated versions;</a:t>
            </a:r>
          </a:p>
          <a:p>
            <a:pPr marL="211015" indent="-211015">
              <a:buSzPct val="100000"/>
              <a:buChar char="•"/>
              <a:defRPr sz="2800"/>
            </a:pPr>
            <a:r>
              <a:t>Extensible means we should easily add new transforms;</a:t>
            </a:r>
          </a:p>
          <a:p>
            <a:pPr marL="211015" indent="-211015">
              <a:buSzPct val="100000"/>
              <a:buChar char="•"/>
              <a:defRPr sz="2800"/>
            </a:pPr>
            <a:r>
              <a:t>and, finally, useful means that it works on real programs.</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8" name="Shape 4428"/>
          <p:cNvSpPr/>
          <p:nvPr>
            <p:ph type="sldImg"/>
          </p:nvPr>
        </p:nvSpPr>
        <p:spPr>
          <a:prstGeom prst="rect">
            <a:avLst/>
          </a:prstGeom>
        </p:spPr>
        <p:txBody>
          <a:bodyPr/>
          <a:lstStyle/>
          <a:p>
            <a:pPr/>
          </a:p>
        </p:txBody>
      </p:sp>
      <p:sp>
        <p:nvSpPr>
          <p:cNvPr id="4429" name="Shape 4429"/>
          <p:cNvSpPr/>
          <p:nvPr>
            <p:ph type="body" sz="quarter" idx="1"/>
          </p:nvPr>
        </p:nvSpPr>
        <p:spPr>
          <a:prstGeom prst="rect">
            <a:avLst/>
          </a:prstGeom>
        </p:spPr>
        <p:txBody>
          <a:bodyPr/>
          <a:lstStyle/>
          <a:p>
            <a:pPr marL="228600" indent="-228600">
              <a:buSzPct val="100000"/>
              <a:buChar char="•"/>
              <a:defRPr sz="3200">
                <a:latin typeface="+mj-lt"/>
                <a:ea typeface="+mj-ea"/>
                <a:cs typeface="+mj-cs"/>
                <a:sym typeface="Trebuchet MS"/>
              </a:defRPr>
            </a:pPr>
            <a:r>
              <a:t>And, with that I would like to conclude.</a:t>
            </a:r>
          </a:p>
          <a:p>
            <a:pPr marL="228600" indent="-228600">
              <a:buSzPct val="100000"/>
              <a:buChar char="•"/>
              <a:defRPr sz="3200">
                <a:latin typeface="+mj-lt"/>
                <a:ea typeface="+mj-ea"/>
                <a:cs typeface="+mj-cs"/>
                <a:sym typeface="Trebuchet MS"/>
              </a:defRPr>
            </a:pPr>
            <a:r>
              <a:t>I invite you to check out Tigress, it is freely downloadable from our website, and as you’ve seen, it has lots of interesting applications.</a:t>
            </a:r>
          </a:p>
          <a:p>
            <a:pPr marL="228600" indent="-228600">
              <a:buSzPct val="100000"/>
              <a:buChar char="•"/>
              <a:defRPr sz="3200">
                <a:latin typeface="+mj-lt"/>
                <a:ea typeface="+mj-ea"/>
                <a:cs typeface="+mj-cs"/>
                <a:sym typeface="Trebuchet MS"/>
              </a:defRPr>
            </a:pPr>
            <a:r>
              <a:t>And I encourage you to tell your students to try their hand at our challenges, and maybe win lots of money!</a:t>
            </a:r>
          </a:p>
          <a:p>
            <a:pPr marL="228600" indent="-228600">
              <a:buSzPct val="100000"/>
              <a:buChar char="•"/>
              <a:defRPr sz="3200">
                <a:latin typeface="+mj-lt"/>
                <a:ea typeface="+mj-ea"/>
                <a:cs typeface="+mj-cs"/>
                <a:sym typeface="Trebuchet MS"/>
              </a:defRPr>
            </a:pPr>
            <a:r>
              <a:t>Thank you!</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9" name="Shape 4469"/>
          <p:cNvSpPr/>
          <p:nvPr>
            <p:ph type="sldImg"/>
          </p:nvPr>
        </p:nvSpPr>
        <p:spPr>
          <a:prstGeom prst="rect">
            <a:avLst/>
          </a:prstGeom>
        </p:spPr>
        <p:txBody>
          <a:bodyPr/>
          <a:lstStyle/>
          <a:p>
            <a:pPr/>
          </a:p>
        </p:txBody>
      </p:sp>
      <p:sp>
        <p:nvSpPr>
          <p:cNvPr id="4470" name="Shape 4470"/>
          <p:cNvSpPr/>
          <p:nvPr>
            <p:ph type="body" sz="quarter" idx="1"/>
          </p:nvPr>
        </p:nvSpPr>
        <p:spPr>
          <a:prstGeom prst="rect">
            <a:avLst/>
          </a:prstGeom>
        </p:spPr>
        <p:txBody>
          <a:bodyPr/>
          <a:lstStyle/>
          <a:p>
            <a:pPr marL="228600" indent="-228600">
              <a:lnSpc>
                <a:spcPct val="130000"/>
              </a:lnSpc>
              <a:buSzPct val="100000"/>
              <a:buChar char="•"/>
              <a:defRPr>
                <a:latin typeface="+mj-lt"/>
                <a:ea typeface="+mj-ea"/>
                <a:cs typeface="+mj-cs"/>
                <a:sym typeface="Trebuchet MS"/>
              </a:defRPr>
            </a:pPr>
            <a:r>
              <a:t>What I have failed to mention so far is that there are actually 3 different techniques to defend against MATE attacks.</a:t>
            </a:r>
          </a:p>
          <a:p>
            <a:pPr marL="228600" indent="-228600">
              <a:lnSpc>
                <a:spcPct val="130000"/>
              </a:lnSpc>
              <a:buSzPct val="100000"/>
              <a:buChar char="•"/>
              <a:defRPr>
                <a:latin typeface="+mj-lt"/>
                <a:ea typeface="+mj-ea"/>
                <a:cs typeface="+mj-cs"/>
                <a:sym typeface="Trebuchet MS"/>
              </a:defRPr>
            </a:pPr>
            <a:r>
              <a:t>The first one is what I’ve been talking about today, namely language-based obfuscation. </a:t>
            </a:r>
          </a:p>
          <a:p>
            <a:pPr marL="228600" indent="-228600">
              <a:lnSpc>
                <a:spcPct val="130000"/>
              </a:lnSpc>
              <a:buSzPct val="100000"/>
              <a:buChar char="•"/>
              <a:defRPr>
                <a:latin typeface="+mj-lt"/>
                <a:ea typeface="+mj-ea"/>
                <a:cs typeface="+mj-cs"/>
                <a:sym typeface="Trebuchet MS"/>
              </a:defRPr>
            </a:pPr>
            <a:r>
              <a:t>A second technique is to use hardware protection. Intel has its SGX secure enclaves, and ARM has its TrustZone.</a:t>
            </a:r>
          </a:p>
          <a:p>
            <a:pPr marL="228600" indent="-228600">
              <a:lnSpc>
                <a:spcPct val="130000"/>
              </a:lnSpc>
              <a:buSzPct val="100000"/>
              <a:buChar char="•"/>
              <a:defRPr>
                <a:latin typeface="+mj-lt"/>
                <a:ea typeface="+mj-ea"/>
                <a:cs typeface="+mj-cs"/>
                <a:sym typeface="Trebuchet MS"/>
              </a:defRPr>
            </a:pPr>
            <a:r>
              <a:t>The third technique is crypto-based obfuscation.</a:t>
            </a:r>
          </a:p>
          <a:p>
            <a:pPr marL="228600" indent="-228600">
              <a:lnSpc>
                <a:spcPct val="130000"/>
              </a:lnSpc>
              <a:buSzPct val="100000"/>
              <a:buChar char="•"/>
              <a:defRPr>
                <a:latin typeface="+mj-lt"/>
                <a:ea typeface="+mj-ea"/>
                <a:cs typeface="+mj-cs"/>
                <a:sym typeface="Trebuchet MS"/>
              </a:defRPr>
            </a:pPr>
            <a:r>
              <a:t>And all these techniques have their pros and cons.</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0" name="Shape 4480"/>
          <p:cNvSpPr/>
          <p:nvPr>
            <p:ph type="sldImg"/>
          </p:nvPr>
        </p:nvSpPr>
        <p:spPr>
          <a:prstGeom prst="rect">
            <a:avLst/>
          </a:prstGeom>
        </p:spPr>
        <p:txBody>
          <a:bodyPr/>
          <a:lstStyle/>
          <a:p>
            <a:pPr/>
          </a:p>
        </p:txBody>
      </p:sp>
      <p:sp>
        <p:nvSpPr>
          <p:cNvPr id="4481" name="Shape 4481"/>
          <p:cNvSpPr/>
          <p:nvPr>
            <p:ph type="body" sz="quarter" idx="1"/>
          </p:nvPr>
        </p:nvSpPr>
        <p:spPr>
          <a:prstGeom prst="rect">
            <a:avLst/>
          </a:prstGeom>
        </p:spPr>
        <p:txBody>
          <a:bodyPr/>
          <a:lstStyle/>
          <a:p>
            <a:pPr marL="228600" indent="-228600">
              <a:lnSpc>
                <a:spcPct val="130000"/>
              </a:lnSpc>
              <a:buSzPct val="100000"/>
              <a:buChar char="•"/>
              <a:defRPr>
                <a:latin typeface="+mj-lt"/>
                <a:ea typeface="+mj-ea"/>
                <a:cs typeface="+mj-cs"/>
                <a:sym typeface="Trebuchet MS"/>
              </a:defRPr>
            </a:pPr>
            <a:r>
              <a:t>And, finally, there’s crypto-based obfuscation</a:t>
            </a:r>
          </a:p>
          <a:p>
            <a:pPr lvl="2" marL="685800" indent="-228600">
              <a:lnSpc>
                <a:spcPct val="130000"/>
              </a:lnSpc>
              <a:buSzPct val="100000"/>
              <a:buChar char="•"/>
              <a:defRPr>
                <a:latin typeface="+mj-lt"/>
                <a:ea typeface="+mj-ea"/>
                <a:cs typeface="+mj-cs"/>
                <a:sym typeface="Trebuchet MS"/>
              </a:defRPr>
            </a:pPr>
            <a:r>
              <a:t>This is very interesting, because it provides strong security guarantees.</a:t>
            </a:r>
          </a:p>
          <a:p>
            <a:pPr lvl="2" marL="685800" indent="-228600">
              <a:lnSpc>
                <a:spcPct val="130000"/>
              </a:lnSpc>
              <a:buSzPct val="100000"/>
              <a:buChar char="•"/>
              <a:defRPr>
                <a:latin typeface="+mj-lt"/>
                <a:ea typeface="+mj-ea"/>
                <a:cs typeface="+mj-cs"/>
                <a:sym typeface="Trebuchet MS"/>
              </a:defRPr>
            </a:pPr>
            <a:r>
              <a:t>Unfortunately, currently, the performance hit makes these techniques not yet practical.</a:t>
            </a:r>
          </a:p>
          <a:p>
            <a:pPr lvl="2" marL="685800" indent="-228600">
              <a:lnSpc>
                <a:spcPct val="130000"/>
              </a:lnSpc>
              <a:buSzPct val="100000"/>
              <a:buChar char="•"/>
              <a:defRPr>
                <a:latin typeface="+mj-lt"/>
                <a:ea typeface="+mj-ea"/>
                <a:cs typeface="+mj-cs"/>
                <a:sym typeface="Trebuchet MS"/>
              </a:defRPr>
            </a:pPr>
            <a:r>
              <a:t>I’m aware of 2 current implementations. </a:t>
            </a:r>
          </a:p>
          <a:p>
            <a:pPr lvl="2" marL="685800" indent="-228600">
              <a:lnSpc>
                <a:spcPct val="130000"/>
              </a:lnSpc>
              <a:buSzPct val="100000"/>
              <a:buChar char="•"/>
              <a:defRPr>
                <a:latin typeface="+mj-lt"/>
                <a:ea typeface="+mj-ea"/>
                <a:cs typeface="+mj-cs"/>
                <a:sym typeface="Trebuchet MS"/>
              </a:defRPr>
            </a:pPr>
            <a:r>
              <a:t>The most well known one is a challenge posed at Crypto a few years ago to deobfuscate a 16-bit point function. The size of the challenge was 25GB, and it took 4 hours to run.</a:t>
            </a:r>
          </a:p>
          <a:p>
            <a:pPr lvl="2" marL="685800" indent="-228600">
              <a:lnSpc>
                <a:spcPct val="130000"/>
              </a:lnSpc>
              <a:buSzPct val="100000"/>
              <a:buChar char="•"/>
              <a:defRPr>
                <a:latin typeface="+mj-lt"/>
                <a:ea typeface="+mj-ea"/>
                <a:cs typeface="+mj-cs"/>
                <a:sym typeface="Trebuchet MS"/>
              </a:defRPr>
            </a:pPr>
            <a:r>
              <a:t>A 2 bit-multiplier would take over 1000 years to generate, and 100 million years to run.</a:t>
            </a:r>
          </a:p>
          <a:p>
            <a:pPr lvl="1" marL="457200" indent="-228600">
              <a:lnSpc>
                <a:spcPct val="130000"/>
              </a:lnSpc>
              <a:buSzPct val="100000"/>
              <a:buChar char="•"/>
              <a:defRPr>
                <a:latin typeface="+mj-lt"/>
                <a:ea typeface="+mj-ea"/>
                <a:cs typeface="+mj-cs"/>
                <a:sym typeface="Trebuchet MS"/>
              </a:defRPr>
            </a:pPr>
            <a:r>
              <a:t>However, this is a new area, and we can hope for breakthroughs.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Shape 497"/>
          <p:cNvSpPr/>
          <p:nvPr>
            <p:ph type="sldImg"/>
          </p:nvPr>
        </p:nvSpPr>
        <p:spPr>
          <a:prstGeom prst="rect">
            <a:avLst/>
          </a:prstGeom>
        </p:spPr>
        <p:txBody>
          <a:bodyPr/>
          <a:lstStyle/>
          <a:p>
            <a:pPr/>
          </a:p>
        </p:txBody>
      </p:sp>
      <p:sp>
        <p:nvSpPr>
          <p:cNvPr id="498" name="Shape 498"/>
          <p:cNvSpPr/>
          <p:nvPr>
            <p:ph type="body" sz="quarter" idx="1"/>
          </p:nvPr>
        </p:nvSpPr>
        <p:spPr>
          <a:prstGeom prst="rect">
            <a:avLst/>
          </a:prstGeom>
        </p:spPr>
        <p:txBody>
          <a:bodyPr/>
          <a:lstStyle/>
          <a:p>
            <a:pPr marL="228600" indent="-228600">
              <a:buSzPct val="100000"/>
              <a:buChar char="•"/>
              <a:defRPr sz="3200">
                <a:latin typeface="+mj-lt"/>
                <a:ea typeface="+mj-ea"/>
                <a:cs typeface="+mj-cs"/>
                <a:sym typeface="Trebuchet MS"/>
              </a:defRPr>
            </a:pPr>
            <a:r>
              <a:t>In 1995, Java 1.0 was released. </a:t>
            </a:r>
          </a:p>
          <a:p>
            <a:pPr marL="228600" indent="-228600">
              <a:buSzPct val="100000"/>
              <a:buChar char="•"/>
              <a:defRPr sz="3200">
                <a:latin typeface="+mj-lt"/>
                <a:ea typeface="+mj-ea"/>
                <a:cs typeface="+mj-cs"/>
                <a:sym typeface="Trebuchet MS"/>
              </a:defRPr>
            </a:pPr>
            <a:r>
              <a:t>A year later the first decompiler of Java bytecode appeared, called Mocha.</a:t>
            </a:r>
          </a:p>
          <a:p>
            <a:pPr marL="228600" indent="-228600">
              <a:buSzPct val="100000"/>
              <a:buChar char="•"/>
              <a:defRPr sz="3200">
                <a:latin typeface="+mj-lt"/>
                <a:ea typeface="+mj-ea"/>
                <a:cs typeface="+mj-cs"/>
                <a:sym typeface="Trebuchet MS"/>
              </a:defRPr>
            </a:pPr>
            <a:r>
              <a:t>Java developers had a collective hissy fit when they realized that all the intellectual property in their Java programs was for the taking. </a:t>
            </a:r>
          </a:p>
          <a:p>
            <a:pPr marL="228600" indent="-228600">
              <a:buSzPct val="100000"/>
              <a:buChar char="•"/>
              <a:defRPr sz="3200">
                <a:latin typeface="+mj-lt"/>
                <a:ea typeface="+mj-ea"/>
                <a:cs typeface="+mj-cs"/>
                <a:sym typeface="Trebuchet MS"/>
              </a:defRPr>
            </a:pPr>
            <a:r>
              <a:t>A year after that, we wrote this paper on how to obfuscate Java byte code to prevent intellectual property theft.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Shape 523"/>
          <p:cNvSpPr/>
          <p:nvPr>
            <p:ph type="sldImg"/>
          </p:nvPr>
        </p:nvSpPr>
        <p:spPr>
          <a:prstGeom prst="rect">
            <a:avLst/>
          </a:prstGeom>
        </p:spPr>
        <p:txBody>
          <a:bodyPr/>
          <a:lstStyle/>
          <a:p>
            <a:pPr/>
          </a:p>
        </p:txBody>
      </p:sp>
      <p:sp>
        <p:nvSpPr>
          <p:cNvPr id="524" name="Shape 524"/>
          <p:cNvSpPr/>
          <p:nvPr>
            <p:ph type="body" sz="quarter" idx="1"/>
          </p:nvPr>
        </p:nvSpPr>
        <p:spPr>
          <a:prstGeom prst="rect">
            <a:avLst/>
          </a:prstGeom>
        </p:spPr>
        <p:txBody>
          <a:bodyPr/>
          <a:lstStyle/>
          <a:p>
            <a:pPr marL="228600" indent="-228600">
              <a:buSzPct val="100000"/>
              <a:buChar char="•"/>
              <a:defRPr sz="3200">
                <a:latin typeface="+mj-lt"/>
                <a:ea typeface="+mj-ea"/>
                <a:cs typeface="+mj-cs"/>
                <a:sym typeface="Trebuchet MS"/>
              </a:defRPr>
            </a:pPr>
            <a:r>
              <a:t>Obfuscation of course have a long history in the malware world. </a:t>
            </a:r>
          </a:p>
          <a:p>
            <a:pPr marL="228600" indent="-228600">
              <a:buSzPct val="100000"/>
              <a:buChar char="•"/>
              <a:defRPr sz="3200">
                <a:latin typeface="+mj-lt"/>
                <a:ea typeface="+mj-ea"/>
                <a:cs typeface="+mj-cs"/>
                <a:sym typeface="Trebuchet MS"/>
              </a:defRPr>
            </a:pPr>
            <a:r>
              <a:t>The first general obfuscation tool targeted at malware was called the “Dark Avenger Mutation Engine” and was released in 1992. </a:t>
            </a:r>
          </a:p>
          <a:p>
            <a:pPr marL="228600" indent="-228600">
              <a:buSzPct val="100000"/>
              <a:buChar char="•"/>
              <a:defRPr sz="3200">
                <a:latin typeface="+mj-lt"/>
                <a:ea typeface="+mj-ea"/>
                <a:cs typeface="+mj-cs"/>
                <a:sym typeface="Trebuchet MS"/>
              </a:defRPr>
            </a:pPr>
            <a:r>
              <a:t>The idea, of course, is to generate many versions of the same virus, all different enough so that they cannot be picked up by virus scanners.</a:t>
            </a:r>
          </a:p>
          <a:p>
            <a:pPr marL="228600" indent="-228600">
              <a:buSzPct val="100000"/>
              <a:buChar char="•"/>
              <a:defRPr sz="3200">
                <a:latin typeface="+mj-lt"/>
                <a:ea typeface="+mj-ea"/>
                <a:cs typeface="+mj-cs"/>
                <a:sym typeface="Trebuchet MS"/>
              </a:defRPr>
            </a:pPr>
            <a:r>
              <a:t>So, another application of diversification.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Shape 542"/>
          <p:cNvSpPr/>
          <p:nvPr>
            <p:ph type="sldImg"/>
          </p:nvPr>
        </p:nvSpPr>
        <p:spPr>
          <a:prstGeom prst="rect">
            <a:avLst/>
          </a:prstGeom>
        </p:spPr>
        <p:txBody>
          <a:bodyPr/>
          <a:lstStyle/>
          <a:p>
            <a:pPr/>
          </a:p>
        </p:txBody>
      </p:sp>
      <p:sp>
        <p:nvSpPr>
          <p:cNvPr id="543" name="Shape 543"/>
          <p:cNvSpPr/>
          <p:nvPr>
            <p:ph type="body" sz="quarter" idx="1"/>
          </p:nvPr>
        </p:nvSpPr>
        <p:spPr>
          <a:prstGeom prst="rect">
            <a:avLst/>
          </a:prstGeom>
        </p:spPr>
        <p:txBody>
          <a:bodyPr/>
          <a:lstStyle/>
          <a:p>
            <a:pPr marL="228600" indent="-228600">
              <a:lnSpc>
                <a:spcPct val="120000"/>
              </a:lnSpc>
              <a:buSzPct val="100000"/>
              <a:buChar char="•"/>
              <a:defRPr>
                <a:latin typeface="+mj-lt"/>
                <a:ea typeface="+mj-ea"/>
                <a:cs typeface="+mj-cs"/>
                <a:sym typeface="Trebuchet MS"/>
              </a:defRPr>
            </a:pPr>
            <a:r>
              <a:t>Lately, we have taken to call these type of scenarios “Man-At-The-End Attacks”. We say that</a:t>
            </a:r>
          </a:p>
          <a:p>
            <a:pPr lvl="2" indent="469900">
              <a:lnSpc>
                <a:spcPct val="120000"/>
              </a:lnSpc>
              <a:buClr>
                <a:srgbClr val="000000"/>
              </a:buClr>
              <a:defRPr>
                <a:latin typeface="+mj-lt"/>
                <a:ea typeface="+mj-ea"/>
                <a:cs typeface="+mj-cs"/>
                <a:sym typeface="Trebuchet MS"/>
              </a:defRPr>
            </a:pPr>
            <a:r>
              <a:rPr i="1"/>
              <a:t>MATE attacks…</a:t>
            </a:r>
            <a:endParaRPr i="1"/>
          </a:p>
          <a:p>
            <a:pPr marL="228600" indent="-228600">
              <a:lnSpc>
                <a:spcPct val="120000"/>
              </a:lnSpc>
              <a:buSzPct val="100000"/>
              <a:buChar char="•"/>
              <a:defRPr>
                <a:latin typeface="+mj-lt"/>
                <a:ea typeface="+mj-ea"/>
                <a:cs typeface="+mj-cs"/>
                <a:sym typeface="Trebuchet MS"/>
              </a:defRPr>
            </a:pPr>
            <a:r>
              <a:t>And as we’ve seen from these examples, the goal of a MATE attack is typically to extract keys or other data, recover the source code, detect the presence of certain types of code, or to tamper with the code.</a:t>
            </a:r>
          </a:p>
          <a:p>
            <a:pPr marL="228600" indent="-228600">
              <a:lnSpc>
                <a:spcPct val="120000"/>
              </a:lnSpc>
              <a:buSzPct val="100000"/>
              <a:buChar char="•"/>
              <a:defRPr>
                <a:latin typeface="+mj-lt"/>
                <a:ea typeface="+mj-ea"/>
                <a:cs typeface="+mj-cs"/>
                <a:sym typeface="Trebuchet MS"/>
              </a:defRPr>
            </a:pPr>
            <a:r>
              <a:t>Ok, but we’re not in the 1990s anymore - so what happened with these MATE scenarios? Well,</a:t>
            </a:r>
          </a:p>
          <a:p>
            <a:pPr lvl="2" marL="685800" indent="-228600">
              <a:lnSpc>
                <a:spcPct val="120000"/>
              </a:lnSpc>
              <a:buSzPct val="100000"/>
              <a:buAutoNum type="arabicPeriod" startAt="1"/>
              <a:defRPr>
                <a:latin typeface="+mj-lt"/>
                <a:ea typeface="+mj-ea"/>
                <a:cs typeface="+mj-cs"/>
                <a:sym typeface="Trebuchet MS"/>
              </a:defRPr>
            </a:pPr>
            <a:r>
              <a:t>DRM appears to be on its way out. Already, Apple’s iTunes has removed all the DRM from music files;</a:t>
            </a:r>
          </a:p>
          <a:p>
            <a:pPr lvl="2" marL="685800" indent="-228600">
              <a:lnSpc>
                <a:spcPct val="120000"/>
              </a:lnSpc>
              <a:buSzPct val="100000"/>
              <a:buAutoNum type="arabicPeriod" startAt="1"/>
              <a:defRPr>
                <a:latin typeface="+mj-lt"/>
                <a:ea typeface="+mj-ea"/>
                <a:cs typeface="+mj-cs"/>
                <a:sym typeface="Trebuchet MS"/>
              </a:defRPr>
            </a:pPr>
            <a:r>
              <a:t>Diversity to avoid the monoculture problems is something people have reinvented multiple times in the last 25 years, but it never caught on because of various practical issues;</a:t>
            </a:r>
          </a:p>
          <a:p>
            <a:pPr lvl="2" marL="685800" indent="-228600">
              <a:lnSpc>
                <a:spcPct val="120000"/>
              </a:lnSpc>
              <a:buSzPct val="100000"/>
              <a:buAutoNum type="arabicPeriod" startAt="1"/>
              <a:defRPr>
                <a:latin typeface="+mj-lt"/>
                <a:ea typeface="+mj-ea"/>
                <a:cs typeface="+mj-cs"/>
                <a:sym typeface="Trebuchet MS"/>
              </a:defRPr>
            </a:pPr>
            <a:r>
              <a:t>I recently talked to a bunch of anti-virus guys, and they said that they see very little heavy duty obfuscation in malware these days;</a:t>
            </a:r>
          </a:p>
          <a:p>
            <a:pPr lvl="2" marL="685800" indent="-228600">
              <a:lnSpc>
                <a:spcPct val="120000"/>
              </a:lnSpc>
              <a:buSzPct val="100000"/>
              <a:buAutoNum type="arabicPeriod" startAt="1"/>
              <a:defRPr>
                <a:latin typeface="+mj-lt"/>
                <a:ea typeface="+mj-ea"/>
                <a:cs typeface="+mj-cs"/>
                <a:sym typeface="Trebuchet MS"/>
              </a:defRPr>
            </a:pPr>
            <a:r>
              <a:t>And, finally, a recent study shows that Android developers apply minimal obfuscation to their Java apps, mainly because they don’t think their code has much intellectual property worth protecting.</a:t>
            </a:r>
          </a:p>
          <a:p>
            <a:pPr marL="288757" indent="-288757">
              <a:lnSpc>
                <a:spcPct val="120000"/>
              </a:lnSpc>
              <a:buSzPct val="75000"/>
              <a:buChar char="•"/>
              <a:defRPr>
                <a:latin typeface="+mj-lt"/>
                <a:ea typeface="+mj-ea"/>
                <a:cs typeface="+mj-cs"/>
                <a:sym typeface="Trebuchet MS"/>
              </a:defRPr>
            </a:pPr>
            <a:r>
              <a:t>So, that gets us back to the original question: Is Obfuscation Still A Thing, and if so, why?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Shape 548"/>
          <p:cNvSpPr/>
          <p:nvPr>
            <p:ph type="sldImg"/>
          </p:nvPr>
        </p:nvSpPr>
        <p:spPr>
          <a:prstGeom prst="rect">
            <a:avLst/>
          </a:prstGeom>
        </p:spPr>
        <p:txBody>
          <a:bodyPr/>
          <a:lstStyle/>
          <a:p>
            <a:pPr/>
          </a:p>
        </p:txBody>
      </p:sp>
      <p:sp>
        <p:nvSpPr>
          <p:cNvPr id="549" name="Shape 549"/>
          <p:cNvSpPr/>
          <p:nvPr>
            <p:ph type="body" sz="quarter" idx="1"/>
          </p:nvPr>
        </p:nvSpPr>
        <p:spPr>
          <a:prstGeom prst="rect">
            <a:avLst/>
          </a:prstGeom>
        </p:spPr>
        <p:txBody>
          <a:bodyPr/>
          <a:lstStyle/>
          <a:p>
            <a:pPr marL="228600" indent="-228600">
              <a:lnSpc>
                <a:spcPct val="120000"/>
              </a:lnSpc>
              <a:buSzPct val="100000"/>
              <a:buChar char="•"/>
              <a:defRPr>
                <a:latin typeface="+mj-lt"/>
                <a:ea typeface="+mj-ea"/>
                <a:cs typeface="+mj-cs"/>
                <a:sym typeface="Trebuchet MS"/>
              </a:defRPr>
            </a:pPr>
            <a:r>
              <a:t>Lately, we have taken to call these type of scenarios “Man-At-The-End Attacks”. We say that</a:t>
            </a:r>
          </a:p>
          <a:p>
            <a:pPr lvl="2" indent="469900">
              <a:lnSpc>
                <a:spcPct val="120000"/>
              </a:lnSpc>
              <a:buClr>
                <a:srgbClr val="000000"/>
              </a:buClr>
              <a:defRPr>
                <a:latin typeface="+mj-lt"/>
                <a:ea typeface="+mj-ea"/>
                <a:cs typeface="+mj-cs"/>
                <a:sym typeface="Trebuchet MS"/>
              </a:defRPr>
            </a:pPr>
            <a:r>
              <a:rPr i="1"/>
              <a:t>MATE attacks…</a:t>
            </a:r>
            <a:endParaRPr i="1"/>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Shape 569"/>
          <p:cNvSpPr/>
          <p:nvPr>
            <p:ph type="sldImg"/>
          </p:nvPr>
        </p:nvSpPr>
        <p:spPr>
          <a:prstGeom prst="rect">
            <a:avLst/>
          </a:prstGeom>
        </p:spPr>
        <p:txBody>
          <a:bodyPr/>
          <a:lstStyle/>
          <a:p>
            <a:pPr/>
          </a:p>
        </p:txBody>
      </p:sp>
      <p:sp>
        <p:nvSpPr>
          <p:cNvPr id="570" name="Shape 570"/>
          <p:cNvSpPr/>
          <p:nvPr>
            <p:ph type="body" sz="quarter" idx="1"/>
          </p:nvPr>
        </p:nvSpPr>
        <p:spPr>
          <a:prstGeom prst="rect">
            <a:avLst/>
          </a:prstGeom>
        </p:spPr>
        <p:txBody>
          <a:bodyPr/>
          <a:lstStyle/>
          <a:p>
            <a:pPr marL="228600" indent="-228600">
              <a:lnSpc>
                <a:spcPct val="120000"/>
              </a:lnSpc>
              <a:buSzPct val="100000"/>
              <a:buChar char="•"/>
              <a:defRPr sz="2600">
                <a:latin typeface="+mj-lt"/>
                <a:ea typeface="+mj-ea"/>
                <a:cs typeface="+mj-cs"/>
                <a:sym typeface="Trebuchet MS"/>
              </a:defRPr>
            </a:pPr>
            <a:r>
              <a:t>And as we’ve seen from these examples, the goal of an attack is typically to extract keys or other data, recover the source code, detect the presence of certain types of code, or to tamper with the code.</a:t>
            </a:r>
          </a:p>
          <a:p>
            <a:pPr marL="228600" indent="-228600">
              <a:lnSpc>
                <a:spcPct val="120000"/>
              </a:lnSpc>
              <a:buSzPct val="100000"/>
              <a:buChar char="•"/>
              <a:defRPr sz="2600">
                <a:latin typeface="+mj-lt"/>
                <a:ea typeface="+mj-ea"/>
                <a:cs typeface="+mj-cs"/>
                <a:sym typeface="Trebuchet MS"/>
              </a:defRPr>
            </a:pPr>
            <a:r>
              <a:t>Ok, but we’re not in the 1990s anymore - so what happened with these scenarios? Well,</a:t>
            </a:r>
          </a:p>
          <a:p>
            <a:pPr lvl="2" marL="685800" indent="-228600">
              <a:lnSpc>
                <a:spcPct val="120000"/>
              </a:lnSpc>
              <a:buSzPct val="100000"/>
              <a:buAutoNum type="arabicPeriod" startAt="1"/>
              <a:defRPr sz="2600">
                <a:latin typeface="+mj-lt"/>
                <a:ea typeface="+mj-ea"/>
                <a:cs typeface="+mj-cs"/>
                <a:sym typeface="Trebuchet MS"/>
              </a:defRPr>
            </a:pPr>
            <a:r>
              <a:t>DRM appears to be on its way out. Already, Apple’s iTunes has removed all the DRM from music files;</a:t>
            </a:r>
          </a:p>
          <a:p>
            <a:pPr lvl="2" marL="685800" indent="-228600">
              <a:lnSpc>
                <a:spcPct val="120000"/>
              </a:lnSpc>
              <a:buSzPct val="100000"/>
              <a:buAutoNum type="arabicPeriod" startAt="1"/>
              <a:defRPr sz="2600">
                <a:latin typeface="+mj-lt"/>
                <a:ea typeface="+mj-ea"/>
                <a:cs typeface="+mj-cs"/>
                <a:sym typeface="Trebuchet MS"/>
              </a:defRPr>
            </a:pPr>
            <a:r>
              <a:t>Diversity to avoid the monoculture problems is something people have reinvented multiple times in the last 25 years, but it never caught on because of various practical issues;</a:t>
            </a:r>
          </a:p>
          <a:p>
            <a:pPr lvl="2" marL="685800" indent="-228600">
              <a:lnSpc>
                <a:spcPct val="120000"/>
              </a:lnSpc>
              <a:buSzPct val="100000"/>
              <a:buAutoNum type="arabicPeriod" startAt="1"/>
              <a:defRPr sz="2600">
                <a:latin typeface="+mj-lt"/>
                <a:ea typeface="+mj-ea"/>
                <a:cs typeface="+mj-cs"/>
                <a:sym typeface="Trebuchet MS"/>
              </a:defRPr>
            </a:pPr>
            <a:r>
              <a:t>I recently talked to a bunch of anti-virus guys, and they said that they see very little heavy duty obfuscation in malware these days;</a:t>
            </a:r>
          </a:p>
          <a:p>
            <a:pPr lvl="2" marL="685800" indent="-228600">
              <a:lnSpc>
                <a:spcPct val="120000"/>
              </a:lnSpc>
              <a:buSzPct val="100000"/>
              <a:buAutoNum type="arabicPeriod" startAt="1"/>
              <a:defRPr sz="2600">
                <a:latin typeface="+mj-lt"/>
                <a:ea typeface="+mj-ea"/>
                <a:cs typeface="+mj-cs"/>
                <a:sym typeface="Trebuchet MS"/>
              </a:defRPr>
            </a:pPr>
            <a:r>
              <a:t>And, finally, a recent study shows that Android developers apply minimal obfuscation to their Java apps, mainly because they don’t think their code has much intellectual property worth protecting.</a:t>
            </a:r>
          </a:p>
          <a:p>
            <a:pPr marL="288757" indent="-288757">
              <a:lnSpc>
                <a:spcPct val="120000"/>
              </a:lnSpc>
              <a:buSzPct val="75000"/>
              <a:buChar char="•"/>
              <a:defRPr sz="2600">
                <a:latin typeface="+mj-lt"/>
                <a:ea typeface="+mj-ea"/>
                <a:cs typeface="+mj-cs"/>
                <a:sym typeface="Trebuchet MS"/>
              </a:defRPr>
            </a:pPr>
            <a:r>
              <a:t>So, Is Obfuscation Still A Thing, and if so, why?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8" name="Shape 638"/>
          <p:cNvSpPr/>
          <p:nvPr>
            <p:ph type="sldImg"/>
          </p:nvPr>
        </p:nvSpPr>
        <p:spPr>
          <a:prstGeom prst="rect">
            <a:avLst/>
          </a:prstGeom>
        </p:spPr>
        <p:txBody>
          <a:bodyPr/>
          <a:lstStyle/>
          <a:p>
            <a:pPr/>
          </a:p>
        </p:txBody>
      </p:sp>
      <p:sp>
        <p:nvSpPr>
          <p:cNvPr id="639" name="Shape 639"/>
          <p:cNvSpPr/>
          <p:nvPr>
            <p:ph type="body" sz="quarter" idx="1"/>
          </p:nvPr>
        </p:nvSpPr>
        <p:spPr>
          <a:prstGeom prst="rect">
            <a:avLst/>
          </a:prstGeom>
        </p:spPr>
        <p:txBody>
          <a:bodyPr/>
          <a:lstStyle/>
          <a:p>
            <a:pPr marL="228600" indent="-228600">
              <a:buSzPct val="100000"/>
              <a:buChar char="•"/>
              <a:defRPr sz="3200">
                <a:latin typeface="+mj-lt"/>
                <a:ea typeface="+mj-ea"/>
                <a:cs typeface="+mj-cs"/>
                <a:sym typeface="Trebuchet MS"/>
              </a:defRPr>
            </a:pPr>
            <a:r>
              <a:t>Well, it actually appears as if obfuscation is picking up steam, at least in the corporate world.</a:t>
            </a:r>
          </a:p>
          <a:p>
            <a:pPr marL="228600" indent="-228600">
              <a:buSzPct val="100000"/>
              <a:buChar char="•"/>
              <a:defRPr sz="3200">
                <a:latin typeface="+mj-lt"/>
                <a:ea typeface="+mj-ea"/>
                <a:cs typeface="+mj-cs"/>
                <a:sym typeface="Trebuchet MS"/>
              </a:defRPr>
            </a:pPr>
            <a:r>
              <a:t>Gartner recently published a market guide for what they call “Application Shielding”, and they list 19 companies in the space, many of which appeared fairly recently.</a:t>
            </a:r>
          </a:p>
          <a:p>
            <a:pPr marL="228600" indent="-228600">
              <a:buSzPct val="100000"/>
              <a:buChar char="•"/>
              <a:defRPr sz="3200">
                <a:latin typeface="+mj-lt"/>
                <a:ea typeface="+mj-ea"/>
                <a:cs typeface="+mj-cs"/>
                <a:sym typeface="Trebuchet MS"/>
              </a:defRPr>
            </a:pPr>
            <a:r>
              <a:t>So, let’s look at some more recent scenarios where code obfuscation could be a useful security primitive.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0" name="Shape 670"/>
          <p:cNvSpPr/>
          <p:nvPr>
            <p:ph type="sldImg"/>
          </p:nvPr>
        </p:nvSpPr>
        <p:spPr>
          <a:prstGeom prst="rect">
            <a:avLst/>
          </a:prstGeom>
        </p:spPr>
        <p:txBody>
          <a:bodyPr/>
          <a:lstStyle/>
          <a:p>
            <a:pPr/>
          </a:p>
        </p:txBody>
      </p:sp>
      <p:sp>
        <p:nvSpPr>
          <p:cNvPr id="671" name="Shape 671"/>
          <p:cNvSpPr/>
          <p:nvPr>
            <p:ph type="body" sz="quarter" idx="1"/>
          </p:nvPr>
        </p:nvSpPr>
        <p:spPr>
          <a:prstGeom prst="rect">
            <a:avLst/>
          </a:prstGeom>
        </p:spPr>
        <p:txBody>
          <a:bodyPr/>
          <a:lstStyle/>
          <a:p>
            <a:pPr marL="264694" indent="-264694">
              <a:lnSpc>
                <a:spcPct val="120000"/>
              </a:lnSpc>
              <a:buSzPct val="75000"/>
              <a:buChar char="•"/>
              <a:defRPr sz="2800">
                <a:latin typeface="+mj-lt"/>
                <a:ea typeface="+mj-ea"/>
                <a:cs typeface="+mj-cs"/>
                <a:sym typeface="Trebuchet MS"/>
              </a:defRPr>
            </a:pPr>
            <a:r>
              <a:t>This is Alice, your teenage daughter. She’s using Snapchat to take a picture of herself to send to her boyfriend Bob. </a:t>
            </a:r>
          </a:p>
          <a:p>
            <a:pPr marL="264694" indent="-264694">
              <a:lnSpc>
                <a:spcPct val="120000"/>
              </a:lnSpc>
              <a:buSzPct val="75000"/>
              <a:buChar char="•"/>
              <a:defRPr sz="2800">
                <a:latin typeface="+mj-lt"/>
                <a:ea typeface="+mj-ea"/>
                <a:cs typeface="+mj-cs"/>
                <a:sym typeface="Trebuchet MS"/>
              </a:defRPr>
            </a:pPr>
            <a:r>
              <a:t>She sets a timeout so that after 8 seconds the picture will be deleted off his phone. </a:t>
            </a:r>
          </a:p>
          <a:p>
            <a:pPr marL="264694" indent="-264694">
              <a:lnSpc>
                <a:spcPct val="120000"/>
              </a:lnSpc>
              <a:buSzPct val="75000"/>
              <a:buChar char="•"/>
              <a:defRPr sz="2800">
                <a:latin typeface="+mj-lt"/>
                <a:ea typeface="+mj-ea"/>
                <a:cs typeface="+mj-cs"/>
                <a:sym typeface="Trebuchet MS"/>
              </a:defRPr>
            </a:pPr>
            <a:r>
              <a:t>But before that happens, Bob manages to take a screenshot to save the picture for later. </a:t>
            </a:r>
          </a:p>
          <a:p>
            <a:pPr marL="264694" indent="-264694">
              <a:lnSpc>
                <a:spcPct val="120000"/>
              </a:lnSpc>
              <a:buSzPct val="75000"/>
              <a:buChar char="•"/>
              <a:defRPr sz="2800">
                <a:latin typeface="+mj-lt"/>
                <a:ea typeface="+mj-ea"/>
                <a:cs typeface="+mj-cs"/>
                <a:sym typeface="Trebuchet MS"/>
              </a:defRPr>
            </a:pPr>
            <a:r>
              <a:t>Now this is a breach of Alice’s privacy, of course, so Snapchat has added code that makes an alert pop up on Alice’s phone, whenever Bob takes a screenshot.  </a:t>
            </a:r>
          </a:p>
          <a:p>
            <a:pPr marL="264694" indent="-264694">
              <a:lnSpc>
                <a:spcPct val="120000"/>
              </a:lnSpc>
              <a:buSzPct val="75000"/>
              <a:buChar char="•"/>
              <a:defRPr sz="2800">
                <a:latin typeface="+mj-lt"/>
                <a:ea typeface="+mj-ea"/>
                <a:cs typeface="+mj-cs"/>
                <a:sym typeface="Trebuchet MS"/>
              </a:defRPr>
            </a:pPr>
            <a:r>
              <a:t>And so she can un-friend him, or whatever the kids do these days.</a:t>
            </a:r>
          </a:p>
          <a:p>
            <a:pPr marL="264694" indent="-264694">
              <a:lnSpc>
                <a:spcPct val="120000"/>
              </a:lnSpc>
              <a:buSzPct val="75000"/>
              <a:buChar char="•"/>
              <a:defRPr sz="2800">
                <a:latin typeface="+mj-lt"/>
                <a:ea typeface="+mj-ea"/>
                <a:cs typeface="+mj-cs"/>
                <a:sym typeface="Trebuchet MS"/>
              </a:defRPr>
            </a:pPr>
            <a:r>
              <a:t>Now, Bob isn’t deterred, of course, so he hacks the snapchat app to allow him to take a screenshot without Alice finding out. </a:t>
            </a:r>
          </a:p>
          <a:p>
            <a:pPr marL="228600" indent="-228600">
              <a:lnSpc>
                <a:spcPct val="120000"/>
              </a:lnSpc>
              <a:buSzPct val="100000"/>
              <a:buChar char="•"/>
              <a:defRPr sz="2800">
                <a:latin typeface="+mj-lt"/>
                <a:ea typeface="+mj-ea"/>
                <a:cs typeface="+mj-cs"/>
                <a:sym typeface="Trebuchet MS"/>
              </a:defRPr>
            </a:pPr>
            <a:r>
              <a:t>But, in response to this attack, Snapchat now tamperproofs and obfuscates their code to make it harder for Bob to hack.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Shape 697"/>
          <p:cNvSpPr/>
          <p:nvPr>
            <p:ph type="sldImg"/>
          </p:nvPr>
        </p:nvSpPr>
        <p:spPr>
          <a:prstGeom prst="rect">
            <a:avLst/>
          </a:prstGeom>
        </p:spPr>
        <p:txBody>
          <a:bodyPr/>
          <a:lstStyle/>
          <a:p>
            <a:pPr/>
          </a:p>
        </p:txBody>
      </p:sp>
      <p:sp>
        <p:nvSpPr>
          <p:cNvPr id="698" name="Shape 698"/>
          <p:cNvSpPr/>
          <p:nvPr>
            <p:ph type="body" sz="quarter" idx="1"/>
          </p:nvPr>
        </p:nvSpPr>
        <p:spPr>
          <a:prstGeom prst="rect">
            <a:avLst/>
          </a:prstGeom>
        </p:spPr>
        <p:txBody>
          <a:bodyPr/>
          <a:lstStyle/>
          <a:p>
            <a:pPr marL="228600" indent="-228600">
              <a:buSzPct val="100000"/>
              <a:buChar char="•"/>
              <a:defRPr sz="2600">
                <a:latin typeface="+mj-lt"/>
                <a:ea typeface="+mj-ea"/>
                <a:cs typeface="+mj-cs"/>
                <a:sym typeface="Trebuchet MS"/>
              </a:defRPr>
            </a:pPr>
            <a:r>
              <a:t>In this next scenario, Alice runs a public utility, such as a power company.</a:t>
            </a:r>
          </a:p>
          <a:p>
            <a:pPr marL="228600" indent="-228600">
              <a:buSzPct val="100000"/>
              <a:buChar char="•"/>
              <a:defRPr sz="2600">
                <a:latin typeface="+mj-lt"/>
                <a:ea typeface="+mj-ea"/>
                <a:cs typeface="+mj-cs"/>
                <a:sym typeface="Trebuchet MS"/>
              </a:defRPr>
            </a:pPr>
            <a:r>
              <a:t>Bob is a customer, and outside his house there’s a smart meter that sends back his consumption in real time. </a:t>
            </a:r>
          </a:p>
          <a:p>
            <a:pPr marL="228600" indent="-228600">
              <a:buSzPct val="100000"/>
              <a:buChar char="•"/>
              <a:defRPr sz="2600">
                <a:latin typeface="+mj-lt"/>
                <a:ea typeface="+mj-ea"/>
                <a:cs typeface="+mj-cs"/>
                <a:sym typeface="Trebuchet MS"/>
              </a:defRPr>
            </a:pPr>
            <a:r>
              <a:t>Of course, he’d rather not pay for electricity, and so he tampers with the meter so it sends back the wrong information. </a:t>
            </a:r>
          </a:p>
          <a:p>
            <a:pPr marL="228600" indent="-228600">
              <a:buSzPct val="100000"/>
              <a:buChar char="•"/>
              <a:defRPr sz="2600">
                <a:latin typeface="+mj-lt"/>
                <a:ea typeface="+mj-ea"/>
                <a:cs typeface="+mj-cs"/>
                <a:sym typeface="Trebuchet MS"/>
              </a:defRPr>
            </a:pPr>
            <a:r>
              <a:t>These meters not only measure consumption, they also allow the utility company to turn power on and off, in case there is an acute power shortage.</a:t>
            </a:r>
          </a:p>
          <a:p>
            <a:pPr marL="228600" indent="-228600">
              <a:buSzPct val="100000"/>
              <a:buChar char="•"/>
              <a:defRPr sz="2600">
                <a:latin typeface="+mj-lt"/>
                <a:ea typeface="+mj-ea"/>
                <a:cs typeface="+mj-cs"/>
                <a:sym typeface="Trebuchet MS"/>
              </a:defRPr>
            </a:pPr>
            <a:r>
              <a:t>Here, Bob, the evil terrorist, </a:t>
            </a:r>
          </a:p>
          <a:p>
            <a:pPr lvl="2" marL="685800" indent="-228600">
              <a:buSzPct val="100000"/>
              <a:buChar char="•"/>
              <a:defRPr sz="2600">
                <a:latin typeface="+mj-lt"/>
                <a:ea typeface="+mj-ea"/>
                <a:cs typeface="+mj-cs"/>
                <a:sym typeface="Trebuchet MS"/>
              </a:defRPr>
            </a:pPr>
            <a:r>
              <a:t>tampers with the meter, and </a:t>
            </a:r>
          </a:p>
          <a:p>
            <a:pPr lvl="2" marL="685800" indent="-228600">
              <a:buSzPct val="100000"/>
              <a:buChar char="•"/>
              <a:defRPr sz="2600">
                <a:latin typeface="+mj-lt"/>
                <a:ea typeface="+mj-ea"/>
                <a:cs typeface="+mj-cs"/>
                <a:sym typeface="Trebuchet MS"/>
              </a:defRPr>
            </a:pPr>
            <a:r>
              <a:t>sends out 5 millions disconnect notices to all the smart meters on Manhattan,</a:t>
            </a:r>
          </a:p>
          <a:p>
            <a:pPr lvl="2" marL="685800" indent="-228600">
              <a:buSzPct val="100000"/>
              <a:buChar char="•"/>
              <a:defRPr sz="2600">
                <a:latin typeface="+mj-lt"/>
                <a:ea typeface="+mj-ea"/>
                <a:cs typeface="+mj-cs"/>
                <a:sym typeface="Trebuchet MS"/>
              </a:defRPr>
            </a:pPr>
            <a:r>
              <a:t>causing global financial meltdown.</a:t>
            </a:r>
          </a:p>
          <a:p>
            <a:pPr marL="228600" indent="-228600">
              <a:buSzPct val="100000"/>
              <a:buChar char="•"/>
              <a:defRPr sz="2600">
                <a:latin typeface="+mj-lt"/>
                <a:ea typeface="+mj-ea"/>
                <a:cs typeface="+mj-cs"/>
                <a:sym typeface="Trebuchet MS"/>
              </a:defRPr>
            </a:pPr>
            <a:r>
              <a:t>And, in response, the power company obfuscates and tamperproof their smart meters against these sort of attacks.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defRPr>
                <a:latin typeface="+mj-lt"/>
                <a:ea typeface="+mj-ea"/>
                <a:cs typeface="+mj-cs"/>
                <a:sym typeface="Trebuchet MS"/>
              </a:defRPr>
            </a:pPr>
          </a:p>
          <a:p>
            <a:pPr>
              <a:defRPr>
                <a:latin typeface="+mj-lt"/>
                <a:ea typeface="+mj-ea"/>
                <a:cs typeface="+mj-cs"/>
                <a:sym typeface="Trebuchet MS"/>
              </a:defRPr>
            </a:pPr>
            <a:r>
              <a:t>Today I am going to talk about three things:</a:t>
            </a:r>
          </a:p>
          <a:p>
            <a:pPr marL="228600" indent="-228600">
              <a:buSzPct val="100000"/>
              <a:buAutoNum type="arabicPeriod" startAt="1"/>
              <a:defRPr>
                <a:latin typeface="+mj-lt"/>
                <a:ea typeface="+mj-ea"/>
                <a:cs typeface="+mj-cs"/>
                <a:sym typeface="Trebuchet MS"/>
              </a:defRPr>
            </a:pPr>
            <a:r>
              <a:t>First </a:t>
            </a:r>
          </a:p>
          <a:p>
            <a:pPr lvl="2" marL="685800" indent="-228600">
              <a:buClr>
                <a:srgbClr val="000000"/>
              </a:buClr>
              <a:buSzPct val="100000"/>
              <a:buChar char="•"/>
              <a:defRPr>
                <a:latin typeface="+mj-lt"/>
                <a:ea typeface="+mj-ea"/>
                <a:cs typeface="+mj-cs"/>
                <a:sym typeface="Trebuchet MS"/>
              </a:defRPr>
            </a:pPr>
            <a:r>
              <a:t>I’m going to show you some of the history behind code obfuscation, and</a:t>
            </a:r>
          </a:p>
          <a:p>
            <a:pPr lvl="2" marL="685800" indent="-228600">
              <a:buClr>
                <a:srgbClr val="000000"/>
              </a:buClr>
              <a:buSzPct val="100000"/>
              <a:buChar char="•"/>
              <a:defRPr>
                <a:latin typeface="+mj-lt"/>
                <a:ea typeface="+mj-ea"/>
                <a:cs typeface="+mj-cs"/>
                <a:sym typeface="Trebuchet MS"/>
              </a:defRPr>
            </a:pPr>
            <a:r>
              <a:t>Then I’m going to show some new applications of obfuscation to convince you that, even though people have been saying for years that it’s a useless technology, it is, actually, still a thing.</a:t>
            </a:r>
          </a:p>
          <a:p>
            <a:pPr marL="228600" indent="-228600">
              <a:buSzPct val="100000"/>
              <a:buAutoNum type="arabicPeriod" startAt="1"/>
              <a:defRPr>
                <a:latin typeface="+mj-lt"/>
                <a:ea typeface="+mj-ea"/>
                <a:cs typeface="+mj-cs"/>
                <a:sym typeface="Trebuchet MS"/>
              </a:defRPr>
            </a:pPr>
            <a:r>
              <a:t>And, finally, I will show you some new obfuscation tricks that may help us extend the game between attackers and defenders for a little longer.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Shape 720"/>
          <p:cNvSpPr/>
          <p:nvPr>
            <p:ph type="sldImg"/>
          </p:nvPr>
        </p:nvSpPr>
        <p:spPr>
          <a:prstGeom prst="rect">
            <a:avLst/>
          </a:prstGeom>
        </p:spPr>
        <p:txBody>
          <a:bodyPr/>
          <a:lstStyle/>
          <a:p>
            <a:pPr/>
          </a:p>
        </p:txBody>
      </p:sp>
      <p:sp>
        <p:nvSpPr>
          <p:cNvPr id="721" name="Shape 721"/>
          <p:cNvSpPr/>
          <p:nvPr>
            <p:ph type="body" sz="quarter" idx="1"/>
          </p:nvPr>
        </p:nvSpPr>
        <p:spPr>
          <a:prstGeom prst="rect">
            <a:avLst/>
          </a:prstGeom>
        </p:spPr>
        <p:txBody>
          <a:bodyPr/>
          <a:lstStyle/>
          <a:p>
            <a:pPr marL="228600" indent="-228600">
              <a:buSzPct val="100000"/>
              <a:buChar char="•"/>
              <a:defRPr sz="2800">
                <a:latin typeface="+mj-lt"/>
                <a:ea typeface="+mj-ea"/>
                <a:cs typeface="+mj-cs"/>
                <a:sym typeface="Trebuchet MS"/>
              </a:defRPr>
            </a:pPr>
            <a:r>
              <a:t>These days, your car contains hundreds of processors which are networked with each other and the outside world.</a:t>
            </a:r>
          </a:p>
          <a:p>
            <a:pPr marL="228600" indent="-228600">
              <a:buSzPct val="100000"/>
              <a:buChar char="•"/>
              <a:defRPr sz="2800">
                <a:latin typeface="+mj-lt"/>
                <a:ea typeface="+mj-ea"/>
                <a:cs typeface="+mj-cs"/>
                <a:sym typeface="Trebuchet MS"/>
              </a:defRPr>
            </a:pPr>
            <a:r>
              <a:t>This scenario is also similar to what we’ve seen already, because Bob, the car owner, is in complete control of his car and can attack it at will.</a:t>
            </a:r>
          </a:p>
          <a:p>
            <a:pPr marL="228600" indent="-228600">
              <a:buSzPct val="100000"/>
              <a:buChar char="•"/>
              <a:defRPr sz="2800">
                <a:latin typeface="+mj-lt"/>
                <a:ea typeface="+mj-ea"/>
                <a:cs typeface="+mj-cs"/>
                <a:sym typeface="Trebuchet MS"/>
              </a:defRPr>
            </a:pPr>
            <a:r>
              <a:t>So, what might he do? </a:t>
            </a:r>
          </a:p>
          <a:p>
            <a:pPr marL="228600" indent="-228600">
              <a:buSzPct val="100000"/>
              <a:buChar char="•"/>
              <a:defRPr sz="2800">
                <a:latin typeface="+mj-lt"/>
                <a:ea typeface="+mj-ea"/>
                <a:cs typeface="+mj-cs"/>
                <a:sym typeface="Trebuchet MS"/>
              </a:defRPr>
            </a:pPr>
            <a:r>
              <a:t>For example,</a:t>
            </a:r>
          </a:p>
          <a:p>
            <a:pPr lvl="2" marL="685800" indent="-228600">
              <a:buSzPct val="100000"/>
              <a:buAutoNum type="arabicPeriod" startAt="1"/>
              <a:defRPr sz="2800">
                <a:latin typeface="+mj-lt"/>
                <a:ea typeface="+mj-ea"/>
                <a:cs typeface="+mj-cs"/>
                <a:sym typeface="Trebuchet MS"/>
              </a:defRPr>
            </a:pPr>
            <a:r>
              <a:t>He could roll back the odometer.</a:t>
            </a:r>
          </a:p>
          <a:p>
            <a:pPr lvl="2" marL="685800" indent="-228600">
              <a:buSzPct val="100000"/>
              <a:buAutoNum type="arabicPeriod" startAt="1"/>
              <a:defRPr sz="2800">
                <a:latin typeface="+mj-lt"/>
                <a:ea typeface="+mj-ea"/>
                <a:cs typeface="+mj-cs"/>
                <a:sym typeface="Trebuchet MS"/>
              </a:defRPr>
            </a:pPr>
            <a:r>
              <a:t>He could enable software features he hasn’t paid for;</a:t>
            </a:r>
          </a:p>
          <a:p>
            <a:pPr lvl="2" marL="685800" indent="-228600">
              <a:buSzPct val="100000"/>
              <a:buAutoNum type="arabicPeriod" startAt="1"/>
              <a:defRPr sz="2800">
                <a:latin typeface="+mj-lt"/>
                <a:ea typeface="+mj-ea"/>
                <a:cs typeface="+mj-cs"/>
                <a:sym typeface="Trebuchet MS"/>
              </a:defRPr>
            </a:pPr>
            <a:r>
              <a:t>He could tamper with a car he has stolen so that it won’t phone home its GPS coordinates;</a:t>
            </a:r>
          </a:p>
          <a:p>
            <a:pPr lvl="2" marL="685800" indent="-228600">
              <a:buSzPct val="100000"/>
              <a:buAutoNum type="arabicPeriod" startAt="1"/>
              <a:defRPr sz="2800">
                <a:latin typeface="+mj-lt"/>
                <a:ea typeface="+mj-ea"/>
                <a:cs typeface="+mj-cs"/>
                <a:sym typeface="Trebuchet MS"/>
              </a:defRPr>
            </a:pPr>
            <a:r>
              <a:t>He could steal valuable algorithms;</a:t>
            </a:r>
          </a:p>
          <a:p>
            <a:pPr lvl="2" marL="685800" indent="-228600">
              <a:buSzPct val="100000"/>
              <a:buAutoNum type="arabicPeriod" startAt="1"/>
              <a:defRPr sz="2800">
                <a:latin typeface="+mj-lt"/>
                <a:ea typeface="+mj-ea"/>
                <a:cs typeface="+mj-cs"/>
                <a:sym typeface="Trebuchet MS"/>
              </a:defRPr>
            </a:pPr>
            <a:r>
              <a:t>And, most seriously, he could tamper with the car to cause harm to passengers or other citizens.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3" name="Shape 743"/>
          <p:cNvSpPr/>
          <p:nvPr>
            <p:ph type="sldImg"/>
          </p:nvPr>
        </p:nvSpPr>
        <p:spPr>
          <a:prstGeom prst="rect">
            <a:avLst/>
          </a:prstGeom>
        </p:spPr>
        <p:txBody>
          <a:bodyPr/>
          <a:lstStyle/>
          <a:p>
            <a:pPr/>
          </a:p>
        </p:txBody>
      </p:sp>
      <p:sp>
        <p:nvSpPr>
          <p:cNvPr id="744" name="Shape 744"/>
          <p:cNvSpPr/>
          <p:nvPr>
            <p:ph type="body" sz="quarter" idx="1"/>
          </p:nvPr>
        </p:nvSpPr>
        <p:spPr>
          <a:prstGeom prst="rect">
            <a:avLst/>
          </a:prstGeom>
        </p:spPr>
        <p:txBody>
          <a:bodyPr/>
          <a:lstStyle/>
          <a:p>
            <a:pPr marL="288757" indent="-288757">
              <a:buSzPct val="75000"/>
              <a:buChar char="•"/>
              <a:defRPr sz="2800">
                <a:latin typeface="+mj-lt"/>
                <a:ea typeface="+mj-ea"/>
                <a:cs typeface="+mj-cs"/>
                <a:sym typeface="Trebuchet MS"/>
              </a:defRPr>
            </a:pPr>
            <a:r>
              <a:t>Since they are typically under the control of their owners, IoT devices  are vulnerable to these sort of attacks.</a:t>
            </a:r>
          </a:p>
          <a:p>
            <a:pPr marL="228600" indent="-228600">
              <a:buSzPct val="100000"/>
              <a:buChar char="•"/>
              <a:defRPr sz="2800">
                <a:latin typeface="+mj-lt"/>
                <a:ea typeface="+mj-ea"/>
                <a:cs typeface="+mj-cs"/>
                <a:sym typeface="Trebuchet MS"/>
              </a:defRPr>
            </a:pPr>
            <a:r>
              <a:t>They are susceptible to many of the same attacks we’ve seen already</a:t>
            </a:r>
          </a:p>
          <a:p>
            <a:pPr lvl="1" marL="685800" indent="-228600">
              <a:buSzPct val="100000"/>
              <a:buAutoNum type="arabicPeriod" startAt="1"/>
              <a:defRPr sz="2800">
                <a:latin typeface="+mj-lt"/>
                <a:ea typeface="+mj-ea"/>
                <a:cs typeface="+mj-cs"/>
                <a:sym typeface="Trebuchet MS"/>
              </a:defRPr>
            </a:pPr>
            <a:r>
              <a:t> someone might want to extract intellectual property embedded within these devices,</a:t>
            </a:r>
          </a:p>
          <a:p>
            <a:pPr lvl="1" marL="685800" indent="-228600">
              <a:buSzPct val="100000"/>
              <a:buAutoNum type="arabicPeriod" startAt="1"/>
              <a:defRPr sz="2800">
                <a:latin typeface="+mj-lt"/>
                <a:ea typeface="+mj-ea"/>
                <a:cs typeface="+mj-cs"/>
                <a:sym typeface="Trebuchet MS"/>
              </a:defRPr>
            </a:pPr>
            <a:r>
              <a:t>or someone may want to tamper with them to cause harm, in this case a medical device.</a:t>
            </a:r>
          </a:p>
          <a:p>
            <a:pPr lvl="1" marL="685800" indent="-228600">
              <a:buSzPct val="100000"/>
              <a:buAutoNum type="arabicPeriod" startAt="1"/>
              <a:defRPr sz="2800">
                <a:latin typeface="+mj-lt"/>
                <a:ea typeface="+mj-ea"/>
                <a:cs typeface="+mj-cs"/>
                <a:sym typeface="Trebuchet MS"/>
              </a:defRPr>
            </a:pPr>
            <a:r>
              <a:t> or since these devices often have credentials embedded in their firmware, someone might want to reverse engineer and get hold of these credentials.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1" name="Shape 791"/>
          <p:cNvSpPr/>
          <p:nvPr>
            <p:ph type="sldImg"/>
          </p:nvPr>
        </p:nvSpPr>
        <p:spPr>
          <a:prstGeom prst="rect">
            <a:avLst/>
          </a:prstGeom>
        </p:spPr>
        <p:txBody>
          <a:bodyPr/>
          <a:lstStyle/>
          <a:p>
            <a:pPr/>
          </a:p>
        </p:txBody>
      </p:sp>
      <p:sp>
        <p:nvSpPr>
          <p:cNvPr id="792" name="Shape 792"/>
          <p:cNvSpPr/>
          <p:nvPr>
            <p:ph type="body" sz="quarter" idx="1"/>
          </p:nvPr>
        </p:nvSpPr>
        <p:spPr>
          <a:prstGeom prst="rect">
            <a:avLst/>
          </a:prstGeom>
        </p:spPr>
        <p:txBody>
          <a:bodyPr/>
          <a:lstStyle/>
          <a:p>
            <a:pPr marL="288757" indent="-288757">
              <a:buSzPct val="75000"/>
              <a:buChar char="•"/>
              <a:defRPr sz="2600">
                <a:latin typeface="+mj-lt"/>
                <a:ea typeface="+mj-ea"/>
                <a:cs typeface="+mj-cs"/>
                <a:sym typeface="Trebuchet MS"/>
              </a:defRPr>
            </a:pPr>
            <a:r>
              <a:t>And finally, here’s a scenario where Alice is reading the New York Times. The NYT is evil enough to want revenue, and so places ads on their page. Alice would rather not have to read these ads, </a:t>
            </a:r>
          </a:p>
          <a:p>
            <a:pPr lvl="2" marL="1143000" indent="-228600">
              <a:buSzPct val="100000"/>
              <a:buAutoNum type="arabicPeriod" startAt="1"/>
              <a:defRPr sz="2600">
                <a:latin typeface="+mj-lt"/>
                <a:ea typeface="+mj-ea"/>
                <a:cs typeface="+mj-cs"/>
                <a:sym typeface="Trebuchet MS"/>
              </a:defRPr>
            </a:pPr>
            <a:r>
              <a:t>installs an ad blocker, and this ad blocker notices when an ad appears on a page, and removes it.</a:t>
            </a:r>
          </a:p>
          <a:p>
            <a:pPr lvl="2" marL="1143000" indent="-228600">
              <a:buSzPct val="100000"/>
              <a:buAutoNum type="arabicPeriod" startAt="1"/>
              <a:defRPr sz="2600">
                <a:latin typeface="+mj-lt"/>
                <a:ea typeface="+mj-ea"/>
                <a:cs typeface="+mj-cs"/>
                <a:sym typeface="Trebuchet MS"/>
              </a:defRPr>
            </a:pPr>
            <a:r>
              <a:t>The NYT then delivers scripts along with their ads that detect if the ad is being blocked, in which case they don’t show the content.</a:t>
            </a:r>
          </a:p>
          <a:p>
            <a:pPr lvl="2" marL="1143000" indent="-228600">
              <a:buSzPct val="100000"/>
              <a:buAutoNum type="arabicPeriod" startAt="1"/>
              <a:defRPr sz="2600">
                <a:latin typeface="+mj-lt"/>
                <a:ea typeface="+mj-ea"/>
                <a:cs typeface="+mj-cs"/>
                <a:sym typeface="Trebuchet MS"/>
              </a:defRPr>
            </a:pPr>
            <a:r>
              <a:t>Then Alice updates her ad blocker to look for the pattern of the NYT’s code, and the ad is blocked.</a:t>
            </a:r>
          </a:p>
          <a:p>
            <a:pPr lvl="2" marL="1143000" indent="-228600">
              <a:buSzPct val="100000"/>
              <a:buAutoNum type="arabicPeriod" startAt="1"/>
              <a:defRPr sz="2600">
                <a:latin typeface="+mj-lt"/>
                <a:ea typeface="+mj-ea"/>
                <a:cs typeface="+mj-cs"/>
                <a:sym typeface="Trebuchet MS"/>
              </a:defRPr>
            </a:pPr>
            <a:r>
              <a:t>The NYT then obfuscates their Javascript code so that Alice’s ad blocker can no longer recognize it.</a:t>
            </a:r>
          </a:p>
          <a:p>
            <a:pPr marL="228600" indent="-228600">
              <a:buSzPct val="100000"/>
              <a:buChar char="•"/>
              <a:defRPr sz="2600">
                <a:latin typeface="+mj-lt"/>
                <a:ea typeface="+mj-ea"/>
                <a:cs typeface="+mj-cs"/>
                <a:sym typeface="Trebuchet MS"/>
              </a:defRPr>
            </a:pPr>
            <a:r>
              <a:t>So, it appears that, instead of going away, these type of scenarios are, in stead, becoming more and more common.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9" name="Shape 799"/>
          <p:cNvSpPr/>
          <p:nvPr>
            <p:ph type="sldImg"/>
          </p:nvPr>
        </p:nvSpPr>
        <p:spPr>
          <a:prstGeom prst="rect">
            <a:avLst/>
          </a:prstGeom>
        </p:spPr>
        <p:txBody>
          <a:bodyPr/>
          <a:lstStyle/>
          <a:p>
            <a:pPr/>
          </a:p>
        </p:txBody>
      </p:sp>
      <p:sp>
        <p:nvSpPr>
          <p:cNvPr id="800" name="Shape 800"/>
          <p:cNvSpPr/>
          <p:nvPr>
            <p:ph type="body" sz="quarter" idx="1"/>
          </p:nvPr>
        </p:nvSpPr>
        <p:spPr>
          <a:prstGeom prst="rect">
            <a:avLst/>
          </a:prstGeom>
        </p:spPr>
        <p:txBody>
          <a:bodyPr/>
          <a:lstStyle/>
          <a:p>
            <a:pPr>
              <a:lnSpc>
                <a:spcPct val="120000"/>
              </a:lnSpc>
              <a:defRPr>
                <a:latin typeface="+mj-lt"/>
                <a:ea typeface="+mj-ea"/>
                <a:cs typeface="+mj-cs"/>
                <a:sym typeface="Trebuchet MS"/>
              </a:defRPr>
            </a:pPr>
            <a:r>
              <a:t>So, “performance matters”, both for Alice and Bob.  </a:t>
            </a:r>
          </a:p>
          <a:p>
            <a:pPr>
              <a:lnSpc>
                <a:spcPct val="120000"/>
              </a:lnSpc>
              <a:defRPr>
                <a:latin typeface="+mj-lt"/>
                <a:ea typeface="+mj-ea"/>
                <a:cs typeface="+mj-cs"/>
                <a:sym typeface="Trebuchet MS"/>
              </a:defRPr>
            </a:pPr>
          </a:p>
          <a:p>
            <a:pPr>
              <a:lnSpc>
                <a:spcPct val="120000"/>
              </a:lnSpc>
              <a:defRPr>
                <a:latin typeface="+mj-lt"/>
                <a:ea typeface="+mj-ea"/>
                <a:cs typeface="+mj-cs"/>
                <a:sym typeface="Trebuchet MS"/>
              </a:defRPr>
            </a:pPr>
            <a:r>
              <a:t>To get some idea of what this means for Alice,  I asked a few industry contacts and I got a couple of anecdotal data points:</a:t>
            </a:r>
          </a:p>
          <a:p>
            <a:pPr lvl="1" marL="745957" indent="-288757">
              <a:lnSpc>
                <a:spcPct val="120000"/>
              </a:lnSpc>
              <a:buSzPct val="75000"/>
              <a:buChar char="•"/>
              <a:defRPr>
                <a:latin typeface="+mj-lt"/>
                <a:ea typeface="+mj-ea"/>
                <a:cs typeface="+mj-cs"/>
                <a:sym typeface="Trebuchet MS"/>
              </a:defRPr>
            </a:pPr>
            <a:r>
              <a:t>One media distribution company said </a:t>
            </a:r>
            <a:r>
              <a:rPr i="1"/>
              <a:t>“user experience may not be harmed”;</a:t>
            </a:r>
            <a:r>
              <a:t> in other words, everything must run in less than a second.</a:t>
            </a:r>
          </a:p>
          <a:p>
            <a:pPr lvl="1" marL="745957" indent="-288757">
              <a:lnSpc>
                <a:spcPct val="120000"/>
              </a:lnSpc>
              <a:buSzPct val="75000"/>
              <a:buChar char="•"/>
              <a:defRPr>
                <a:latin typeface="+mj-lt"/>
                <a:ea typeface="+mj-ea"/>
                <a:cs typeface="+mj-cs"/>
                <a:sym typeface="Trebuchet MS"/>
              </a:defRPr>
            </a:pPr>
            <a:r>
              <a:t>A second company </a:t>
            </a:r>
            <a:r>
              <a:t>writes that for one particular customer, their acceptance criteria was 150% of original size and runtime.</a:t>
            </a:r>
            <a:endParaRPr i="1"/>
          </a:p>
          <a:p>
            <a:pPr lvl="1" marL="745957" indent="-288757">
              <a:lnSpc>
                <a:spcPct val="120000"/>
              </a:lnSpc>
              <a:buSzPct val="75000"/>
              <a:buChar char="•"/>
              <a:defRPr>
                <a:latin typeface="+mj-lt"/>
                <a:ea typeface="+mj-ea"/>
                <a:cs typeface="+mj-cs"/>
                <a:sym typeface="Trebuchet MS"/>
              </a:defRPr>
            </a:pPr>
            <a:r>
              <a:t>The final company recommends a slowdown of 100­-1000</a:t>
            </a:r>
            <a:r>
              <a:rPr i="1"/>
              <a:t>,</a:t>
            </a:r>
            <a:r>
              <a:t> but for a security kernel, not the entire application.</a:t>
            </a:r>
          </a:p>
          <a:p>
            <a:pPr>
              <a:lnSpc>
                <a:spcPct val="120000"/>
              </a:lnSpc>
              <a:defRPr>
                <a:latin typeface="+mj-lt"/>
                <a:ea typeface="+mj-ea"/>
                <a:cs typeface="+mj-cs"/>
                <a:sym typeface="Trebuchet MS"/>
              </a:defRPr>
            </a:pPr>
          </a:p>
          <a:p>
            <a:pPr>
              <a:lnSpc>
                <a:spcPct val="120000"/>
              </a:lnSpc>
              <a:defRPr>
                <a:latin typeface="+mj-lt"/>
                <a:ea typeface="+mj-ea"/>
                <a:cs typeface="+mj-cs"/>
                <a:sym typeface="Trebuchet MS"/>
              </a:defRPr>
            </a:pPr>
            <a:r>
              <a:t>We also measured some common commercial obfuscators, and got slowdowns in the range from 100 to 1200.</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8" name="Shape 808"/>
          <p:cNvSpPr/>
          <p:nvPr>
            <p:ph type="sldImg"/>
          </p:nvPr>
        </p:nvSpPr>
        <p:spPr>
          <a:prstGeom prst="rect">
            <a:avLst/>
          </a:prstGeom>
        </p:spPr>
        <p:txBody>
          <a:bodyPr/>
          <a:lstStyle/>
          <a:p>
            <a:pPr/>
          </a:p>
        </p:txBody>
      </p:sp>
      <p:sp>
        <p:nvSpPr>
          <p:cNvPr id="809" name="Shape 809"/>
          <p:cNvSpPr/>
          <p:nvPr>
            <p:ph type="body" sz="quarter" idx="1"/>
          </p:nvPr>
        </p:nvSpPr>
        <p:spPr>
          <a:prstGeom prst="rect">
            <a:avLst/>
          </a:prstGeom>
        </p:spPr>
        <p:txBody>
          <a:bodyPr/>
          <a:lstStyle/>
          <a:p>
            <a:pPr marL="228600" indent="-228600">
              <a:buSzPct val="100000"/>
              <a:buChar char="•"/>
              <a:defRPr>
                <a:latin typeface="+mj-lt"/>
                <a:ea typeface="+mj-ea"/>
                <a:cs typeface="+mj-cs"/>
                <a:sym typeface="Trebuchet MS"/>
              </a:defRPr>
            </a:pPr>
            <a:r>
              <a:t>For Bob, Time-to-Crack matters. </a:t>
            </a:r>
          </a:p>
          <a:p>
            <a:pPr marL="228600" indent="-228600">
              <a:buSzPct val="100000"/>
              <a:buChar char="•"/>
              <a:defRPr>
                <a:latin typeface="+mj-lt"/>
                <a:ea typeface="+mj-ea"/>
                <a:cs typeface="+mj-cs"/>
                <a:sym typeface="Trebuchet MS"/>
              </a:defRPr>
            </a:pPr>
            <a:r>
              <a:t>Here are some examples from the literature.</a:t>
            </a:r>
          </a:p>
          <a:p>
            <a:pPr marL="228600" indent="-228600">
              <a:buSzPct val="100000"/>
              <a:buChar char="•"/>
              <a:defRPr>
                <a:latin typeface="+mj-lt"/>
                <a:ea typeface="+mj-ea"/>
                <a:cs typeface="+mj-cs"/>
                <a:sym typeface="Trebuchet MS"/>
              </a:defRPr>
            </a:pPr>
            <a:r>
              <a:t>You can see that, even for very small programs, an analysis can take several hours, and use up gigabytes of memory.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Shape 817"/>
          <p:cNvSpPr/>
          <p:nvPr>
            <p:ph type="sldImg"/>
          </p:nvPr>
        </p:nvSpPr>
        <p:spPr>
          <a:prstGeom prst="rect">
            <a:avLst/>
          </a:prstGeom>
        </p:spPr>
        <p:txBody>
          <a:bodyPr/>
          <a:lstStyle/>
          <a:p>
            <a:pPr/>
          </a:p>
        </p:txBody>
      </p:sp>
      <p:sp>
        <p:nvSpPr>
          <p:cNvPr id="818" name="Shape 818"/>
          <p:cNvSpPr/>
          <p:nvPr>
            <p:ph type="body" sz="quarter" idx="1"/>
          </p:nvPr>
        </p:nvSpPr>
        <p:spPr>
          <a:prstGeom prst="rect">
            <a:avLst/>
          </a:prstGeom>
        </p:spPr>
        <p:txBody>
          <a:bodyPr/>
          <a:lstStyle/>
          <a:p>
            <a:pPr>
              <a:defRPr sz="3000">
                <a:latin typeface="+mj-lt"/>
                <a:ea typeface="+mj-ea"/>
                <a:cs typeface="+mj-cs"/>
                <a:sym typeface="Trebuchet MS"/>
              </a:defRPr>
            </a:pPr>
          </a:p>
          <a:p>
            <a:pPr marL="228599" indent="-228599">
              <a:buSzPct val="100000"/>
              <a:buChar char="•"/>
              <a:defRPr sz="3000">
                <a:latin typeface="+mj-lt"/>
                <a:ea typeface="+mj-ea"/>
                <a:cs typeface="+mj-cs"/>
                <a:sym typeface="Trebuchet MS"/>
              </a:defRPr>
            </a:pPr>
            <a:r>
              <a:t>One problem we’ve had in the academic community is that there were no comprehensive obfuscators available to play with; to remedy this I built the Tigress tool. </a:t>
            </a:r>
          </a:p>
          <a:p>
            <a:pPr marL="228599" indent="-228599">
              <a:buSzPct val="100000"/>
              <a:buChar char="•"/>
              <a:defRPr sz="3000">
                <a:latin typeface="+mj-lt"/>
                <a:ea typeface="+mj-ea"/>
                <a:cs typeface="+mj-cs"/>
                <a:sym typeface="Trebuchet MS"/>
              </a:defRPr>
            </a:pPr>
            <a:r>
              <a:t>And today I will be talking about the design of Tigress and some of the obfuscating transformations it contains.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1" name="Shape 891"/>
          <p:cNvSpPr/>
          <p:nvPr>
            <p:ph type="sldImg"/>
          </p:nvPr>
        </p:nvSpPr>
        <p:spPr>
          <a:prstGeom prst="rect">
            <a:avLst/>
          </a:prstGeom>
        </p:spPr>
        <p:txBody>
          <a:bodyPr/>
          <a:lstStyle/>
          <a:p>
            <a:pPr/>
          </a:p>
        </p:txBody>
      </p:sp>
      <p:sp>
        <p:nvSpPr>
          <p:cNvPr id="892" name="Shape 892"/>
          <p:cNvSpPr/>
          <p:nvPr>
            <p:ph type="body" sz="quarter" idx="1"/>
          </p:nvPr>
        </p:nvSpPr>
        <p:spPr>
          <a:prstGeom prst="rect">
            <a:avLst/>
          </a:prstGeom>
        </p:spPr>
        <p:txBody>
          <a:bodyPr/>
          <a:lstStyle/>
          <a:p>
            <a:pPr marL="228600" indent="-228600">
              <a:buSzPct val="100000"/>
              <a:buChar char="•"/>
              <a:defRPr sz="2700"/>
            </a:pPr>
            <a:r>
              <a:t>Tigress is, more or less, a source to source transformer - it takes C source in and produces C source out. </a:t>
            </a:r>
          </a:p>
          <a:p>
            <a:pPr marL="228600" indent="-228600">
              <a:buSzPct val="100000"/>
              <a:buChar char="•"/>
              <a:defRPr sz="2700"/>
            </a:pPr>
            <a:r>
              <a:t>It also takes a seed as input, which allows us to generate multiple obfuscated versions from the same input program - in other words, we can use it for diversification.</a:t>
            </a:r>
          </a:p>
          <a:p>
            <a:pPr marL="228600" indent="-228600">
              <a:buSzPct val="100000"/>
              <a:buChar char="•"/>
              <a:defRPr sz="2700"/>
            </a:pPr>
            <a:r>
              <a:t>Finally, Tigress takes an obfuscation script as input. </a:t>
            </a:r>
          </a:p>
          <a:p>
            <a:pPr marL="228600" indent="-228600">
              <a:buSzPct val="100000"/>
              <a:buChar char="•"/>
              <a:defRPr sz="2700"/>
            </a:pPr>
            <a:r>
              <a:t>Tigress is function oriented, so this script lists the </a:t>
            </a:r>
          </a:p>
          <a:p>
            <a:pPr lvl="1" marL="1118936" indent="-433136">
              <a:buSzPct val="100000"/>
              <a:buAutoNum type="arabicPeriod" startAt="1"/>
              <a:defRPr sz="2700"/>
            </a:pPr>
            <a:r>
              <a:t>functions you want to obfuscate, </a:t>
            </a:r>
          </a:p>
          <a:p>
            <a:pPr lvl="1" marL="1118936" indent="-433136">
              <a:buSzPct val="100000"/>
              <a:buAutoNum type="arabicPeriod" startAt="1"/>
              <a:defRPr sz="2700"/>
            </a:pPr>
            <a:r>
              <a:t>the transformations you want to perform on these functions, </a:t>
            </a:r>
          </a:p>
          <a:p>
            <a:pPr lvl="1" marL="1118936" indent="-433136">
              <a:buSzPct val="100000"/>
              <a:buAutoNum type="arabicPeriod" startAt="1"/>
              <a:defRPr sz="2700"/>
            </a:pPr>
            <a:r>
              <a:t>and a set of options for these transformations.</a:t>
            </a:r>
          </a:p>
          <a:p>
            <a:pPr marL="288757" indent="-288757">
              <a:buSzPct val="75000"/>
              <a:buChar char="•"/>
              <a:defRPr sz="2700"/>
            </a:pPr>
            <a:r>
              <a:t>And there are lots and lots of options, allowing you to select different variants of the transformations.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6" name="Shape 966"/>
          <p:cNvSpPr/>
          <p:nvPr>
            <p:ph type="sldImg"/>
          </p:nvPr>
        </p:nvSpPr>
        <p:spPr>
          <a:prstGeom prst="rect">
            <a:avLst/>
          </a:prstGeom>
        </p:spPr>
        <p:txBody>
          <a:bodyPr/>
          <a:lstStyle/>
          <a:p>
            <a:pPr/>
          </a:p>
        </p:txBody>
      </p:sp>
      <p:sp>
        <p:nvSpPr>
          <p:cNvPr id="967" name="Shape 967"/>
          <p:cNvSpPr/>
          <p:nvPr>
            <p:ph type="body" sz="quarter" idx="1"/>
          </p:nvPr>
        </p:nvSpPr>
        <p:spPr>
          <a:prstGeom prst="rect">
            <a:avLst/>
          </a:prstGeom>
        </p:spPr>
        <p:txBody>
          <a:bodyPr/>
          <a:lstStyle/>
          <a:p>
            <a:pPr marL="228600" indent="-228600">
              <a:buSzPct val="100000"/>
              <a:buChar char="•"/>
              <a:defRPr sz="3100"/>
            </a:pPr>
            <a:r>
              <a:t>The Tigress tool is built on four distinct pieces:</a:t>
            </a:r>
          </a:p>
          <a:p>
            <a:pPr lvl="1" marL="457200" indent="-228600">
              <a:buSzPct val="100000"/>
              <a:buAutoNum type="arabicPeriod" startAt="1"/>
              <a:defRPr sz="3100"/>
            </a:pPr>
            <a:r>
              <a:t>CIL, which is a tool from Berkeley that reads and normalizes C code</a:t>
            </a:r>
          </a:p>
          <a:p>
            <a:pPr lvl="1" marL="457200" indent="-228600">
              <a:buSzPct val="100000"/>
              <a:buAutoNum type="arabicPeriod" startAt="1"/>
              <a:defRPr sz="3100"/>
            </a:pPr>
            <a:r>
              <a:t>The Tigress infrastructure that provides a number of primitives that many transformations rely on</a:t>
            </a:r>
          </a:p>
          <a:p>
            <a:pPr lvl="1" marL="457200" indent="-228600">
              <a:buSzPct val="100000"/>
              <a:buAutoNum type="arabicPeriod" startAt="1"/>
              <a:defRPr sz="3100"/>
            </a:pPr>
            <a:r>
              <a:t>The transformations themselves, which are built on top of this infrastructure.</a:t>
            </a:r>
          </a:p>
          <a:p>
            <a:pPr lvl="1" marL="457200" indent="-228600">
              <a:buSzPct val="100000"/>
              <a:buAutoNum type="arabicPeriod" startAt="1"/>
              <a:defRPr sz="3100"/>
            </a:pPr>
            <a:r>
              <a:t>Some transformations can only be performed on binary code, not source, and for that purpose we have a built-in jitter called myJit.</a:t>
            </a:r>
          </a:p>
          <a:p>
            <a:pPr lvl="1" marL="457200" indent="-228600">
              <a:buSzPct val="100000"/>
              <a:buAutoNum type="arabicPeriod" startAt="1"/>
              <a:defRPr sz="3100"/>
            </a:pPr>
            <a:r>
              <a:t>Tigress is written entirely in OCaml, about 80,000 lines in all.</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8" name="Shape 1018"/>
          <p:cNvSpPr/>
          <p:nvPr>
            <p:ph type="sldImg"/>
          </p:nvPr>
        </p:nvSpPr>
        <p:spPr>
          <a:prstGeom prst="rect">
            <a:avLst/>
          </a:prstGeom>
        </p:spPr>
        <p:txBody>
          <a:bodyPr/>
          <a:lstStyle/>
          <a:p>
            <a:pPr/>
          </a:p>
        </p:txBody>
      </p:sp>
      <p:sp>
        <p:nvSpPr>
          <p:cNvPr id="1019" name="Shape 1019"/>
          <p:cNvSpPr/>
          <p:nvPr>
            <p:ph type="body" sz="quarter" idx="1"/>
          </p:nvPr>
        </p:nvSpPr>
        <p:spPr>
          <a:prstGeom prst="rect">
            <a:avLst/>
          </a:prstGeom>
        </p:spPr>
        <p:txBody>
          <a:bodyPr/>
          <a:lstStyle/>
          <a:p>
            <a:pPr marL="228600" indent="-228600">
              <a:buSzPct val="100000"/>
              <a:buChar char="•"/>
            </a:pPr>
            <a:r>
              <a:t>CIL eats C source, both the gcc variant and Microsoft C.</a:t>
            </a:r>
          </a:p>
          <a:p>
            <a:pPr marL="228600" indent="-228600">
              <a:buSzPct val="100000"/>
              <a:buChar char="•"/>
            </a:pPr>
            <a:r>
              <a:t>It builds up what amounts to an AST, and in the process of doing so, compiles out many of the ugly warts of C, leaving something much more palatable to work with.</a:t>
            </a:r>
          </a:p>
          <a:p>
            <a:pPr marL="228600" indent="-228600">
              <a:buSzPct val="100000"/>
              <a:buChar char="•"/>
            </a:pPr>
            <a:r>
              <a:t>CIL also does a complete type analysis,</a:t>
            </a:r>
          </a:p>
          <a:p>
            <a:pPr marL="228600" indent="-228600">
              <a:buSzPct val="100000"/>
              <a:buChar char="•"/>
            </a:pPr>
            <a:r>
              <a:t>And it provides a number of tools such as alias analysis and a data flow analysis framework.</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1" name="Shape 1071"/>
          <p:cNvSpPr/>
          <p:nvPr>
            <p:ph type="sldImg"/>
          </p:nvPr>
        </p:nvSpPr>
        <p:spPr>
          <a:prstGeom prst="rect">
            <a:avLst/>
          </a:prstGeom>
        </p:spPr>
        <p:txBody>
          <a:bodyPr/>
          <a:lstStyle/>
          <a:p>
            <a:pPr/>
          </a:p>
        </p:txBody>
      </p:sp>
      <p:sp>
        <p:nvSpPr>
          <p:cNvPr id="1072" name="Shape 1072"/>
          <p:cNvSpPr/>
          <p:nvPr>
            <p:ph type="body" sz="quarter" idx="1"/>
          </p:nvPr>
        </p:nvSpPr>
        <p:spPr>
          <a:prstGeom prst="rect">
            <a:avLst/>
          </a:prstGeom>
        </p:spPr>
        <p:txBody>
          <a:bodyPr/>
          <a:lstStyle/>
          <a:p>
            <a:pPr marL="228600" indent="-228600">
              <a:buSzPct val="100000"/>
              <a:buChar char="•"/>
              <a:defRPr sz="3200"/>
            </a:pPr>
            <a:r>
              <a:t>CIL eats C source, both the gcc variant and Microsoft C.</a:t>
            </a:r>
          </a:p>
          <a:p>
            <a:pPr marL="228600" indent="-228600">
              <a:buSzPct val="100000"/>
              <a:buChar char="•"/>
              <a:defRPr sz="3200"/>
            </a:pPr>
            <a:r>
              <a:t>It builds up what amounts to an AST, and in the process of doing so, compiles out many of the ugly warts of C, leaving something much more palatable to work with.</a:t>
            </a:r>
          </a:p>
          <a:p>
            <a:pPr marL="228600" indent="-228600">
              <a:buSzPct val="100000"/>
              <a:buChar char="•"/>
              <a:defRPr sz="3200"/>
            </a:pPr>
            <a:r>
              <a:t>CIL also does a complete type analysis. This means that, yes, Tigress is source-to-source, but it’s not simply textual transformations, we have complete type information to perform any transformation we want.</a:t>
            </a:r>
          </a:p>
          <a:p>
            <a:pPr marL="228600" indent="-228600">
              <a:buSzPct val="100000"/>
              <a:buChar char="•"/>
              <a:defRPr sz="3200"/>
            </a:pPr>
            <a:r>
              <a:t>And CIL provides a number of tools such as alias analysis and a data flow analysis framework.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defRPr>
                <a:latin typeface="+mj-lt"/>
                <a:ea typeface="+mj-ea"/>
                <a:cs typeface="+mj-cs"/>
                <a:sym typeface="Trebuchet MS"/>
              </a:defRPr>
            </a:pPr>
          </a:p>
          <a:p>
            <a:pPr>
              <a:defRPr>
                <a:latin typeface="+mj-lt"/>
                <a:ea typeface="+mj-ea"/>
                <a:cs typeface="+mj-cs"/>
                <a:sym typeface="Trebuchet MS"/>
              </a:defRPr>
            </a:pPr>
            <a:r>
              <a:t>Today I am going to talk about six things:</a:t>
            </a:r>
          </a:p>
          <a:p>
            <a:pPr marL="228600" indent="-228600">
              <a:buSzPct val="100000"/>
              <a:buAutoNum type="arabicPeriod" startAt="1"/>
              <a:defRPr>
                <a:latin typeface="+mj-lt"/>
                <a:ea typeface="+mj-ea"/>
                <a:cs typeface="+mj-cs"/>
                <a:sym typeface="Trebuchet MS"/>
              </a:defRPr>
            </a:pPr>
            <a:r>
              <a:t>First </a:t>
            </a:r>
          </a:p>
          <a:p>
            <a:pPr lvl="2" marL="685800" indent="-228600">
              <a:buClr>
                <a:srgbClr val="000000"/>
              </a:buClr>
              <a:buSzPct val="100000"/>
              <a:buChar char="•"/>
              <a:defRPr>
                <a:latin typeface="+mj-lt"/>
                <a:ea typeface="+mj-ea"/>
                <a:cs typeface="+mj-cs"/>
                <a:sym typeface="Trebuchet MS"/>
              </a:defRPr>
            </a:pPr>
            <a:r>
              <a:t>I’m going to show you some of the history behind code obfuscation, and</a:t>
            </a:r>
          </a:p>
          <a:p>
            <a:pPr lvl="2" marL="685800" indent="-228600">
              <a:buClr>
                <a:srgbClr val="000000"/>
              </a:buClr>
              <a:buSzPct val="100000"/>
              <a:buChar char="•"/>
              <a:defRPr>
                <a:latin typeface="+mj-lt"/>
                <a:ea typeface="+mj-ea"/>
                <a:cs typeface="+mj-cs"/>
                <a:sym typeface="Trebuchet MS"/>
              </a:defRPr>
            </a:pPr>
            <a:r>
              <a:t>Current applications of obfuscations, to show that, it is, actually, still a thing.</a:t>
            </a:r>
          </a:p>
          <a:p>
            <a:pPr marL="228600" indent="-228600">
              <a:buSzPct val="100000"/>
              <a:buAutoNum type="arabicPeriod" startAt="1"/>
              <a:defRPr>
                <a:latin typeface="+mj-lt"/>
                <a:ea typeface="+mj-ea"/>
                <a:cs typeface="+mj-cs"/>
                <a:sym typeface="Trebuchet MS"/>
              </a:defRPr>
            </a:pPr>
            <a:r>
              <a:t> Then we will look at the design of the Tigress source-to-source obfuscator</a:t>
            </a:r>
          </a:p>
          <a:p>
            <a:pPr marL="228600" indent="-228600">
              <a:buSzPct val="100000"/>
              <a:buAutoNum type="arabicPeriod" startAt="1"/>
              <a:defRPr>
                <a:latin typeface="+mj-lt"/>
                <a:ea typeface="+mj-ea"/>
                <a:cs typeface="+mj-cs"/>
                <a:sym typeface="Trebuchet MS"/>
              </a:defRPr>
            </a:pPr>
            <a:r>
              <a:t>Then we’ll talk about two obfuscating transformations, dynamic obfuscation, and virtualization. Both these are “generic” in the sense that they incorporate many different techniques that have been proposed previously</a:t>
            </a:r>
          </a:p>
          <a:p>
            <a:pPr marL="228600" indent="-228600">
              <a:buSzPct val="100000"/>
              <a:buAutoNum type="arabicPeriod" startAt="1"/>
              <a:defRPr>
                <a:latin typeface="+mj-lt"/>
                <a:ea typeface="+mj-ea"/>
                <a:cs typeface="+mj-cs"/>
                <a:sym typeface="Trebuchet MS"/>
              </a:defRPr>
            </a:pPr>
            <a:r>
              <a:t> Then we’ll talk briefly about an attack on these types of transformations, namely generic de-obfuscation</a:t>
            </a:r>
          </a:p>
          <a:p>
            <a:pPr marL="228600" indent="-228600">
              <a:buSzPct val="100000"/>
              <a:buAutoNum type="arabicPeriod" startAt="1"/>
              <a:defRPr>
                <a:latin typeface="+mj-lt"/>
                <a:ea typeface="+mj-ea"/>
                <a:cs typeface="+mj-cs"/>
                <a:sym typeface="Trebuchet MS"/>
              </a:defRPr>
            </a:pPr>
            <a:r>
              <a:t>Then we’ll talk about a counter-attack on dynamic de-obfuscation, namely anti-taint analysis</a:t>
            </a:r>
          </a:p>
          <a:p>
            <a:pPr marL="228600" indent="-228600">
              <a:buSzPct val="100000"/>
              <a:buAutoNum type="arabicPeriod" startAt="1"/>
              <a:defRPr>
                <a:latin typeface="+mj-lt"/>
                <a:ea typeface="+mj-ea"/>
                <a:cs typeface="+mj-cs"/>
                <a:sym typeface="Trebuchet MS"/>
              </a:defRPr>
            </a:pPr>
            <a:r>
              <a:t>And, finally, we’ll conclude with a discussion about ways in which people use Tigress.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7" name="Shape 1157"/>
          <p:cNvSpPr/>
          <p:nvPr>
            <p:ph type="sldImg"/>
          </p:nvPr>
        </p:nvSpPr>
        <p:spPr>
          <a:prstGeom prst="rect">
            <a:avLst/>
          </a:prstGeom>
        </p:spPr>
        <p:txBody>
          <a:bodyPr/>
          <a:lstStyle/>
          <a:p>
            <a:pPr/>
          </a:p>
        </p:txBody>
      </p:sp>
      <p:sp>
        <p:nvSpPr>
          <p:cNvPr id="1158" name="Shape 1158"/>
          <p:cNvSpPr/>
          <p:nvPr>
            <p:ph type="body" sz="quarter" idx="1"/>
          </p:nvPr>
        </p:nvSpPr>
        <p:spPr>
          <a:prstGeom prst="rect">
            <a:avLst/>
          </a:prstGeom>
        </p:spPr>
        <p:txBody>
          <a:bodyPr/>
          <a:lstStyle/>
          <a:p>
            <a:pPr marL="228600" indent="-228600">
              <a:buSzPct val="100000"/>
              <a:buChar char="•"/>
              <a:defRPr sz="2800"/>
            </a:pPr>
            <a:r>
              <a:t>On top of CIL, Tigress provides several internal representations, such as a low level tree representation, a linear representation, and a CFG representation. </a:t>
            </a:r>
          </a:p>
          <a:p>
            <a:pPr marL="228600" indent="-228600">
              <a:buSzPct val="100000"/>
              <a:buChar char="•"/>
              <a:defRPr sz="2800"/>
            </a:pPr>
            <a:r>
              <a:t>There are transformers that will convert back and forth between these representations.</a:t>
            </a:r>
          </a:p>
          <a:p>
            <a:pPr marL="228600" indent="-228600">
              <a:buSzPct val="100000"/>
              <a:buChar char="•"/>
              <a:defRPr sz="2800"/>
            </a:pPr>
            <a:r>
              <a:t>This allows you to pick the most convenient representation to implement a particular transformation.</a:t>
            </a:r>
          </a:p>
          <a:p>
            <a:pPr marL="228600" indent="-228600">
              <a:buSzPct val="100000"/>
              <a:buChar char="•"/>
              <a:defRPr sz="2800"/>
            </a:pPr>
            <a:r>
              <a:t>Tigress also provides a large number of libraries that simplify building a particular transformation. </a:t>
            </a:r>
          </a:p>
          <a:p>
            <a:pPr marL="228600" indent="-228600">
              <a:buSzPct val="100000"/>
              <a:buChar char="•"/>
              <a:defRPr sz="2800"/>
            </a:pPr>
            <a:r>
              <a:t>For example, there’s a crypto library, a library to generate entropy at runtime, etc.</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2" name="Shape 1252"/>
          <p:cNvSpPr/>
          <p:nvPr>
            <p:ph type="sldImg"/>
          </p:nvPr>
        </p:nvSpPr>
        <p:spPr>
          <a:prstGeom prst="rect">
            <a:avLst/>
          </a:prstGeom>
        </p:spPr>
        <p:txBody>
          <a:bodyPr/>
          <a:lstStyle/>
          <a:p>
            <a:pPr/>
          </a:p>
        </p:txBody>
      </p:sp>
      <p:sp>
        <p:nvSpPr>
          <p:cNvPr id="1253" name="Shape 1253"/>
          <p:cNvSpPr/>
          <p:nvPr>
            <p:ph type="body" sz="quarter" idx="1"/>
          </p:nvPr>
        </p:nvSpPr>
        <p:spPr>
          <a:prstGeom prst="rect">
            <a:avLst/>
          </a:prstGeom>
        </p:spPr>
        <p:txBody>
          <a:bodyPr/>
          <a:lstStyle/>
          <a:p>
            <a:pPr marL="228600" indent="-228600">
              <a:buSzPct val="100000"/>
              <a:buChar char="•"/>
              <a:defRPr sz="2800"/>
            </a:pPr>
            <a:r>
              <a:t>The main part of Tigress, of course, are the transformations. </a:t>
            </a:r>
          </a:p>
          <a:p>
            <a:pPr marL="228600" indent="-228600">
              <a:buSzPct val="100000"/>
              <a:buChar char="•"/>
              <a:defRPr sz="2800"/>
            </a:pPr>
            <a:r>
              <a:t>All of them start out with an AST, you convert it to whatever form you want to work on, such as an CFG in this case, perform the transformation, and then convert back to the AST.</a:t>
            </a:r>
          </a:p>
          <a:p>
            <a:pPr marL="228600" indent="-228600">
              <a:buSzPct val="100000"/>
              <a:buChar char="•"/>
              <a:defRPr sz="2800"/>
            </a:pPr>
            <a:r>
              <a:t>In other words, all transformations are, essentially source-to-source. This greatly simplifies debugging of the transformations since you can easily look at the resulting C code after each step,</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7" name="Shape 1317"/>
          <p:cNvSpPr/>
          <p:nvPr>
            <p:ph type="sldImg"/>
          </p:nvPr>
        </p:nvSpPr>
        <p:spPr>
          <a:prstGeom prst="rect">
            <a:avLst/>
          </a:prstGeom>
        </p:spPr>
        <p:txBody>
          <a:bodyPr/>
          <a:lstStyle/>
          <a:p>
            <a:pPr/>
          </a:p>
        </p:txBody>
      </p:sp>
      <p:sp>
        <p:nvSpPr>
          <p:cNvPr id="1318" name="Shape 1318"/>
          <p:cNvSpPr/>
          <p:nvPr>
            <p:ph type="body" sz="quarter" idx="1"/>
          </p:nvPr>
        </p:nvSpPr>
        <p:spPr>
          <a:prstGeom prst="rect">
            <a:avLst/>
          </a:prstGeom>
        </p:spPr>
        <p:txBody>
          <a:bodyPr/>
          <a:lstStyle/>
          <a:p>
            <a:pPr lvl="1" marL="457200" indent="-228600">
              <a:buSzPct val="100000"/>
              <a:buChar char="•"/>
              <a:defRPr sz="2800"/>
            </a:pPr>
            <a:r>
              <a:t>Some obfuscating transformations cannot easily be done source-to-source; they are designed to only be performed on binary code.</a:t>
            </a:r>
          </a:p>
          <a:p>
            <a:pPr lvl="1" marL="457200" indent="-228600">
              <a:buSzPct val="100000"/>
              <a:buChar char="•"/>
              <a:defRPr sz="2800"/>
            </a:pPr>
            <a:r>
              <a:t> For that purpose we have a built-in jitter called myJit.</a:t>
            </a:r>
          </a:p>
          <a:p>
            <a:pPr lvl="1" marL="457200" indent="-228600">
              <a:buSzPct val="100000"/>
              <a:buChar char="•"/>
              <a:defRPr sz="2800"/>
            </a:pPr>
            <a:r>
              <a:t>myJit can do run-time code generation for x86, SPARC, and ARM, which gives us binary code that we can then transform.</a:t>
            </a:r>
          </a:p>
          <a:p>
            <a:pPr lvl="1" marL="457200" indent="-228600">
              <a:buSzPct val="100000"/>
              <a:buChar char="•"/>
              <a:defRPr sz="2800"/>
            </a:pPr>
            <a:r>
              <a:t>So, again, </a:t>
            </a:r>
          </a:p>
          <a:p>
            <a:pPr lvl="1" marL="1118936" indent="-433136">
              <a:buSzPct val="100000"/>
              <a:buAutoNum type="arabicPeriod" startAt="1"/>
              <a:defRPr sz="2800"/>
            </a:pPr>
            <a:r>
              <a:t>you start out with the AST, </a:t>
            </a:r>
          </a:p>
          <a:p>
            <a:pPr lvl="1" marL="1118936" indent="-433136">
              <a:buSzPct val="100000"/>
              <a:buAutoNum type="arabicPeriod" startAt="1"/>
              <a:defRPr sz="2800"/>
            </a:pPr>
            <a:r>
              <a:t>use myJit to convert to binary form, </a:t>
            </a:r>
          </a:p>
          <a:p>
            <a:pPr lvl="1" marL="1118936" indent="-433136">
              <a:buSzPct val="100000"/>
              <a:buAutoNum type="arabicPeriod" startAt="1"/>
              <a:defRPr sz="2800"/>
            </a:pPr>
            <a:r>
              <a:t>apply the transformation, in this case the dynamic transformation that I will talk about in a minute.</a:t>
            </a:r>
          </a:p>
          <a:p>
            <a:pPr lvl="1" marL="1118936" indent="-433136">
              <a:buSzPct val="100000"/>
              <a:buAutoNum type="arabicPeriod" startAt="1"/>
              <a:defRPr sz="2800"/>
            </a:pPr>
            <a:r>
              <a:t>And then, as usual, transform back to AST form, ready for the next transformation.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0" name="Shape 1390"/>
          <p:cNvSpPr/>
          <p:nvPr>
            <p:ph type="sldImg"/>
          </p:nvPr>
        </p:nvSpPr>
        <p:spPr>
          <a:prstGeom prst="rect">
            <a:avLst/>
          </a:prstGeom>
        </p:spPr>
        <p:txBody>
          <a:bodyPr/>
          <a:lstStyle/>
          <a:p>
            <a:pPr/>
          </a:p>
        </p:txBody>
      </p:sp>
      <p:sp>
        <p:nvSpPr>
          <p:cNvPr id="1391" name="Shape 1391"/>
          <p:cNvSpPr/>
          <p:nvPr>
            <p:ph type="body" sz="quarter" idx="1"/>
          </p:nvPr>
        </p:nvSpPr>
        <p:spPr>
          <a:prstGeom prst="rect">
            <a:avLst/>
          </a:prstGeom>
        </p:spPr>
        <p:txBody>
          <a:bodyPr/>
          <a:lstStyle/>
          <a:p>
            <a:pPr marL="228600" indent="-228600">
              <a:buSzPct val="100000"/>
              <a:buChar char="•"/>
            </a:pPr>
            <a:r>
              <a:t>On top of CIL, Tigress provides several internal representations, such as a low level tree representation, and a CFG representation. </a:t>
            </a:r>
          </a:p>
          <a:p>
            <a:pPr marL="228600" indent="-228600">
              <a:buSzPct val="100000"/>
              <a:buChar char="•"/>
            </a:pPr>
            <a:r>
              <a:t>There are transformers that will convert back and forth between these representations.</a:t>
            </a:r>
          </a:p>
          <a:p>
            <a:pPr marL="228600" indent="-228600">
              <a:buSzPct val="100000"/>
              <a:buChar char="•"/>
            </a:pPr>
            <a:r>
              <a:t>This allows you to pick the most convenient representation to implement a particular transformation.</a:t>
            </a:r>
          </a:p>
          <a:p>
            <a:pPr marL="228600" indent="-228600">
              <a:buSzPct val="100000"/>
              <a:buChar char="•"/>
            </a:pPr>
            <a:r>
              <a:t>Tigress also provides a large number of libraries that simplify building a particular transformation. </a:t>
            </a:r>
          </a:p>
          <a:p>
            <a:pPr marL="228600" indent="-228600">
              <a:buSzPct val="100000"/>
              <a:buChar char="•"/>
            </a:pPr>
            <a:r>
              <a:t>For example, there’s a crypto library, a library to generate entropy at runtime, etc.</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9" name="Shape 1489"/>
          <p:cNvSpPr/>
          <p:nvPr>
            <p:ph type="sldImg"/>
          </p:nvPr>
        </p:nvSpPr>
        <p:spPr>
          <a:prstGeom prst="rect">
            <a:avLst/>
          </a:prstGeom>
        </p:spPr>
        <p:txBody>
          <a:bodyPr/>
          <a:lstStyle/>
          <a:p>
            <a:pPr/>
          </a:p>
        </p:txBody>
      </p:sp>
      <p:sp>
        <p:nvSpPr>
          <p:cNvPr id="1490" name="Shape 1490"/>
          <p:cNvSpPr/>
          <p:nvPr>
            <p:ph type="body" sz="quarter" idx="1"/>
          </p:nvPr>
        </p:nvSpPr>
        <p:spPr>
          <a:prstGeom prst="rect">
            <a:avLst/>
          </a:prstGeom>
        </p:spPr>
        <p:txBody>
          <a:bodyPr/>
          <a:lstStyle/>
          <a:p>
            <a:pPr marL="228600" indent="-228600">
              <a:buSzPct val="100000"/>
              <a:buChar char="•"/>
            </a:pPr>
            <a:r>
              <a:t>The main part of Tigress, of course, are the transformations. </a:t>
            </a:r>
          </a:p>
          <a:p>
            <a:pPr marL="228600" indent="-228600">
              <a:buSzPct val="100000"/>
              <a:buChar char="•"/>
            </a:pPr>
            <a:r>
              <a:t>All of them start out with an AST, you convert it to whatever form you want to work on, such as an CFG in this case, perform the transformation, and then convert back to the AST.</a:t>
            </a:r>
          </a:p>
          <a:p>
            <a:pPr marL="228600" indent="-228600">
              <a:buSzPct val="100000"/>
              <a:buChar char="•"/>
            </a:pPr>
            <a:r>
              <a:t>In other words, all transformations are, essentially source-to-source. This greatly simplifies debugging of the transformations since you can easily look at the resulting C code after each step,</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2" name="Shape 1612"/>
          <p:cNvSpPr/>
          <p:nvPr>
            <p:ph type="sldImg"/>
          </p:nvPr>
        </p:nvSpPr>
        <p:spPr>
          <a:prstGeom prst="rect">
            <a:avLst/>
          </a:prstGeom>
        </p:spPr>
        <p:txBody>
          <a:bodyPr/>
          <a:lstStyle/>
          <a:p>
            <a:pPr/>
          </a:p>
        </p:txBody>
      </p:sp>
      <p:sp>
        <p:nvSpPr>
          <p:cNvPr id="1613" name="Shape 1613"/>
          <p:cNvSpPr/>
          <p:nvPr>
            <p:ph type="body" sz="quarter" idx="1"/>
          </p:nvPr>
        </p:nvSpPr>
        <p:spPr>
          <a:prstGeom prst="rect">
            <a:avLst/>
          </a:prstGeom>
        </p:spPr>
        <p:txBody>
          <a:bodyPr/>
          <a:lstStyle/>
          <a:p>
            <a:pPr marL="228600" indent="-228600">
              <a:buSzPct val="100000"/>
              <a:buChar char="•"/>
            </a:pPr>
            <a:r>
              <a:t>The main part of Tigress, of course, are the transformations. </a:t>
            </a:r>
          </a:p>
          <a:p>
            <a:pPr marL="228600" indent="-228600">
              <a:buSzPct val="100000"/>
              <a:buChar char="•"/>
            </a:pPr>
            <a:r>
              <a:t>All of them start out with an AST, you convert it to whatever form you want to work on, such as an CFG in this case, perform the transformation, and then convert back to the AST.</a:t>
            </a:r>
          </a:p>
          <a:p>
            <a:pPr marL="228600" indent="-228600">
              <a:buSzPct val="100000"/>
              <a:buChar char="•"/>
            </a:pPr>
            <a:r>
              <a:t>In other words, all transformations are, essentially source-to-source. This greatly simplifies debugging of the transformations since you can easily look at the resulting C code after each step,</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6" name="Shape 1676"/>
          <p:cNvSpPr/>
          <p:nvPr>
            <p:ph type="sldImg"/>
          </p:nvPr>
        </p:nvSpPr>
        <p:spPr>
          <a:prstGeom prst="rect">
            <a:avLst/>
          </a:prstGeom>
        </p:spPr>
        <p:txBody>
          <a:bodyPr/>
          <a:lstStyle/>
          <a:p>
            <a:pPr/>
          </a:p>
        </p:txBody>
      </p:sp>
      <p:sp>
        <p:nvSpPr>
          <p:cNvPr id="1677" name="Shape 1677"/>
          <p:cNvSpPr/>
          <p:nvPr>
            <p:ph type="body" sz="quarter" idx="1"/>
          </p:nvPr>
        </p:nvSpPr>
        <p:spPr>
          <a:prstGeom prst="rect">
            <a:avLst/>
          </a:prstGeom>
        </p:spPr>
        <p:txBody>
          <a:bodyPr/>
          <a:lstStyle/>
          <a:p>
            <a:pPr lvl="1" marL="457200" indent="-228600">
              <a:buSzPct val="100000"/>
              <a:buChar char="•"/>
            </a:pPr>
            <a:r>
              <a:t>Some obfuscating transformations cannot easily be done source-to-source; they are designed to only be performed on binary code.</a:t>
            </a:r>
          </a:p>
          <a:p>
            <a:pPr lvl="1" marL="457200" indent="-228600">
              <a:buSzPct val="100000"/>
              <a:buChar char="•"/>
            </a:pPr>
            <a:r>
              <a:t> For that purpose we have a built-in jitter called myJit.</a:t>
            </a:r>
          </a:p>
          <a:p>
            <a:pPr lvl="1" marL="457200" indent="-228600">
              <a:buSzPct val="100000"/>
              <a:buChar char="•"/>
            </a:pPr>
            <a:r>
              <a:t>So, myJit can do run-time code generation for x86, SPARC, and ARM, which gives us binary code that we can then transform using the dynamic transformation that I will talk about in a minute.</a:t>
            </a:r>
          </a:p>
          <a:p>
            <a:pPr lvl="1" marL="457200" indent="-228600">
              <a:buSzPct val="100000"/>
              <a:buChar char="•"/>
            </a:pPr>
            <a:r>
              <a:t>And then, as usual, we transform back to AST form, ready for the next transformation.</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2" name="Shape 1692"/>
          <p:cNvSpPr/>
          <p:nvPr>
            <p:ph type="sldImg"/>
          </p:nvPr>
        </p:nvSpPr>
        <p:spPr>
          <a:prstGeom prst="rect">
            <a:avLst/>
          </a:prstGeom>
        </p:spPr>
        <p:txBody>
          <a:bodyPr/>
          <a:lstStyle/>
          <a:p>
            <a:pPr/>
          </a:p>
        </p:txBody>
      </p:sp>
      <p:sp>
        <p:nvSpPr>
          <p:cNvPr id="1693" name="Shape 1693"/>
          <p:cNvSpPr/>
          <p:nvPr>
            <p:ph type="body" sz="quarter" idx="1"/>
          </p:nvPr>
        </p:nvSpPr>
        <p:spPr>
          <a:prstGeom prst="rect">
            <a:avLst/>
          </a:prstGeom>
        </p:spPr>
        <p:txBody>
          <a:bodyPr/>
          <a:lstStyle/>
          <a:p>
            <a:pPr lvl="1" marL="457200" indent="-228600">
              <a:buSzPct val="100000"/>
              <a:buChar char="•"/>
            </a:pPr>
            <a:r>
              <a:t>Some obfuscating transformations cannot easily be done source-to-source; they are designed to only be performed on binary code.</a:t>
            </a:r>
          </a:p>
          <a:p>
            <a:pPr lvl="1" marL="457200" indent="-228600">
              <a:buSzPct val="100000"/>
              <a:buChar char="•"/>
            </a:pPr>
            <a:r>
              <a:t> For that purpose we have a built-in jitter called myJit.</a:t>
            </a:r>
          </a:p>
          <a:p>
            <a:pPr lvl="1" marL="457200" indent="-228600">
              <a:buSzPct val="100000"/>
              <a:buChar char="•"/>
            </a:pPr>
            <a:r>
              <a:t>From a very simple RISC-like language, myJit can do run-time code generation for x86, SPARC, and ARM</a:t>
            </a:r>
          </a:p>
          <a:p>
            <a:pPr lvl="1" marL="457200" indent="-228600">
              <a:buSzPct val="100000"/>
              <a:buChar char="•"/>
            </a:pPr>
            <a:r>
              <a:t>This allows us to play all kinds of cool obfuscation tricks that involve transformations on machine code.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0" name="Shape 1730"/>
          <p:cNvSpPr/>
          <p:nvPr>
            <p:ph type="sldImg"/>
          </p:nvPr>
        </p:nvSpPr>
        <p:spPr>
          <a:prstGeom prst="rect">
            <a:avLst/>
          </a:prstGeom>
        </p:spPr>
        <p:txBody>
          <a:bodyPr/>
          <a:lstStyle/>
          <a:p>
            <a:pPr/>
          </a:p>
        </p:txBody>
      </p:sp>
      <p:sp>
        <p:nvSpPr>
          <p:cNvPr id="1731" name="Shape 1731"/>
          <p:cNvSpPr/>
          <p:nvPr>
            <p:ph type="body" sz="quarter" idx="1"/>
          </p:nvPr>
        </p:nvSpPr>
        <p:spPr>
          <a:prstGeom prst="rect">
            <a:avLst/>
          </a:prstGeom>
        </p:spPr>
        <p:txBody>
          <a:bodyPr/>
          <a:lstStyle/>
          <a:p>
            <a:pPr marL="228600" indent="-228600">
              <a:buSzPct val="100000"/>
              <a:buChar char="•"/>
              <a:defRPr>
                <a:latin typeface="+mj-lt"/>
                <a:ea typeface="+mj-ea"/>
                <a:cs typeface="+mj-cs"/>
                <a:sym typeface="Trebuchet MS"/>
              </a:defRPr>
            </a:pPr>
            <a:r>
              <a:t>Let’s start by looking at virtualization - a very common transformation in both free and commercial tools. </a:t>
            </a:r>
          </a:p>
          <a:p>
            <a:pPr marL="228600" indent="-228600">
              <a:buSzPct val="100000"/>
              <a:buChar char="•"/>
              <a:defRPr>
                <a:latin typeface="+mj-lt"/>
                <a:ea typeface="+mj-ea"/>
                <a:cs typeface="+mj-cs"/>
                <a:sym typeface="Trebuchet MS"/>
              </a:defRPr>
            </a:pPr>
            <a:r>
              <a:t>Here, I’m going to focus on an obfuscation tool called Tigress, which you can download and play with for free.</a:t>
            </a:r>
          </a:p>
          <a:p>
            <a:pPr marL="288757" indent="-288757">
              <a:buSzPct val="75000"/>
              <a:buChar char="•"/>
              <a:defRPr>
                <a:latin typeface="+mj-lt"/>
                <a:ea typeface="+mj-ea"/>
                <a:cs typeface="+mj-cs"/>
                <a:sym typeface="Trebuchet MS"/>
              </a:defRPr>
            </a:pPr>
            <a:r>
              <a:t>To virtualize a particular function P which has some asset,</a:t>
            </a:r>
          </a:p>
          <a:p>
            <a:pPr lvl="2" marL="685800" indent="-228600">
              <a:buSzPct val="100000"/>
              <a:buAutoNum type="arabicPeriod" startAt="1"/>
              <a:defRPr>
                <a:latin typeface="+mj-lt"/>
                <a:ea typeface="+mj-ea"/>
                <a:cs typeface="+mj-cs"/>
                <a:sym typeface="Trebuchet MS"/>
              </a:defRPr>
            </a:pPr>
            <a:r>
              <a:t>you start by creating a unique and random </a:t>
            </a:r>
            <a:r>
              <a:rPr i="1"/>
              <a:t>virtual instruction set</a:t>
            </a:r>
            <a:r>
              <a:t> specific to this function;</a:t>
            </a:r>
          </a:p>
          <a:p>
            <a:pPr lvl="2" marL="685800" indent="-228600">
              <a:buSzPct val="100000"/>
              <a:buAutoNum type="arabicPeriod" startAt="1"/>
              <a:defRPr>
                <a:latin typeface="+mj-lt"/>
                <a:ea typeface="+mj-ea"/>
                <a:cs typeface="+mj-cs"/>
                <a:sym typeface="Trebuchet MS"/>
              </a:defRPr>
            </a:pPr>
            <a:r>
              <a:t>Next, you translate the original program P into the virtual instruction set that you just created. We’ll call this the bytecode array;</a:t>
            </a:r>
          </a:p>
          <a:p>
            <a:pPr lvl="2" marL="685800" indent="-228600">
              <a:buSzPct val="100000"/>
              <a:buAutoNum type="arabicPeriod" startAt="1"/>
              <a:defRPr>
                <a:latin typeface="+mj-lt"/>
                <a:ea typeface="+mj-ea"/>
                <a:cs typeface="+mj-cs"/>
                <a:sym typeface="Trebuchet MS"/>
              </a:defRPr>
            </a:pPr>
            <a:r>
              <a:t>Finally, you construct an interpreter that can execute programs written in this random instruction set;</a:t>
            </a:r>
          </a:p>
          <a:p>
            <a:pPr marL="228600" indent="-228600">
              <a:buSzPct val="100000"/>
              <a:buChar char="•"/>
              <a:defRPr>
                <a:latin typeface="+mj-lt"/>
                <a:ea typeface="+mj-ea"/>
                <a:cs typeface="+mj-cs"/>
                <a:sym typeface="Trebuchet MS"/>
              </a:defRPr>
            </a:pPr>
            <a:r>
              <a:t>This interpreter consists of </a:t>
            </a:r>
          </a:p>
          <a:p>
            <a:pPr lvl="2" marL="685800" indent="-228600">
              <a:buSzPct val="100000"/>
              <a:buAutoNum type="arabicPeriod" startAt="1"/>
              <a:defRPr>
                <a:latin typeface="+mj-lt"/>
                <a:ea typeface="+mj-ea"/>
                <a:cs typeface="+mj-cs"/>
                <a:sym typeface="Trebuchet MS"/>
              </a:defRPr>
            </a:pPr>
            <a:r>
              <a:t>an execution stack, </a:t>
            </a:r>
          </a:p>
          <a:p>
            <a:pPr lvl="2" marL="685800" indent="-228600">
              <a:buSzPct val="100000"/>
              <a:buAutoNum type="arabicPeriod" startAt="1"/>
              <a:defRPr>
                <a:latin typeface="+mj-lt"/>
                <a:ea typeface="+mj-ea"/>
                <a:cs typeface="+mj-cs"/>
                <a:sym typeface="Trebuchet MS"/>
              </a:defRPr>
            </a:pPr>
            <a:r>
              <a:t>a dispatch unit which issues the next instruction, and </a:t>
            </a:r>
          </a:p>
          <a:p>
            <a:pPr lvl="2" marL="685800" indent="-228600">
              <a:buSzPct val="100000"/>
              <a:buAutoNum type="arabicPeriod" startAt="1"/>
              <a:defRPr>
                <a:latin typeface="+mj-lt"/>
                <a:ea typeface="+mj-ea"/>
                <a:cs typeface="+mj-cs"/>
                <a:sym typeface="Trebuchet MS"/>
              </a:defRPr>
            </a:pPr>
            <a:r>
              <a:t>one instruction handler per virtual instruction.</a:t>
            </a:r>
          </a:p>
          <a:p>
            <a:pPr marL="228600" indent="-228600">
              <a:buSzPct val="100000"/>
              <a:buChar char="•"/>
              <a:defRPr>
                <a:latin typeface="+mj-lt"/>
                <a:ea typeface="+mj-ea"/>
                <a:cs typeface="+mj-cs"/>
                <a:sym typeface="Trebuchet MS"/>
              </a:defRPr>
            </a:pPr>
            <a:r>
              <a:t>So, essentially what we’re doing here is to convert the original code into random data, and then provide a way to execute this data.</a:t>
            </a:r>
          </a:p>
          <a:p>
            <a:pPr marL="228600" indent="-228600">
              <a:buSzPct val="100000"/>
              <a:buChar char="•"/>
              <a:defRPr>
                <a:latin typeface="+mj-lt"/>
                <a:ea typeface="+mj-ea"/>
                <a:cs typeface="+mj-cs"/>
                <a:sym typeface="Trebuchet MS"/>
              </a:defRPr>
            </a:pPr>
            <a:r>
              <a:t>This is similar to a Java interpreter, for example, except that each function you obfuscate will have a unique and random virtual instruction set, unknown to the adversary.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4" name="Shape 1784"/>
          <p:cNvSpPr/>
          <p:nvPr>
            <p:ph type="sldImg"/>
          </p:nvPr>
        </p:nvSpPr>
        <p:spPr>
          <a:prstGeom prst="rect">
            <a:avLst/>
          </a:prstGeom>
        </p:spPr>
        <p:txBody>
          <a:bodyPr/>
          <a:lstStyle/>
          <a:p>
            <a:pPr/>
          </a:p>
        </p:txBody>
      </p:sp>
      <p:sp>
        <p:nvSpPr>
          <p:cNvPr id="1785" name="Shape 1785"/>
          <p:cNvSpPr/>
          <p:nvPr>
            <p:ph type="body" sz="quarter" idx="1"/>
          </p:nvPr>
        </p:nvSpPr>
        <p:spPr>
          <a:prstGeom prst="rect">
            <a:avLst/>
          </a:prstGeom>
        </p:spPr>
        <p:txBody>
          <a:bodyPr/>
          <a:lstStyle/>
          <a:p>
            <a:pPr marL="228600" indent="-228600">
              <a:buSzPct val="100000"/>
              <a:buChar char="•"/>
              <a:defRPr sz="3200"/>
            </a:pPr>
            <a:r>
              <a:t>In the remainder of this talk we will talk about 2 Tigress transformations: dynamic obfuscation and virtualization.</a:t>
            </a:r>
          </a:p>
          <a:p>
            <a:pPr marL="228600" indent="-228600">
              <a:buSzPct val="100000"/>
              <a:buChar char="•"/>
              <a:defRPr sz="3200"/>
            </a:pPr>
            <a:r>
              <a:t>Then we will look at an attack against these transformations, generic de-obfuscation.</a:t>
            </a:r>
          </a:p>
          <a:p>
            <a:pPr marL="228600" indent="-228600">
              <a:buSzPct val="100000"/>
              <a:buChar char="•"/>
              <a:defRPr sz="3200"/>
            </a:pPr>
            <a:r>
              <a:t>And then, finally, we’ll look at a novel way to attack generic de-obfuscation, namely anti-taint analysis.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marL="228600" indent="-228600">
              <a:buSzPct val="100000"/>
              <a:buChar char="•"/>
              <a:defRPr sz="2800">
                <a:latin typeface="+mj-lt"/>
                <a:ea typeface="+mj-ea"/>
                <a:cs typeface="+mj-cs"/>
                <a:sym typeface="Trebuchet MS"/>
              </a:defRPr>
            </a:pPr>
            <a:r>
              <a:t>Today, I’m going to talk about the design of a code obfuscator.</a:t>
            </a:r>
          </a:p>
          <a:p>
            <a:pPr marL="228600" indent="-228600">
              <a:buSzPct val="100000"/>
              <a:buChar char="•"/>
              <a:defRPr sz="2800">
                <a:latin typeface="+mj-lt"/>
                <a:ea typeface="+mj-ea"/>
                <a:cs typeface="+mj-cs"/>
                <a:sym typeface="Trebuchet MS"/>
              </a:defRPr>
            </a:pPr>
            <a:r>
              <a:t>A code obfuscator is essentially a compiler that takes a program as input and produces a new program as output, using a set of code transformations. </a:t>
            </a:r>
          </a:p>
          <a:p>
            <a:pPr marL="228600" indent="-228600">
              <a:buSzPct val="100000"/>
              <a:buChar char="•"/>
              <a:defRPr sz="2800">
                <a:latin typeface="+mj-lt"/>
                <a:ea typeface="+mj-ea"/>
                <a:cs typeface="+mj-cs"/>
                <a:sym typeface="Trebuchet MS"/>
              </a:defRPr>
            </a:pPr>
            <a:r>
              <a:t>An obfuscator tries to increase the complexity of the program, while at the same time minimizing overhead.</a:t>
            </a:r>
          </a:p>
          <a:p>
            <a:pPr lvl="1" marL="457200" indent="-228600">
              <a:buSzPct val="100000"/>
              <a:buChar char="•"/>
              <a:defRPr sz="2800">
                <a:latin typeface="+mj-lt"/>
                <a:ea typeface="+mj-ea"/>
                <a:cs typeface="+mj-cs"/>
                <a:sym typeface="Trebuchet MS"/>
              </a:defRPr>
            </a:pPr>
            <a:r>
              <a:t>Typically, there is some asset in a program that we’re trying to protect, symbolized by the diamond here.</a:t>
            </a:r>
          </a:p>
          <a:p>
            <a:pPr lvl="1" marL="457200" indent="-228600">
              <a:buSzPct val="100000"/>
              <a:buChar char="•"/>
              <a:defRPr sz="2800">
                <a:latin typeface="+mj-lt"/>
                <a:ea typeface="+mj-ea"/>
                <a:cs typeface="+mj-cs"/>
                <a:sym typeface="Trebuchet MS"/>
              </a:defRPr>
            </a:pPr>
            <a:r>
              <a:t> This asset could be the source code itself, valuable algorithms, cryptographic keys, media that we’ve downloaded, the integrity of some security checks that we want to protect, etc.</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0" name="Shape 1800"/>
          <p:cNvSpPr/>
          <p:nvPr>
            <p:ph type="sldImg"/>
          </p:nvPr>
        </p:nvSpPr>
        <p:spPr>
          <a:prstGeom prst="rect">
            <a:avLst/>
          </a:prstGeom>
        </p:spPr>
        <p:txBody>
          <a:bodyPr/>
          <a:lstStyle/>
          <a:p>
            <a:pPr/>
          </a:p>
        </p:txBody>
      </p:sp>
      <p:sp>
        <p:nvSpPr>
          <p:cNvPr id="1801" name="Shape 1801"/>
          <p:cNvSpPr/>
          <p:nvPr>
            <p:ph type="body" sz="quarter" idx="1"/>
          </p:nvPr>
        </p:nvSpPr>
        <p:spPr>
          <a:prstGeom prst="rect">
            <a:avLst/>
          </a:prstGeom>
        </p:spPr>
        <p:txBody>
          <a:bodyPr/>
          <a:lstStyle/>
          <a:p>
            <a:pPr>
              <a:defRPr sz="3200">
                <a:latin typeface="+mj-lt"/>
                <a:ea typeface="+mj-ea"/>
                <a:cs typeface="+mj-cs"/>
                <a:sym typeface="Trebuchet MS"/>
              </a:defRPr>
            </a:pPr>
          </a:p>
          <a:p>
            <a:pPr marL="228600" indent="-228600">
              <a:buSzPct val="100000"/>
              <a:buChar char="•"/>
              <a:defRPr sz="3200">
                <a:latin typeface="+mj-lt"/>
                <a:ea typeface="+mj-ea"/>
                <a:cs typeface="+mj-cs"/>
                <a:sym typeface="Trebuchet MS"/>
              </a:defRPr>
            </a:pPr>
            <a:r>
              <a:t>Ok, so let’s look at dynamic transformations as they are implemented in Tigress.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0" name="Shape 1820"/>
          <p:cNvSpPr/>
          <p:nvPr>
            <p:ph type="sldImg"/>
          </p:nvPr>
        </p:nvSpPr>
        <p:spPr>
          <a:prstGeom prst="rect">
            <a:avLst/>
          </a:prstGeom>
        </p:spPr>
        <p:txBody>
          <a:bodyPr/>
          <a:lstStyle/>
          <a:p>
            <a:pPr/>
          </a:p>
        </p:txBody>
      </p:sp>
      <p:sp>
        <p:nvSpPr>
          <p:cNvPr id="1821" name="Shape 1821"/>
          <p:cNvSpPr/>
          <p:nvPr>
            <p:ph type="body" sz="quarter" idx="1"/>
          </p:nvPr>
        </p:nvSpPr>
        <p:spPr>
          <a:prstGeom prst="rect">
            <a:avLst/>
          </a:prstGeom>
        </p:spPr>
        <p:txBody>
          <a:bodyPr/>
          <a:lstStyle/>
          <a:p>
            <a:pPr marL="228600" indent="-228600">
              <a:lnSpc>
                <a:spcPct val="130000"/>
              </a:lnSpc>
              <a:buSzPct val="100000"/>
              <a:buChar char="•"/>
              <a:defRPr sz="3200">
                <a:latin typeface="+mj-lt"/>
                <a:ea typeface="+mj-ea"/>
                <a:cs typeface="+mj-cs"/>
                <a:sym typeface="Trebuchet MS"/>
              </a:defRPr>
            </a:pPr>
            <a:r>
              <a:t>What’s a dynamic obfuscation?</a:t>
            </a:r>
          </a:p>
          <a:p>
            <a:pPr marL="228600" indent="-228600">
              <a:lnSpc>
                <a:spcPct val="130000"/>
              </a:lnSpc>
              <a:buSzPct val="100000"/>
              <a:buChar char="•"/>
              <a:defRPr sz="3200">
                <a:latin typeface="+mj-lt"/>
                <a:ea typeface="+mj-ea"/>
                <a:cs typeface="+mj-cs"/>
                <a:sym typeface="Trebuchet MS"/>
              </a:defRPr>
            </a:pPr>
            <a:r>
              <a:t>Well, the idea is to use self-modifying code, to ensure that</a:t>
            </a:r>
          </a:p>
          <a:p>
            <a:pPr lvl="2" marL="685800" indent="-228600">
              <a:lnSpc>
                <a:spcPct val="130000"/>
              </a:lnSpc>
              <a:buSzPct val="100000"/>
              <a:buChar char="•"/>
              <a:defRPr sz="3200">
                <a:latin typeface="+mj-lt"/>
                <a:ea typeface="+mj-ea"/>
                <a:cs typeface="+mj-cs"/>
                <a:sym typeface="Trebuchet MS"/>
              </a:defRPr>
            </a:pPr>
            <a:r>
              <a:t>The code keeps changing as the program is executing</a:t>
            </a:r>
          </a:p>
          <a:p>
            <a:pPr lvl="2" marL="685800" indent="-228600">
              <a:lnSpc>
                <a:spcPct val="130000"/>
              </a:lnSpc>
              <a:buSzPct val="100000"/>
              <a:buChar char="•"/>
              <a:defRPr sz="3200">
                <a:latin typeface="+mj-lt"/>
                <a:ea typeface="+mj-ea"/>
                <a:cs typeface="+mj-cs"/>
                <a:sym typeface="Trebuchet MS"/>
              </a:defRPr>
            </a:pPr>
            <a:r>
              <a:t>And that at no time should the entire code exist in cleartext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0" name="Shape 1860"/>
          <p:cNvSpPr/>
          <p:nvPr>
            <p:ph type="sldImg"/>
          </p:nvPr>
        </p:nvSpPr>
        <p:spPr>
          <a:prstGeom prst="rect">
            <a:avLst/>
          </a:prstGeom>
        </p:spPr>
        <p:txBody>
          <a:bodyPr/>
          <a:lstStyle/>
          <a:p>
            <a:pPr/>
          </a:p>
        </p:txBody>
      </p:sp>
      <p:sp>
        <p:nvSpPr>
          <p:cNvPr id="1861" name="Shape 1861"/>
          <p:cNvSpPr/>
          <p:nvPr>
            <p:ph type="body" sz="quarter" idx="1"/>
          </p:nvPr>
        </p:nvSpPr>
        <p:spPr>
          <a:prstGeom prst="rect">
            <a:avLst/>
          </a:prstGeom>
        </p:spPr>
        <p:txBody>
          <a:bodyPr/>
          <a:lstStyle/>
          <a:p>
            <a:pPr marL="228600" indent="-228600">
              <a:buSzPct val="100000"/>
              <a:buChar char="•"/>
              <a:defRPr>
                <a:latin typeface="+mj-lt"/>
                <a:ea typeface="+mj-ea"/>
                <a:cs typeface="+mj-cs"/>
                <a:sym typeface="Trebuchet MS"/>
              </a:defRPr>
            </a:pPr>
            <a:r>
              <a:t>Many dynamic obfuscation algorithms are based on the same idea: </a:t>
            </a:r>
          </a:p>
          <a:p>
            <a:pPr lvl="2" marL="685800" indent="-228600">
              <a:buSzPct val="100000"/>
              <a:buChar char="•"/>
              <a:defRPr>
                <a:latin typeface="+mj-lt"/>
                <a:ea typeface="+mj-ea"/>
                <a:cs typeface="+mj-cs"/>
                <a:sym typeface="Trebuchet MS"/>
              </a:defRPr>
            </a:pPr>
            <a:r>
              <a:t>decode a piece of the code right before you need it, and then </a:t>
            </a:r>
          </a:p>
          <a:p>
            <a:pPr lvl="2" marL="685800" indent="-228600">
              <a:buSzPct val="100000"/>
              <a:buChar char="•"/>
              <a:defRPr>
                <a:latin typeface="+mj-lt"/>
                <a:ea typeface="+mj-ea"/>
                <a:cs typeface="+mj-cs"/>
                <a:sym typeface="Trebuchet MS"/>
              </a:defRPr>
            </a:pPr>
            <a:r>
              <a:t>encode it again once you’re done with it. </a:t>
            </a:r>
          </a:p>
          <a:p>
            <a:pPr lvl="1" marL="457200" indent="-228600">
              <a:buSzPct val="100000"/>
              <a:buChar char="•"/>
              <a:defRPr>
                <a:latin typeface="+mj-lt"/>
                <a:ea typeface="+mj-ea"/>
                <a:cs typeface="+mj-cs"/>
                <a:sym typeface="Trebuchet MS"/>
              </a:defRPr>
            </a:pPr>
            <a:r>
              <a:t>In this example we have a function which is shown as a control flow graph. The pink block is in cleartext, the rest of the blocks are encoded in some way.</a:t>
            </a:r>
          </a:p>
          <a:p>
            <a:pPr lvl="2" marL="685800" indent="-228600">
              <a:buSzPct val="100000"/>
              <a:buAutoNum type="arabicPeriod" startAt="1"/>
              <a:defRPr>
                <a:latin typeface="+mj-lt"/>
                <a:ea typeface="+mj-ea"/>
                <a:cs typeface="+mj-cs"/>
                <a:sym typeface="Trebuchet MS"/>
              </a:defRPr>
            </a:pPr>
            <a:r>
              <a:t>The pink code wants to continue executing at the blue block, the yellow block, and then the green block. But, before it can do that, it has to decode these blocks.</a:t>
            </a:r>
          </a:p>
          <a:p>
            <a:pPr lvl="2" marL="685800" indent="-228600">
              <a:buSzPct val="100000"/>
              <a:buAutoNum type="arabicPeriod" startAt="1"/>
              <a:defRPr>
                <a:latin typeface="+mj-lt"/>
                <a:ea typeface="+mj-ea"/>
                <a:cs typeface="+mj-cs"/>
                <a:sym typeface="Trebuchet MS"/>
              </a:defRPr>
            </a:pPr>
            <a:r>
              <a:t>So, decode the blue code, and then jump to it; </a:t>
            </a:r>
          </a:p>
          <a:p>
            <a:pPr lvl="2" marL="685800" indent="-228600">
              <a:buSzPct val="100000"/>
              <a:buAutoNum type="arabicPeriod" startAt="1"/>
              <a:defRPr>
                <a:latin typeface="+mj-lt"/>
                <a:ea typeface="+mj-ea"/>
                <a:cs typeface="+mj-cs"/>
                <a:sym typeface="Trebuchet MS"/>
              </a:defRPr>
            </a:pPr>
            <a:r>
              <a:t>Then the blue code decodes the yellow block, jumps to it;</a:t>
            </a:r>
          </a:p>
          <a:p>
            <a:pPr lvl="2" marL="685800" indent="-228600">
              <a:buSzPct val="100000"/>
              <a:buAutoNum type="arabicPeriod" startAt="1"/>
              <a:defRPr>
                <a:latin typeface="+mj-lt"/>
                <a:ea typeface="+mj-ea"/>
                <a:cs typeface="+mj-cs"/>
                <a:sym typeface="Trebuchet MS"/>
              </a:defRPr>
            </a:pPr>
            <a:r>
              <a:t>and then the yellow code re-encodes the blue block, </a:t>
            </a:r>
          </a:p>
          <a:p>
            <a:pPr lvl="2" marL="685800" indent="-228600">
              <a:buSzPct val="100000"/>
              <a:buAutoNum type="arabicPeriod" startAt="1"/>
              <a:defRPr>
                <a:latin typeface="+mj-lt"/>
                <a:ea typeface="+mj-ea"/>
                <a:cs typeface="+mj-cs"/>
                <a:sym typeface="Trebuchet MS"/>
              </a:defRPr>
            </a:pPr>
            <a:r>
              <a:t>And the the yellow code decodes the green block, and jumps to it, </a:t>
            </a:r>
          </a:p>
          <a:p>
            <a:pPr lvl="2" marL="685800" indent="-228600">
              <a:buSzPct val="100000"/>
              <a:buAutoNum type="arabicPeriod" startAt="1"/>
              <a:defRPr>
                <a:latin typeface="+mj-lt"/>
                <a:ea typeface="+mj-ea"/>
                <a:cs typeface="+mj-cs"/>
                <a:sym typeface="Trebuchet MS"/>
              </a:defRPr>
            </a:pPr>
            <a:r>
              <a:t>and so on.</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6" name="Shape 1906"/>
          <p:cNvSpPr/>
          <p:nvPr>
            <p:ph type="sldImg"/>
          </p:nvPr>
        </p:nvSpPr>
        <p:spPr>
          <a:prstGeom prst="rect">
            <a:avLst/>
          </a:prstGeom>
        </p:spPr>
        <p:txBody>
          <a:bodyPr/>
          <a:lstStyle/>
          <a:p>
            <a:pPr/>
          </a:p>
        </p:txBody>
      </p:sp>
      <p:sp>
        <p:nvSpPr>
          <p:cNvPr id="1907" name="Shape 1907"/>
          <p:cNvSpPr/>
          <p:nvPr>
            <p:ph type="body" sz="quarter" idx="1"/>
          </p:nvPr>
        </p:nvSpPr>
        <p:spPr>
          <a:prstGeom prst="rect">
            <a:avLst/>
          </a:prstGeom>
        </p:spPr>
        <p:txBody>
          <a:bodyPr/>
          <a:lstStyle/>
          <a:p>
            <a:pPr marL="228600" indent="-228600">
              <a:buSzPct val="100000"/>
              <a:buChar char="•"/>
              <a:defRPr>
                <a:latin typeface="+mj-lt"/>
                <a:ea typeface="+mj-ea"/>
                <a:cs typeface="+mj-cs"/>
                <a:sym typeface="Trebuchet MS"/>
              </a:defRPr>
            </a:pPr>
            <a:r>
              <a:t>Many dynamic obfuscation algorithms are based on the same idea: </a:t>
            </a:r>
          </a:p>
          <a:p>
            <a:pPr lvl="2" marL="685800" indent="-228600">
              <a:buSzPct val="100000"/>
              <a:buChar char="•"/>
              <a:defRPr>
                <a:latin typeface="+mj-lt"/>
                <a:ea typeface="+mj-ea"/>
                <a:cs typeface="+mj-cs"/>
                <a:sym typeface="Trebuchet MS"/>
              </a:defRPr>
            </a:pPr>
            <a:r>
              <a:t>decode a piece of the code right before you need it, and then </a:t>
            </a:r>
          </a:p>
          <a:p>
            <a:pPr lvl="2" marL="685800" indent="-228600">
              <a:buSzPct val="100000"/>
              <a:buChar char="•"/>
              <a:defRPr>
                <a:latin typeface="+mj-lt"/>
                <a:ea typeface="+mj-ea"/>
                <a:cs typeface="+mj-cs"/>
                <a:sym typeface="Trebuchet MS"/>
              </a:defRPr>
            </a:pPr>
            <a:r>
              <a:t>encode it again once you’re done with it. </a:t>
            </a:r>
          </a:p>
          <a:p>
            <a:pPr lvl="1" marL="457200" indent="-228600">
              <a:buSzPct val="100000"/>
              <a:buChar char="•"/>
              <a:defRPr>
                <a:latin typeface="+mj-lt"/>
                <a:ea typeface="+mj-ea"/>
                <a:cs typeface="+mj-cs"/>
                <a:sym typeface="Trebuchet MS"/>
              </a:defRPr>
            </a:pPr>
            <a:r>
              <a:t>In this example we have a function which is shown as a control flow graph. The pink block is in cleartext, the rest of the blocks are encoded in some way.</a:t>
            </a:r>
          </a:p>
          <a:p>
            <a:pPr lvl="2" marL="685800" indent="-228600">
              <a:buSzPct val="100000"/>
              <a:buAutoNum type="arabicPeriod" startAt="1"/>
              <a:defRPr>
                <a:latin typeface="+mj-lt"/>
                <a:ea typeface="+mj-ea"/>
                <a:cs typeface="+mj-cs"/>
                <a:sym typeface="Trebuchet MS"/>
              </a:defRPr>
            </a:pPr>
            <a:r>
              <a:t>The pink code wants to continue executing at the blue code.</a:t>
            </a:r>
          </a:p>
          <a:p>
            <a:pPr lvl="2" marL="685800" indent="-228600">
              <a:buSzPct val="100000"/>
              <a:buAutoNum type="arabicPeriod" startAt="1"/>
              <a:defRPr>
                <a:latin typeface="+mj-lt"/>
                <a:ea typeface="+mj-ea"/>
                <a:cs typeface="+mj-cs"/>
                <a:sym typeface="Trebuchet MS"/>
              </a:defRPr>
            </a:pPr>
            <a:r>
              <a:t>But, before it can do that, it has to decode the blue code, and then it can jump to it; </a:t>
            </a:r>
          </a:p>
          <a:p>
            <a:pPr lvl="2" marL="685800" indent="-228600">
              <a:buSzPct val="100000"/>
              <a:buAutoNum type="arabicPeriod" startAt="1"/>
              <a:defRPr>
                <a:latin typeface="+mj-lt"/>
                <a:ea typeface="+mj-ea"/>
                <a:cs typeface="+mj-cs"/>
                <a:sym typeface="Trebuchet MS"/>
              </a:defRPr>
            </a:pPr>
            <a:r>
              <a:t>Then the blue code decodes the yellow code, jumps to it;</a:t>
            </a:r>
          </a:p>
          <a:p>
            <a:pPr lvl="2" marL="685800" indent="-228600">
              <a:buSzPct val="100000"/>
              <a:buAutoNum type="arabicPeriod" startAt="1"/>
              <a:defRPr>
                <a:latin typeface="+mj-lt"/>
                <a:ea typeface="+mj-ea"/>
                <a:cs typeface="+mj-cs"/>
                <a:sym typeface="Trebuchet MS"/>
              </a:defRPr>
            </a:pPr>
            <a:r>
              <a:t>and then the yellow code first re-encodes the blue code, </a:t>
            </a:r>
          </a:p>
          <a:p>
            <a:pPr lvl="2" marL="685800" indent="-228600">
              <a:buSzPct val="100000"/>
              <a:buAutoNum type="arabicPeriod" startAt="1"/>
              <a:defRPr>
                <a:latin typeface="+mj-lt"/>
                <a:ea typeface="+mj-ea"/>
                <a:cs typeface="+mj-cs"/>
                <a:sym typeface="Trebuchet MS"/>
              </a:defRPr>
            </a:pPr>
            <a:r>
              <a:t>And the the yellow code decodes the green code, and jumps to it, </a:t>
            </a:r>
          </a:p>
          <a:p>
            <a:pPr lvl="2" marL="685800" indent="-228600">
              <a:buSzPct val="100000"/>
              <a:buAutoNum type="arabicPeriod" startAt="1"/>
              <a:defRPr>
                <a:latin typeface="+mj-lt"/>
                <a:ea typeface="+mj-ea"/>
                <a:cs typeface="+mj-cs"/>
                <a:sym typeface="Trebuchet MS"/>
              </a:defRPr>
            </a:pPr>
            <a:r>
              <a:t>and so on.</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8" name="Shape 1938"/>
          <p:cNvSpPr/>
          <p:nvPr>
            <p:ph type="sldImg"/>
          </p:nvPr>
        </p:nvSpPr>
        <p:spPr>
          <a:prstGeom prst="rect">
            <a:avLst/>
          </a:prstGeom>
        </p:spPr>
        <p:txBody>
          <a:bodyPr/>
          <a:lstStyle/>
          <a:p>
            <a:pPr/>
          </a:p>
        </p:txBody>
      </p:sp>
      <p:sp>
        <p:nvSpPr>
          <p:cNvPr id="1939" name="Shape 1939"/>
          <p:cNvSpPr/>
          <p:nvPr>
            <p:ph type="body" sz="quarter" idx="1"/>
          </p:nvPr>
        </p:nvSpPr>
        <p:spPr>
          <a:prstGeom prst="rect">
            <a:avLst/>
          </a:prstGeom>
        </p:spPr>
        <p:txBody>
          <a:bodyPr/>
          <a:lstStyle/>
          <a:p>
            <a:pPr marL="228600" indent="-228600">
              <a:buSzPct val="100000"/>
              <a:buChar char="•"/>
              <a:defRPr sz="3200"/>
            </a:pPr>
            <a:r>
              <a:t>There are many variants of this idea that have been proposed in the literature.</a:t>
            </a:r>
          </a:p>
          <a:p>
            <a:pPr marL="228600" indent="-228600">
              <a:buSzPct val="100000"/>
              <a:buChar char="•"/>
              <a:defRPr sz="3200"/>
            </a:pPr>
            <a:r>
              <a:t>Here’s one where the yellow target block </a:t>
            </a:r>
          </a:p>
          <a:p>
            <a:pPr lvl="2" marL="685800" indent="-228600">
              <a:buSzPct val="100000"/>
              <a:buAutoNum type="arabicPeriod" startAt="1"/>
              <a:defRPr sz="3200"/>
            </a:pPr>
            <a:r>
              <a:t>has a hole in it that gets filled by the decoder at runtime, </a:t>
            </a:r>
          </a:p>
          <a:p>
            <a:pPr lvl="2" marL="685800" indent="-228600">
              <a:buSzPct val="100000"/>
              <a:buAutoNum type="arabicPeriod" startAt="1"/>
              <a:defRPr sz="3200"/>
            </a:pPr>
            <a:r>
              <a:t>and then the hole gets taken out by the encoder once the block has been executed.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4" name="Shape 1964"/>
          <p:cNvSpPr/>
          <p:nvPr>
            <p:ph type="sldImg"/>
          </p:nvPr>
        </p:nvSpPr>
        <p:spPr>
          <a:prstGeom prst="rect">
            <a:avLst/>
          </a:prstGeom>
        </p:spPr>
        <p:txBody>
          <a:bodyPr/>
          <a:lstStyle/>
          <a:p>
            <a:pPr/>
          </a:p>
        </p:txBody>
      </p:sp>
      <p:sp>
        <p:nvSpPr>
          <p:cNvPr id="1965" name="Shape 1965"/>
          <p:cNvSpPr/>
          <p:nvPr>
            <p:ph type="body" sz="quarter" idx="1"/>
          </p:nvPr>
        </p:nvSpPr>
        <p:spPr>
          <a:prstGeom prst="rect">
            <a:avLst/>
          </a:prstGeom>
        </p:spPr>
        <p:txBody>
          <a:bodyPr/>
          <a:lstStyle/>
          <a:p>
            <a:pPr marL="228600" indent="-228600">
              <a:buSzPct val="100000"/>
              <a:buChar char="•"/>
              <a:defRPr>
                <a:latin typeface="+mj-lt"/>
                <a:ea typeface="+mj-ea"/>
                <a:cs typeface="+mj-cs"/>
                <a:sym typeface="Trebuchet MS"/>
              </a:defRPr>
            </a:pPr>
            <a:r>
              <a:t>Many dynamic obfuscation algorithms are based on the same idea: </a:t>
            </a:r>
          </a:p>
          <a:p>
            <a:pPr lvl="2" marL="685800" indent="-228600">
              <a:buSzPct val="100000"/>
              <a:buChar char="•"/>
              <a:defRPr>
                <a:latin typeface="+mj-lt"/>
                <a:ea typeface="+mj-ea"/>
                <a:cs typeface="+mj-cs"/>
                <a:sym typeface="Trebuchet MS"/>
              </a:defRPr>
            </a:pPr>
            <a:r>
              <a:t>decode a piece of the code right before you need it, and then </a:t>
            </a:r>
          </a:p>
          <a:p>
            <a:pPr lvl="2" marL="685800" indent="-228600">
              <a:buSzPct val="100000"/>
              <a:buChar char="•"/>
              <a:defRPr>
                <a:latin typeface="+mj-lt"/>
                <a:ea typeface="+mj-ea"/>
                <a:cs typeface="+mj-cs"/>
                <a:sym typeface="Trebuchet MS"/>
              </a:defRPr>
            </a:pPr>
            <a:r>
              <a:t>encode it again once you’re done with it. </a:t>
            </a:r>
          </a:p>
          <a:p>
            <a:pPr lvl="1" marL="457200" indent="-228600">
              <a:buSzPct val="100000"/>
              <a:buChar char="•"/>
              <a:defRPr>
                <a:latin typeface="+mj-lt"/>
                <a:ea typeface="+mj-ea"/>
                <a:cs typeface="+mj-cs"/>
                <a:sym typeface="Trebuchet MS"/>
              </a:defRPr>
            </a:pPr>
            <a:r>
              <a:t>In this example we have a function which is shown as a control flow graph. The pink block is in cleartext, the rest of the blocks are encoded in some way.</a:t>
            </a:r>
          </a:p>
          <a:p>
            <a:pPr lvl="2" marL="685800" indent="-228600">
              <a:buSzPct val="100000"/>
              <a:buAutoNum type="arabicPeriod" startAt="1"/>
              <a:defRPr>
                <a:latin typeface="+mj-lt"/>
                <a:ea typeface="+mj-ea"/>
                <a:cs typeface="+mj-cs"/>
                <a:sym typeface="Trebuchet MS"/>
              </a:defRPr>
            </a:pPr>
            <a:r>
              <a:t>The pink code wants to continue executing at the blue code.</a:t>
            </a:r>
          </a:p>
          <a:p>
            <a:pPr lvl="2" marL="685800" indent="-228600">
              <a:buSzPct val="100000"/>
              <a:buAutoNum type="arabicPeriod" startAt="1"/>
              <a:defRPr>
                <a:latin typeface="+mj-lt"/>
                <a:ea typeface="+mj-ea"/>
                <a:cs typeface="+mj-cs"/>
                <a:sym typeface="Trebuchet MS"/>
              </a:defRPr>
            </a:pPr>
            <a:r>
              <a:t>But, before it can do that, it has to decode the blue code, and then it can jump to it; </a:t>
            </a:r>
          </a:p>
          <a:p>
            <a:pPr lvl="2" marL="685800" indent="-228600">
              <a:buSzPct val="100000"/>
              <a:buAutoNum type="arabicPeriod" startAt="1"/>
              <a:defRPr>
                <a:latin typeface="+mj-lt"/>
                <a:ea typeface="+mj-ea"/>
                <a:cs typeface="+mj-cs"/>
                <a:sym typeface="Trebuchet MS"/>
              </a:defRPr>
            </a:pPr>
            <a:r>
              <a:t>Then the blue code decodes the yellow code, jumps to it;</a:t>
            </a:r>
          </a:p>
          <a:p>
            <a:pPr lvl="2" marL="685800" indent="-228600">
              <a:buSzPct val="100000"/>
              <a:buAutoNum type="arabicPeriod" startAt="1"/>
              <a:defRPr>
                <a:latin typeface="+mj-lt"/>
                <a:ea typeface="+mj-ea"/>
                <a:cs typeface="+mj-cs"/>
                <a:sym typeface="Trebuchet MS"/>
              </a:defRPr>
            </a:pPr>
            <a:r>
              <a:t>and then the yellow code first re-encodes the blue code, </a:t>
            </a:r>
          </a:p>
          <a:p>
            <a:pPr lvl="2" marL="685800" indent="-228600">
              <a:buSzPct val="100000"/>
              <a:buAutoNum type="arabicPeriod" startAt="1"/>
              <a:defRPr>
                <a:latin typeface="+mj-lt"/>
                <a:ea typeface="+mj-ea"/>
                <a:cs typeface="+mj-cs"/>
                <a:sym typeface="Trebuchet MS"/>
              </a:defRPr>
            </a:pPr>
            <a:r>
              <a:t>And the the yellow code decodes the green code, and jumps to it, </a:t>
            </a:r>
          </a:p>
          <a:p>
            <a:pPr lvl="2" marL="685800" indent="-228600">
              <a:buSzPct val="100000"/>
              <a:buAutoNum type="arabicPeriod" startAt="1"/>
              <a:defRPr>
                <a:latin typeface="+mj-lt"/>
                <a:ea typeface="+mj-ea"/>
                <a:cs typeface="+mj-cs"/>
                <a:sym typeface="Trebuchet MS"/>
              </a:defRPr>
            </a:pPr>
            <a:r>
              <a:t>and so 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6" name="Shape 2006"/>
          <p:cNvSpPr/>
          <p:nvPr>
            <p:ph type="sldImg"/>
          </p:nvPr>
        </p:nvSpPr>
        <p:spPr>
          <a:prstGeom prst="rect">
            <a:avLst/>
          </a:prstGeom>
        </p:spPr>
        <p:txBody>
          <a:bodyPr/>
          <a:lstStyle/>
          <a:p>
            <a:pPr/>
          </a:p>
        </p:txBody>
      </p:sp>
      <p:sp>
        <p:nvSpPr>
          <p:cNvPr id="2007" name="Shape 2007"/>
          <p:cNvSpPr/>
          <p:nvPr>
            <p:ph type="body" sz="quarter" idx="1"/>
          </p:nvPr>
        </p:nvSpPr>
        <p:spPr>
          <a:prstGeom prst="rect">
            <a:avLst/>
          </a:prstGeom>
        </p:spPr>
        <p:txBody>
          <a:bodyPr/>
          <a:lstStyle/>
          <a:p>
            <a:pPr marL="228600" indent="-228600">
              <a:buSzPct val="100000"/>
              <a:buChar char="•"/>
              <a:defRPr sz="3200"/>
            </a:pPr>
            <a:r>
              <a:t>And here’s another idea, where the target block is xor:ed with another block.</a:t>
            </a:r>
          </a:p>
          <a:p>
            <a:pPr marL="228600" indent="-228600">
              <a:buSzPct val="100000"/>
              <a:buChar char="•"/>
              <a:defRPr sz="3200"/>
            </a:pPr>
            <a:r>
              <a:t>So, the blue block will xor the encoded block with the pink block,</a:t>
            </a:r>
          </a:p>
          <a:p>
            <a:pPr marL="228600" indent="-228600">
              <a:buSzPct val="100000"/>
              <a:buChar char="•"/>
              <a:defRPr sz="3200"/>
            </a:pPr>
            <a:r>
              <a:t>The yellow block will appear, and we can jump to it.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7" name="Shape 2047"/>
          <p:cNvSpPr/>
          <p:nvPr>
            <p:ph type="sldImg"/>
          </p:nvPr>
        </p:nvSpPr>
        <p:spPr>
          <a:prstGeom prst="rect">
            <a:avLst/>
          </a:prstGeom>
        </p:spPr>
        <p:txBody>
          <a:bodyPr/>
          <a:lstStyle/>
          <a:p>
            <a:pPr/>
          </a:p>
        </p:txBody>
      </p:sp>
      <p:sp>
        <p:nvSpPr>
          <p:cNvPr id="2048" name="Shape 2048"/>
          <p:cNvSpPr/>
          <p:nvPr>
            <p:ph type="body" sz="quarter" idx="1"/>
          </p:nvPr>
        </p:nvSpPr>
        <p:spPr>
          <a:prstGeom prst="rect">
            <a:avLst/>
          </a:prstGeom>
        </p:spPr>
        <p:txBody>
          <a:bodyPr/>
          <a:lstStyle/>
          <a:p>
            <a:pPr marL="228600" indent="-228600">
              <a:buSzPct val="100000"/>
              <a:buChar char="•"/>
              <a:defRPr sz="3200"/>
            </a:pPr>
            <a:r>
              <a:t>And here’s another variant where the target block is encrypted using another block as the key.</a:t>
            </a:r>
          </a:p>
          <a:p>
            <a:pPr marL="228600" indent="-228600">
              <a:buSzPct val="100000"/>
              <a:buChar char="•"/>
              <a:defRPr sz="3200"/>
            </a:pPr>
            <a:r>
              <a:t>So, again, before the blue block can jump to the yellow block, it decrypts it using the pink block as key,</a:t>
            </a:r>
          </a:p>
          <a:p>
            <a:pPr marL="228600" indent="-228600">
              <a:buSzPct val="100000"/>
              <a:buChar char="•"/>
              <a:defRPr sz="3200"/>
            </a:pPr>
            <a:r>
              <a:t>and we can jump to the decrypted block.</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6" name="Shape 2076"/>
          <p:cNvSpPr/>
          <p:nvPr>
            <p:ph type="sldImg"/>
          </p:nvPr>
        </p:nvSpPr>
        <p:spPr>
          <a:prstGeom prst="rect">
            <a:avLst/>
          </a:prstGeom>
        </p:spPr>
        <p:txBody>
          <a:bodyPr/>
          <a:lstStyle/>
          <a:p>
            <a:pPr/>
          </a:p>
        </p:txBody>
      </p:sp>
      <p:sp>
        <p:nvSpPr>
          <p:cNvPr id="2077" name="Shape 2077"/>
          <p:cNvSpPr/>
          <p:nvPr>
            <p:ph type="body" sz="quarter" idx="1"/>
          </p:nvPr>
        </p:nvSpPr>
        <p:spPr>
          <a:prstGeom prst="rect">
            <a:avLst/>
          </a:prstGeom>
        </p:spPr>
        <p:txBody>
          <a:bodyPr/>
          <a:lstStyle/>
          <a:p>
            <a:pPr marL="228599" indent="-228599">
              <a:buSzPct val="100000"/>
              <a:buChar char="•"/>
              <a:defRPr sz="3000"/>
            </a:pPr>
            <a:r>
              <a:t>This variant is a little different. Here, the yellow and green blocks are merged so that they occupy the same location at runtime.</a:t>
            </a:r>
          </a:p>
          <a:p>
            <a:pPr marL="228599" indent="-228599">
              <a:buSzPct val="100000"/>
              <a:buChar char="•"/>
              <a:defRPr sz="3000"/>
            </a:pPr>
            <a:r>
              <a:t>During execution, the merged block gets patched to make it either the original yellow or green block.</a:t>
            </a:r>
          </a:p>
          <a:p>
            <a:pPr marL="228599" indent="-228599">
              <a:buSzPct val="100000"/>
              <a:buChar char="•"/>
              <a:defRPr sz="3000"/>
            </a:pPr>
            <a:r>
              <a:t>So, before the blue block can jump to the yellow block, it patches it, and the yellow block appears.</a:t>
            </a:r>
          </a:p>
          <a:p>
            <a:pPr marL="228599" indent="-228599">
              <a:buSzPct val="100000"/>
              <a:buChar char="•"/>
              <a:defRPr sz="3000"/>
            </a:pPr>
            <a:r>
              <a:t>Or, if we take the other path, the brown block will patch the gray block to make the green block appear.</a:t>
            </a:r>
          </a:p>
          <a:p>
            <a:pPr marL="228599" indent="-228599">
              <a:buSzPct val="100000"/>
              <a:buChar char="•"/>
              <a:defRPr sz="3000"/>
            </a:pPr>
            <a:r>
              <a:t>This transformation is useful against analyses that assume that the same address always contains the same code.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3" name="Shape 2093"/>
          <p:cNvSpPr/>
          <p:nvPr>
            <p:ph type="sldImg"/>
          </p:nvPr>
        </p:nvSpPr>
        <p:spPr>
          <a:prstGeom prst="rect">
            <a:avLst/>
          </a:prstGeom>
        </p:spPr>
        <p:txBody>
          <a:bodyPr/>
          <a:lstStyle/>
          <a:p>
            <a:pPr/>
          </a:p>
        </p:txBody>
      </p:sp>
      <p:sp>
        <p:nvSpPr>
          <p:cNvPr id="2094" name="Shape 2094"/>
          <p:cNvSpPr/>
          <p:nvPr>
            <p:ph type="body" sz="quarter" idx="1"/>
          </p:nvPr>
        </p:nvSpPr>
        <p:spPr>
          <a:prstGeom prst="rect">
            <a:avLst/>
          </a:prstGeom>
        </p:spPr>
        <p:txBody>
          <a:bodyPr/>
          <a:lstStyle/>
          <a:p>
            <a:pPr marL="228600" indent="-228600">
              <a:buSzPct val="100000"/>
              <a:buChar char="•"/>
              <a:defRPr sz="2800"/>
            </a:pPr>
            <a:r>
              <a:t>If you squint at these 4 transformations, you realize that they are really variants of the same simple idea.</a:t>
            </a:r>
          </a:p>
          <a:p>
            <a:pPr marL="228600" indent="-228600">
              <a:buSzPct val="100000"/>
              <a:buChar char="•"/>
              <a:defRPr sz="2800"/>
            </a:pPr>
            <a:r>
              <a:t>In Tigress, we’ve built a system we call Generic Dynamic Obfuscation that describes a dynamic transformation as a 4-tuple:</a:t>
            </a:r>
          </a:p>
          <a:p>
            <a:pPr lvl="1" marL="457200" indent="-228600">
              <a:buSzPct val="100000"/>
              <a:buAutoNum type="arabicPeriod" startAt="1"/>
              <a:defRPr sz="2800"/>
            </a:pPr>
            <a:r>
              <a:t>The target block to be encoded;</a:t>
            </a:r>
          </a:p>
          <a:p>
            <a:pPr lvl="1" marL="457200" indent="-228600">
              <a:buSzPct val="100000"/>
              <a:buAutoNum type="arabicPeriod" startAt="1"/>
              <a:defRPr sz="2800"/>
            </a:pPr>
            <a:r>
              <a:t>The codec that describes how the target block gets decoded and re-encoded at runtime;</a:t>
            </a:r>
          </a:p>
          <a:p>
            <a:pPr lvl="1" marL="457200" indent="-228600">
              <a:buSzPct val="100000"/>
              <a:buAutoNum type="arabicPeriod" startAt="1"/>
              <a:defRPr sz="2800"/>
            </a:pPr>
            <a:r>
              <a:t>The location where the coder and decoder should reside;</a:t>
            </a:r>
          </a:p>
          <a:p>
            <a:pPr lvl="1" marL="457200" indent="-228600">
              <a:buSzPct val="100000"/>
              <a:buAutoNum type="arabicPeriod" startAt="1"/>
              <a:defRPr sz="2800"/>
            </a:pPr>
            <a:r>
              <a:t>And, finally, how the CFG should be transformed to ensure that the obfuscation is semantics preserving.</a:t>
            </a:r>
          </a:p>
          <a:p>
            <a:pPr marL="228600" indent="-228600">
              <a:buSzPct val="100000"/>
              <a:buAutoNum type="arabicPeriod" startAt="2"/>
              <a:defRPr sz="2800"/>
            </a:pPr>
            <a:r>
              <a:t>Each of these is described as a little language.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marL="288757" indent="-288757">
              <a:buSzPct val="75000"/>
              <a:buChar char="•"/>
              <a:defRPr>
                <a:latin typeface="+mj-lt"/>
                <a:ea typeface="+mj-ea"/>
                <a:cs typeface="+mj-cs"/>
                <a:sym typeface="Trebuchet MS"/>
              </a:defRPr>
            </a:pPr>
            <a:r>
              <a:t>So, how does this work in practice? Well, both Alice and Bob rely on tools to protect and attack programs.</a:t>
            </a:r>
          </a:p>
          <a:p>
            <a:pPr marL="288757" indent="-288757">
              <a:buSzPct val="75000"/>
              <a:buChar char="•"/>
              <a:defRPr>
                <a:latin typeface="+mj-lt"/>
                <a:ea typeface="+mj-ea"/>
                <a:cs typeface="+mj-cs"/>
                <a:sym typeface="Trebuchet MS"/>
              </a:defRPr>
            </a:pPr>
            <a:r>
              <a:t>Alice, who wants to defend her program, uses protection tools that provide obfuscation, tamperproofing, and other protective code transformations to transform her program into one that is somewhat safer against attack. </a:t>
            </a:r>
          </a:p>
          <a:p>
            <a:pPr marL="288757" indent="-288757">
              <a:buSzPct val="75000"/>
              <a:buChar char="•"/>
              <a:defRPr>
                <a:latin typeface="+mj-lt"/>
                <a:ea typeface="+mj-ea"/>
                <a:cs typeface="+mj-cs"/>
                <a:sym typeface="Trebuchet MS"/>
              </a:defRPr>
            </a:pPr>
            <a:r>
              <a:t>Unfortunately, these transformations all come at a cost:</a:t>
            </a:r>
          </a:p>
          <a:p>
            <a:pPr lvl="2" marL="1203157" indent="-288757">
              <a:buSzPct val="75000"/>
              <a:buChar char="•"/>
              <a:defRPr>
                <a:latin typeface="+mj-lt"/>
                <a:ea typeface="+mj-ea"/>
                <a:cs typeface="+mj-cs"/>
                <a:sym typeface="Trebuchet MS"/>
              </a:defRPr>
            </a:pPr>
            <a:r>
              <a:t>Alice wants to maximize the amount of protection she gets against attack, </a:t>
            </a:r>
          </a:p>
          <a:p>
            <a:pPr lvl="2" marL="1203157" indent="-288757">
              <a:buSzPct val="75000"/>
              <a:buChar char="•"/>
              <a:defRPr>
                <a:latin typeface="+mj-lt"/>
                <a:ea typeface="+mj-ea"/>
                <a:cs typeface="+mj-cs"/>
                <a:sym typeface="Trebuchet MS"/>
              </a:defRPr>
            </a:pPr>
            <a:r>
              <a:t>while minimizing the overhead.</a:t>
            </a:r>
          </a:p>
          <a:p>
            <a:pPr marL="288757" indent="-288757">
              <a:buSzPct val="75000"/>
              <a:buChar char="•"/>
              <a:defRPr>
                <a:latin typeface="+mj-lt"/>
                <a:ea typeface="+mj-ea"/>
                <a:cs typeface="+mj-cs"/>
                <a:sym typeface="Trebuchet MS"/>
              </a:defRPr>
            </a:pPr>
            <a:r>
              <a:t>Bob, on the other hand, uses program analysis tools to try to  extract the assets from Alice’s application. These tools provide static analysis, dynamic analysis, concolic analysis, disassembly, etc.</a:t>
            </a:r>
          </a:p>
          <a:p>
            <a:pPr marL="288757" indent="-288757">
              <a:buSzPct val="75000"/>
              <a:buChar char="•"/>
              <a:defRPr>
                <a:latin typeface="+mj-lt"/>
                <a:ea typeface="+mj-ea"/>
                <a:cs typeface="+mj-cs"/>
                <a:sym typeface="Trebuchet MS"/>
              </a:defRPr>
            </a:pPr>
            <a:r>
              <a:t>Bob also cares about performance: </a:t>
            </a:r>
          </a:p>
          <a:p>
            <a:pPr lvl="2" marL="1203157" indent="-288757">
              <a:buSzPct val="75000"/>
              <a:buChar char="•"/>
              <a:defRPr>
                <a:latin typeface="+mj-lt"/>
                <a:ea typeface="+mj-ea"/>
                <a:cs typeface="+mj-cs"/>
                <a:sym typeface="Trebuchet MS"/>
              </a:defRPr>
            </a:pPr>
            <a:r>
              <a:t>he wants the analyses to be as </a:t>
            </a:r>
            <a:r>
              <a:rPr i="1"/>
              <a:t>fast</a:t>
            </a:r>
            <a:r>
              <a:t> as possible, </a:t>
            </a:r>
          </a:p>
          <a:p>
            <a:pPr lvl="2" marL="1203157" indent="-288757">
              <a:buSzPct val="75000"/>
              <a:buChar char="•"/>
              <a:defRPr>
                <a:latin typeface="+mj-lt"/>
                <a:ea typeface="+mj-ea"/>
                <a:cs typeface="+mj-cs"/>
                <a:sym typeface="Trebuchet MS"/>
              </a:defRPr>
            </a:pPr>
            <a:r>
              <a:t>use as little memory as possible, </a:t>
            </a:r>
          </a:p>
          <a:p>
            <a:pPr lvl="2" marL="1203157" indent="-288757">
              <a:buSzPct val="75000"/>
              <a:buChar char="•"/>
              <a:defRPr>
                <a:latin typeface="+mj-lt"/>
                <a:ea typeface="+mj-ea"/>
                <a:cs typeface="+mj-cs"/>
                <a:sym typeface="Trebuchet MS"/>
              </a:defRPr>
            </a:pPr>
            <a:r>
              <a:t>and be as </a:t>
            </a:r>
            <a:r>
              <a:rPr i="1"/>
              <a:t>precise</a:t>
            </a:r>
            <a:r>
              <a:t> as possible.</a:t>
            </a:r>
          </a:p>
          <a:p>
            <a:pPr marL="288757" indent="-288757">
              <a:buSzPct val="75000"/>
              <a:buChar char="•"/>
              <a:defRPr>
                <a:latin typeface="+mj-lt"/>
                <a:ea typeface="+mj-ea"/>
                <a:cs typeface="+mj-cs"/>
                <a:sym typeface="Trebuchet MS"/>
              </a:defRPr>
            </a:pPr>
            <a:r>
              <a:t>So, to continue this rodent analogy ad nauseam, Alice wants to engineer faster, leaner mice, and Bob wants to build a better mousetrap. And if you watched Tom and Jerry cartoons as a kid, you know the battle never ends.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2" name="Shape 2112"/>
          <p:cNvSpPr/>
          <p:nvPr>
            <p:ph type="sldImg"/>
          </p:nvPr>
        </p:nvSpPr>
        <p:spPr>
          <a:prstGeom prst="rect">
            <a:avLst/>
          </a:prstGeom>
        </p:spPr>
        <p:txBody>
          <a:bodyPr/>
          <a:lstStyle/>
          <a:p>
            <a:pPr/>
          </a:p>
        </p:txBody>
      </p:sp>
      <p:sp>
        <p:nvSpPr>
          <p:cNvPr id="2113" name="Shape 2113"/>
          <p:cNvSpPr/>
          <p:nvPr>
            <p:ph type="body" sz="quarter" idx="1"/>
          </p:nvPr>
        </p:nvSpPr>
        <p:spPr>
          <a:prstGeom prst="rect">
            <a:avLst/>
          </a:prstGeom>
        </p:spPr>
        <p:txBody>
          <a:bodyPr/>
          <a:lstStyle/>
          <a:p>
            <a:pPr marL="228600" indent="-228600">
              <a:buSzPct val="100000"/>
              <a:buChar char="•"/>
              <a:defRPr>
                <a:latin typeface="+mj-lt"/>
                <a:ea typeface="+mj-ea"/>
                <a:cs typeface="+mj-cs"/>
                <a:sym typeface="Trebuchet MS"/>
              </a:defRPr>
            </a:pPr>
            <a:r>
              <a:t>Many dynamic obfuscation algorithms are based on the same idea: </a:t>
            </a:r>
          </a:p>
          <a:p>
            <a:pPr lvl="2" marL="685800" indent="-228600">
              <a:buSzPct val="100000"/>
              <a:buChar char="•"/>
              <a:defRPr>
                <a:latin typeface="+mj-lt"/>
                <a:ea typeface="+mj-ea"/>
                <a:cs typeface="+mj-cs"/>
                <a:sym typeface="Trebuchet MS"/>
              </a:defRPr>
            </a:pPr>
            <a:r>
              <a:t>decode a piece of the code right before you need it, and then </a:t>
            </a:r>
          </a:p>
          <a:p>
            <a:pPr lvl="2" marL="685800" indent="-228600">
              <a:buSzPct val="100000"/>
              <a:buChar char="•"/>
              <a:defRPr>
                <a:latin typeface="+mj-lt"/>
                <a:ea typeface="+mj-ea"/>
                <a:cs typeface="+mj-cs"/>
                <a:sym typeface="Trebuchet MS"/>
              </a:defRPr>
            </a:pPr>
            <a:r>
              <a:t>encode it again once you’re done with it. </a:t>
            </a:r>
          </a:p>
          <a:p>
            <a:pPr lvl="1" marL="457200" indent="-228600">
              <a:buSzPct val="100000"/>
              <a:buChar char="•"/>
              <a:defRPr>
                <a:latin typeface="+mj-lt"/>
                <a:ea typeface="+mj-ea"/>
                <a:cs typeface="+mj-cs"/>
                <a:sym typeface="Trebuchet MS"/>
              </a:defRPr>
            </a:pPr>
            <a:r>
              <a:t>In this example we have a function which is shown as a control flow graph. The pink block is in cleartext, the rest of the blocks are encoded in some way.</a:t>
            </a:r>
          </a:p>
          <a:p>
            <a:pPr lvl="2" marL="685800" indent="-228600">
              <a:buSzPct val="100000"/>
              <a:buAutoNum type="arabicPeriod" startAt="1"/>
              <a:defRPr>
                <a:latin typeface="+mj-lt"/>
                <a:ea typeface="+mj-ea"/>
                <a:cs typeface="+mj-cs"/>
                <a:sym typeface="Trebuchet MS"/>
              </a:defRPr>
            </a:pPr>
            <a:r>
              <a:t>The pink code wants to continue executing at the blue code.</a:t>
            </a:r>
          </a:p>
          <a:p>
            <a:pPr lvl="2" marL="685800" indent="-228600">
              <a:buSzPct val="100000"/>
              <a:buAutoNum type="arabicPeriod" startAt="1"/>
              <a:defRPr>
                <a:latin typeface="+mj-lt"/>
                <a:ea typeface="+mj-ea"/>
                <a:cs typeface="+mj-cs"/>
                <a:sym typeface="Trebuchet MS"/>
              </a:defRPr>
            </a:pPr>
            <a:r>
              <a:t>But, before it can do that, it has to decode the blue code, and then it can jump to it; </a:t>
            </a:r>
          </a:p>
          <a:p>
            <a:pPr lvl="2" marL="685800" indent="-228600">
              <a:buSzPct val="100000"/>
              <a:buAutoNum type="arabicPeriod" startAt="1"/>
              <a:defRPr>
                <a:latin typeface="+mj-lt"/>
                <a:ea typeface="+mj-ea"/>
                <a:cs typeface="+mj-cs"/>
                <a:sym typeface="Trebuchet MS"/>
              </a:defRPr>
            </a:pPr>
            <a:r>
              <a:t>Then the blue code decodes the yellow code, jumps to it;</a:t>
            </a:r>
          </a:p>
          <a:p>
            <a:pPr lvl="2" marL="685800" indent="-228600">
              <a:buSzPct val="100000"/>
              <a:buAutoNum type="arabicPeriod" startAt="1"/>
              <a:defRPr>
                <a:latin typeface="+mj-lt"/>
                <a:ea typeface="+mj-ea"/>
                <a:cs typeface="+mj-cs"/>
                <a:sym typeface="Trebuchet MS"/>
              </a:defRPr>
            </a:pPr>
            <a:r>
              <a:t>and then the yellow code first re-encodes the blue code, </a:t>
            </a:r>
          </a:p>
          <a:p>
            <a:pPr lvl="2" marL="685800" indent="-228600">
              <a:buSzPct val="100000"/>
              <a:buAutoNum type="arabicPeriod" startAt="1"/>
              <a:defRPr>
                <a:latin typeface="+mj-lt"/>
                <a:ea typeface="+mj-ea"/>
                <a:cs typeface="+mj-cs"/>
                <a:sym typeface="Trebuchet MS"/>
              </a:defRPr>
            </a:pPr>
            <a:r>
              <a:t>And the the yellow code decodes the green code, and jumps to it, </a:t>
            </a:r>
          </a:p>
          <a:p>
            <a:pPr lvl="2" marL="685800" indent="-228600">
              <a:buSzPct val="100000"/>
              <a:buAutoNum type="arabicPeriod" startAt="1"/>
              <a:defRPr>
                <a:latin typeface="+mj-lt"/>
                <a:ea typeface="+mj-ea"/>
                <a:cs typeface="+mj-cs"/>
                <a:sym typeface="Trebuchet MS"/>
              </a:defRPr>
            </a:pPr>
            <a:r>
              <a:t>and so on.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5" name="Shape 2145"/>
          <p:cNvSpPr/>
          <p:nvPr>
            <p:ph type="sldImg"/>
          </p:nvPr>
        </p:nvSpPr>
        <p:spPr>
          <a:prstGeom prst="rect">
            <a:avLst/>
          </a:prstGeom>
        </p:spPr>
        <p:txBody>
          <a:bodyPr/>
          <a:lstStyle/>
          <a:p>
            <a:pPr/>
          </a:p>
        </p:txBody>
      </p:sp>
      <p:sp>
        <p:nvSpPr>
          <p:cNvPr id="2146" name="Shape 2146"/>
          <p:cNvSpPr/>
          <p:nvPr>
            <p:ph type="body" sz="quarter" idx="1"/>
          </p:nvPr>
        </p:nvSpPr>
        <p:spPr>
          <a:prstGeom prst="rect">
            <a:avLst/>
          </a:prstGeom>
        </p:spPr>
        <p:txBody>
          <a:bodyPr/>
          <a:lstStyle/>
          <a:p>
            <a:pPr marL="228600" indent="-228600">
              <a:buSzPct val="100000"/>
              <a:buChar char="•"/>
              <a:defRPr sz="3200"/>
            </a:pPr>
            <a:r>
              <a:t>The codecs can be very simple, as in this case, where an encoder simply makes a hole in a block, and fills it in with random data.</a:t>
            </a:r>
          </a:p>
          <a:p>
            <a:pPr marL="228600" indent="-228600">
              <a:buSzPct val="100000"/>
              <a:buChar char="•"/>
              <a:defRPr sz="3200"/>
            </a:pPr>
            <a:r>
              <a:t>For other dynamic transformations, the codecs can be much more complicated, of course.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5" name="Shape 2175"/>
          <p:cNvSpPr/>
          <p:nvPr>
            <p:ph type="sldImg"/>
          </p:nvPr>
        </p:nvSpPr>
        <p:spPr>
          <a:prstGeom prst="rect">
            <a:avLst/>
          </a:prstGeom>
        </p:spPr>
        <p:txBody>
          <a:bodyPr/>
          <a:lstStyle/>
          <a:p>
            <a:pPr/>
          </a:p>
        </p:txBody>
      </p:sp>
      <p:sp>
        <p:nvSpPr>
          <p:cNvPr id="2176" name="Shape 2176"/>
          <p:cNvSpPr/>
          <p:nvPr>
            <p:ph type="body" sz="quarter" idx="1"/>
          </p:nvPr>
        </p:nvSpPr>
        <p:spPr>
          <a:prstGeom prst="rect">
            <a:avLst/>
          </a:prstGeom>
        </p:spPr>
        <p:txBody>
          <a:bodyPr/>
          <a:lstStyle/>
          <a:p>
            <a:pPr marL="228600" indent="-228600">
              <a:buSzPct val="100000"/>
              <a:buChar char="•"/>
              <a:defRPr sz="3200"/>
            </a:pPr>
            <a:r>
              <a:t>The codecs can be very simple, as in this case, where an encoder simply makes a hole in a block, and fills it in with random data.</a:t>
            </a:r>
          </a:p>
          <a:p>
            <a:pPr marL="228600" indent="-228600">
              <a:buSzPct val="100000"/>
              <a:buChar char="•"/>
              <a:defRPr sz="3200"/>
            </a:pPr>
            <a:r>
              <a:t>For other dynamic transformations, the codecs can be much more complicated, of course.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7" name="Shape 2237"/>
          <p:cNvSpPr/>
          <p:nvPr>
            <p:ph type="sldImg"/>
          </p:nvPr>
        </p:nvSpPr>
        <p:spPr>
          <a:prstGeom prst="rect">
            <a:avLst/>
          </a:prstGeom>
        </p:spPr>
        <p:txBody>
          <a:bodyPr/>
          <a:lstStyle/>
          <a:p>
            <a:pPr/>
          </a:p>
        </p:txBody>
      </p:sp>
      <p:sp>
        <p:nvSpPr>
          <p:cNvPr id="2238" name="Shape 2238"/>
          <p:cNvSpPr/>
          <p:nvPr>
            <p:ph type="body" sz="quarter" idx="1"/>
          </p:nvPr>
        </p:nvSpPr>
        <p:spPr>
          <a:prstGeom prst="rect">
            <a:avLst/>
          </a:prstGeom>
        </p:spPr>
        <p:txBody>
          <a:bodyPr/>
          <a:lstStyle/>
          <a:p>
            <a:pPr marL="228600" indent="-228600">
              <a:buSzPct val="100000"/>
              <a:buChar char="•"/>
              <a:defRPr sz="2600"/>
            </a:pPr>
            <a:r>
              <a:t>But, where in the CFG should these codecs be inserted? </a:t>
            </a:r>
          </a:p>
          <a:p>
            <a:pPr marL="228600" indent="-228600">
              <a:buSzPct val="100000"/>
              <a:buChar char="•"/>
              <a:defRPr sz="2600"/>
            </a:pPr>
            <a:r>
              <a:t>Here, the red block is the target which needs to be encoded and decoded.</a:t>
            </a:r>
          </a:p>
          <a:p>
            <a:pPr lvl="1" marL="457200" indent="-228600">
              <a:buSzPct val="100000"/>
              <a:buAutoNum type="arabicPeriod" startAt="1"/>
              <a:defRPr sz="2600"/>
            </a:pPr>
            <a:r>
              <a:t>We could decode and encode at the entry and exit of the CFG, but that would leave the red block in cleartext for a long time.</a:t>
            </a:r>
          </a:p>
          <a:p>
            <a:pPr lvl="1" marL="457200" indent="-228600">
              <a:buSzPct val="100000"/>
              <a:buAutoNum type="arabicPeriod" startAt="1"/>
              <a:defRPr sz="2600"/>
            </a:pPr>
            <a:r>
              <a:t>Or we could encode and decode right before and after the red block gets executed, but would incur higher overhead.</a:t>
            </a:r>
          </a:p>
          <a:p>
            <a:pPr lvl="1" marL="457200" indent="-228600">
              <a:buSzPct val="100000"/>
              <a:buAutoNum type="arabicPeriod" startAt="1"/>
              <a:defRPr sz="2600"/>
            </a:pPr>
            <a:r>
              <a:t>Or, we could encode and decode at the beginning and end of the loop.</a:t>
            </a:r>
          </a:p>
          <a:p>
            <a:pPr marL="228600" indent="-228600">
              <a:buSzPct val="100000"/>
              <a:buChar char="•"/>
              <a:defRPr sz="2600"/>
            </a:pPr>
            <a:r>
              <a:t>These are all legal locations in which to place the codecs.</a:t>
            </a:r>
          </a:p>
          <a:p>
            <a:pPr marL="228600" indent="-228600">
              <a:buSzPct val="100000"/>
              <a:buChar char="•"/>
              <a:defRPr sz="2600"/>
            </a:pPr>
            <a:r>
              <a:t>However, this one is an illegal placement, since there exist a path on which a block would be decoded twice.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1" name="Shape 2331"/>
          <p:cNvSpPr/>
          <p:nvPr>
            <p:ph type="sldImg"/>
          </p:nvPr>
        </p:nvSpPr>
        <p:spPr>
          <a:prstGeom prst="rect">
            <a:avLst/>
          </a:prstGeom>
        </p:spPr>
        <p:txBody>
          <a:bodyPr/>
          <a:lstStyle/>
          <a:p>
            <a:pPr/>
          </a:p>
        </p:txBody>
      </p:sp>
      <p:sp>
        <p:nvSpPr>
          <p:cNvPr id="2332" name="Shape 2332"/>
          <p:cNvSpPr/>
          <p:nvPr>
            <p:ph type="body" sz="quarter" idx="1"/>
          </p:nvPr>
        </p:nvSpPr>
        <p:spPr>
          <a:prstGeom prst="rect">
            <a:avLst/>
          </a:prstGeom>
        </p:spPr>
        <p:txBody>
          <a:bodyPr/>
          <a:lstStyle/>
          <a:p>
            <a:pPr marL="228600" indent="-228600">
              <a:buSzPct val="100000"/>
              <a:buChar char="•"/>
              <a:defRPr>
                <a:latin typeface="+mj-lt"/>
                <a:ea typeface="+mj-ea"/>
                <a:cs typeface="+mj-cs"/>
                <a:sym typeface="Trebuchet MS"/>
              </a:defRPr>
            </a:pPr>
            <a:r>
              <a:t>Many dynamic obfuscation algorithms are based on the same idea: </a:t>
            </a:r>
          </a:p>
          <a:p>
            <a:pPr lvl="2" marL="685800" indent="-228600">
              <a:buSzPct val="100000"/>
              <a:buChar char="•"/>
              <a:defRPr>
                <a:latin typeface="+mj-lt"/>
                <a:ea typeface="+mj-ea"/>
                <a:cs typeface="+mj-cs"/>
                <a:sym typeface="Trebuchet MS"/>
              </a:defRPr>
            </a:pPr>
            <a:r>
              <a:t>decode a piece of the code right before you need it, and then </a:t>
            </a:r>
          </a:p>
          <a:p>
            <a:pPr lvl="2" marL="685800" indent="-228600">
              <a:buSzPct val="100000"/>
              <a:buChar char="•"/>
              <a:defRPr>
                <a:latin typeface="+mj-lt"/>
                <a:ea typeface="+mj-ea"/>
                <a:cs typeface="+mj-cs"/>
                <a:sym typeface="Trebuchet MS"/>
              </a:defRPr>
            </a:pPr>
            <a:r>
              <a:t>encode it again once you’re done with it. </a:t>
            </a:r>
          </a:p>
          <a:p>
            <a:pPr lvl="1" marL="457200" indent="-228600">
              <a:buSzPct val="100000"/>
              <a:buChar char="•"/>
              <a:defRPr>
                <a:latin typeface="+mj-lt"/>
                <a:ea typeface="+mj-ea"/>
                <a:cs typeface="+mj-cs"/>
                <a:sym typeface="Trebuchet MS"/>
              </a:defRPr>
            </a:pPr>
            <a:r>
              <a:t>In this example we have a function which is shown as a control flow graph. The pink block is in cleartext, the rest of the blocks are encoded in some way.</a:t>
            </a:r>
          </a:p>
          <a:p>
            <a:pPr lvl="2" marL="685800" indent="-228600">
              <a:buSzPct val="100000"/>
              <a:buAutoNum type="arabicPeriod" startAt="1"/>
              <a:defRPr>
                <a:latin typeface="+mj-lt"/>
                <a:ea typeface="+mj-ea"/>
                <a:cs typeface="+mj-cs"/>
                <a:sym typeface="Trebuchet MS"/>
              </a:defRPr>
            </a:pPr>
            <a:r>
              <a:t>The pink code wants to continue executing at the blue code.</a:t>
            </a:r>
          </a:p>
          <a:p>
            <a:pPr lvl="2" marL="685800" indent="-228600">
              <a:buSzPct val="100000"/>
              <a:buAutoNum type="arabicPeriod" startAt="1"/>
              <a:defRPr>
                <a:latin typeface="+mj-lt"/>
                <a:ea typeface="+mj-ea"/>
                <a:cs typeface="+mj-cs"/>
                <a:sym typeface="Trebuchet MS"/>
              </a:defRPr>
            </a:pPr>
            <a:r>
              <a:t>But, before it can do that, it has to decode the blue code, and then it can jump to it; </a:t>
            </a:r>
          </a:p>
          <a:p>
            <a:pPr lvl="2" marL="685800" indent="-228600">
              <a:buSzPct val="100000"/>
              <a:buAutoNum type="arabicPeriod" startAt="1"/>
              <a:defRPr>
                <a:latin typeface="+mj-lt"/>
                <a:ea typeface="+mj-ea"/>
                <a:cs typeface="+mj-cs"/>
                <a:sym typeface="Trebuchet MS"/>
              </a:defRPr>
            </a:pPr>
            <a:r>
              <a:t>Then the blue code decodes the yellow code, jumps to it;</a:t>
            </a:r>
          </a:p>
          <a:p>
            <a:pPr lvl="2" marL="685800" indent="-228600">
              <a:buSzPct val="100000"/>
              <a:buAutoNum type="arabicPeriod" startAt="1"/>
              <a:defRPr>
                <a:latin typeface="+mj-lt"/>
                <a:ea typeface="+mj-ea"/>
                <a:cs typeface="+mj-cs"/>
                <a:sym typeface="Trebuchet MS"/>
              </a:defRPr>
            </a:pPr>
            <a:r>
              <a:t>and then the yellow code first re-encodes the blue code, </a:t>
            </a:r>
          </a:p>
          <a:p>
            <a:pPr lvl="2" marL="685800" indent="-228600">
              <a:buSzPct val="100000"/>
              <a:buAutoNum type="arabicPeriod" startAt="1"/>
              <a:defRPr>
                <a:latin typeface="+mj-lt"/>
                <a:ea typeface="+mj-ea"/>
                <a:cs typeface="+mj-cs"/>
                <a:sym typeface="Trebuchet MS"/>
              </a:defRPr>
            </a:pPr>
            <a:r>
              <a:t>And the the yellow code decodes the green code, and jumps to it, </a:t>
            </a:r>
          </a:p>
          <a:p>
            <a:pPr lvl="2" marL="685800" indent="-228600">
              <a:buSzPct val="100000"/>
              <a:buAutoNum type="arabicPeriod" startAt="1"/>
              <a:defRPr>
                <a:latin typeface="+mj-lt"/>
                <a:ea typeface="+mj-ea"/>
                <a:cs typeface="+mj-cs"/>
                <a:sym typeface="Trebuchet MS"/>
              </a:defRPr>
            </a:pPr>
            <a:r>
              <a:t>and so on.</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8" name="Shape 2388"/>
          <p:cNvSpPr/>
          <p:nvPr>
            <p:ph type="sldImg"/>
          </p:nvPr>
        </p:nvSpPr>
        <p:spPr>
          <a:prstGeom prst="rect">
            <a:avLst/>
          </a:prstGeom>
        </p:spPr>
        <p:txBody>
          <a:bodyPr/>
          <a:lstStyle/>
          <a:p>
            <a:pPr/>
          </a:p>
        </p:txBody>
      </p:sp>
      <p:sp>
        <p:nvSpPr>
          <p:cNvPr id="2389" name="Shape 2389"/>
          <p:cNvSpPr/>
          <p:nvPr>
            <p:ph type="body" sz="quarter" idx="1"/>
          </p:nvPr>
        </p:nvSpPr>
        <p:spPr>
          <a:prstGeom prst="rect">
            <a:avLst/>
          </a:prstGeom>
        </p:spPr>
        <p:txBody>
          <a:bodyPr/>
          <a:lstStyle/>
          <a:p>
            <a:pPr marL="228600" indent="-228600">
              <a:buSzPct val="100000"/>
              <a:buChar char="•"/>
              <a:defRPr sz="2600"/>
            </a:pPr>
            <a:r>
              <a:t>Depending on the type of dynamic transformations, there are different restrictions on the placement of decoders and encoders.</a:t>
            </a:r>
          </a:p>
          <a:p>
            <a:pPr marL="228600" indent="-228600">
              <a:buSzPct val="100000"/>
              <a:buChar char="•"/>
              <a:defRPr sz="2600"/>
            </a:pPr>
            <a:r>
              <a:t>We describe these restrictions in a second little language.</a:t>
            </a:r>
          </a:p>
          <a:p>
            <a:pPr marL="228600" indent="-228600">
              <a:buSzPct val="100000"/>
              <a:buChar char="•"/>
              <a:defRPr sz="2600"/>
            </a:pPr>
            <a:r>
              <a:t>Here’s an example: </a:t>
            </a:r>
          </a:p>
          <a:p>
            <a:pPr lvl="1" marL="457200" indent="-228600">
              <a:buSzPct val="100000"/>
              <a:buAutoNum type="arabicPeriod" startAt="1"/>
              <a:defRPr sz="2600"/>
            </a:pPr>
            <a:r>
              <a:t>We start with a set of pairs of possible decoders and encoders, constructed by computing the dominators and postdominators of the red target block.</a:t>
            </a:r>
          </a:p>
          <a:p>
            <a:pPr lvl="1" marL="457200" indent="-228600">
              <a:buSzPct val="100000"/>
              <a:buAutoNum type="arabicPeriod" startAt="1"/>
              <a:defRPr sz="2600"/>
            </a:pPr>
            <a:r>
              <a:t>We then give a sequence of filters which filter out illegal decoder/encoder pairs.</a:t>
            </a:r>
          </a:p>
          <a:p>
            <a:pPr lvl="1" marL="457200" indent="-228600">
              <a:buSzPct val="100000"/>
              <a:buAutoNum type="arabicPeriod" startAt="1"/>
              <a:defRPr sz="2600"/>
            </a:pPr>
            <a:r>
              <a:t>This rule, for example, says that any path from the entry node to the encoder node must have exactly one decoder on it - otherwise we might try to encode a block that is already encoded.</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6" name="Shape 2466"/>
          <p:cNvSpPr/>
          <p:nvPr>
            <p:ph type="sldImg"/>
          </p:nvPr>
        </p:nvSpPr>
        <p:spPr>
          <a:prstGeom prst="rect">
            <a:avLst/>
          </a:prstGeom>
        </p:spPr>
        <p:txBody>
          <a:bodyPr/>
          <a:lstStyle/>
          <a:p>
            <a:pPr/>
          </a:p>
        </p:txBody>
      </p:sp>
      <p:sp>
        <p:nvSpPr>
          <p:cNvPr id="2467" name="Shape 2467"/>
          <p:cNvSpPr/>
          <p:nvPr>
            <p:ph type="body" sz="quarter" idx="1"/>
          </p:nvPr>
        </p:nvSpPr>
        <p:spPr>
          <a:prstGeom prst="rect">
            <a:avLst/>
          </a:prstGeom>
        </p:spPr>
        <p:txBody>
          <a:bodyPr/>
          <a:lstStyle/>
          <a:p>
            <a:pPr marL="228600" indent="-228600">
              <a:buSzPct val="100000"/>
              <a:buChar char="•"/>
              <a:defRPr sz="2600"/>
            </a:pPr>
            <a:r>
              <a:t>Depending on the type of dynamic transformations, there are different restrictions on the placement of decoders and encoders.</a:t>
            </a:r>
          </a:p>
          <a:p>
            <a:pPr marL="228600" indent="-228600">
              <a:buSzPct val="100000"/>
              <a:buChar char="•"/>
              <a:defRPr sz="2600"/>
            </a:pPr>
            <a:r>
              <a:t>We describe these restrictions in a second little language.</a:t>
            </a:r>
          </a:p>
          <a:p>
            <a:pPr marL="228600" indent="-228600">
              <a:buSzPct val="100000"/>
              <a:buChar char="•"/>
              <a:defRPr sz="2600"/>
            </a:pPr>
            <a:r>
              <a:t>Here’s an example: </a:t>
            </a:r>
          </a:p>
          <a:p>
            <a:pPr lvl="1" marL="457200" indent="-228600">
              <a:buSzPct val="100000"/>
              <a:buAutoNum type="arabicPeriod" startAt="1"/>
              <a:defRPr sz="2600"/>
            </a:pPr>
            <a:r>
              <a:t>We start with a set of pairs of possible decoders and encoders, constructed by computing the dominators and postdominators of the red target block.</a:t>
            </a:r>
          </a:p>
          <a:p>
            <a:pPr lvl="1" marL="457200" indent="-228600">
              <a:buSzPct val="100000"/>
              <a:buAutoNum type="arabicPeriod" startAt="1"/>
              <a:defRPr sz="2600"/>
            </a:pPr>
            <a:r>
              <a:t>We then give a sequence of filters which filter out illegal decoder/encoder pairs.</a:t>
            </a:r>
          </a:p>
          <a:p>
            <a:pPr lvl="1" marL="457200" indent="-228600">
              <a:buSzPct val="100000"/>
              <a:buAutoNum type="arabicPeriod" startAt="1"/>
              <a:defRPr sz="2600"/>
            </a:pPr>
            <a:r>
              <a:t>This first rule, for example, says that any path from the entry node to the encoder node must have exactly one decoder on it - otherwise we might try to encode a block that is already encoded.</a:t>
            </a:r>
          </a:p>
          <a:p>
            <a:pPr lvl="1" marL="457200" indent="-228600">
              <a:buSzPct val="100000"/>
              <a:buAutoNum type="arabicPeriod" startAt="1"/>
              <a:defRPr sz="2600"/>
            </a:pPr>
            <a:r>
              <a:t>The second rule similarly states that on any path from a decoder to the exit node there must be exactly one encoder - otherwise we would exit the function in a situation where the red target node would be in cleartext.</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6" name="Shape 2496"/>
          <p:cNvSpPr/>
          <p:nvPr>
            <p:ph type="sldImg"/>
          </p:nvPr>
        </p:nvSpPr>
        <p:spPr>
          <a:prstGeom prst="rect">
            <a:avLst/>
          </a:prstGeom>
        </p:spPr>
        <p:txBody>
          <a:bodyPr/>
          <a:lstStyle/>
          <a:p>
            <a:pPr/>
          </a:p>
        </p:txBody>
      </p:sp>
      <p:sp>
        <p:nvSpPr>
          <p:cNvPr id="2497" name="Shape 2497"/>
          <p:cNvSpPr/>
          <p:nvPr>
            <p:ph type="body" sz="quarter" idx="1"/>
          </p:nvPr>
        </p:nvSpPr>
        <p:spPr>
          <a:prstGeom prst="rect">
            <a:avLst/>
          </a:prstGeom>
        </p:spPr>
        <p:txBody>
          <a:bodyPr/>
          <a:lstStyle/>
          <a:p>
            <a:pPr marL="228600" indent="-228600">
              <a:buSzPct val="100000"/>
              <a:buChar char="•"/>
              <a:defRPr sz="3200"/>
            </a:pPr>
            <a:r>
              <a:t>Finally, we may have to transform the CFG to make sure that semantics is maintained. </a:t>
            </a:r>
          </a:p>
          <a:p>
            <a:pPr marL="228600" indent="-228600">
              <a:buSzPct val="100000"/>
              <a:buChar char="•"/>
              <a:defRPr sz="3200"/>
            </a:pPr>
            <a:r>
              <a:t>In some cases, the transformation is trivial, but in some cases it is not.</a:t>
            </a:r>
          </a:p>
          <a:p>
            <a:pPr marL="228600" indent="-228600">
              <a:buSzPct val="100000"/>
              <a:buChar char="•"/>
              <a:defRPr sz="3200"/>
            </a:pPr>
            <a:r>
              <a:t>Consider this dynamic obfuscation where the we want to merge the pink and yellow blocks into the same memory location</a:t>
            </a:r>
          </a:p>
          <a:p>
            <a:pPr marL="228600" indent="-228600">
              <a:buSzPct val="100000"/>
              <a:buChar char="•"/>
              <a:defRPr sz="3200"/>
            </a:pPr>
            <a:r>
              <a:t>At runtime, either the pink or the yellow block will appear.</a:t>
            </a:r>
          </a:p>
          <a:p>
            <a:pPr marL="228600" indent="-228600">
              <a:buSzPct val="100000"/>
              <a:buChar char="•"/>
              <a:defRPr sz="3200"/>
            </a:pPr>
            <a:r>
              <a:t>Just merging the blocks like this will clearly result in an illegal CFG.</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3" name="Shape 2533"/>
          <p:cNvSpPr/>
          <p:nvPr>
            <p:ph type="sldImg"/>
          </p:nvPr>
        </p:nvSpPr>
        <p:spPr>
          <a:prstGeom prst="rect">
            <a:avLst/>
          </a:prstGeom>
        </p:spPr>
        <p:txBody>
          <a:bodyPr/>
          <a:lstStyle/>
          <a:p>
            <a:pPr/>
          </a:p>
        </p:txBody>
      </p:sp>
      <p:sp>
        <p:nvSpPr>
          <p:cNvPr id="2534" name="Shape 2534"/>
          <p:cNvSpPr/>
          <p:nvPr>
            <p:ph type="body" sz="quarter" idx="1"/>
          </p:nvPr>
        </p:nvSpPr>
        <p:spPr>
          <a:prstGeom prst="rect">
            <a:avLst/>
          </a:prstGeom>
        </p:spPr>
        <p:txBody>
          <a:bodyPr/>
          <a:lstStyle>
            <a:lvl1pPr marL="228600" indent="-228600">
              <a:buSzPct val="100000"/>
              <a:buChar char="•"/>
              <a:defRPr sz="3200"/>
            </a:lvl1pPr>
            <a:lvl2pPr marL="457200" indent="-228600">
              <a:buSzPct val="100000"/>
              <a:buAutoNum type="arabicPeriod" startAt="1"/>
              <a:defRPr sz="3200"/>
            </a:lvl2pPr>
          </a:lstStyle>
          <a:p>
            <a:pPr/>
            <a:r>
              <a:t>So, we need a 3rd little language to describe the necessary graph transformations:</a:t>
            </a:r>
          </a:p>
          <a:p>
            <a:pPr lvl="1"/>
            <a:r>
              <a:t>First we need to insert the two decoders, one that make the pink block to appear, one to make the yellow block appear;</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0" name="Shape 2590"/>
          <p:cNvSpPr/>
          <p:nvPr>
            <p:ph type="sldImg"/>
          </p:nvPr>
        </p:nvSpPr>
        <p:spPr>
          <a:prstGeom prst="rect">
            <a:avLst/>
          </a:prstGeom>
        </p:spPr>
        <p:txBody>
          <a:bodyPr/>
          <a:lstStyle/>
          <a:p>
            <a:pPr/>
          </a:p>
        </p:txBody>
      </p:sp>
      <p:sp>
        <p:nvSpPr>
          <p:cNvPr id="2591" name="Shape 2591"/>
          <p:cNvSpPr/>
          <p:nvPr>
            <p:ph type="body" sz="quarter" idx="1"/>
          </p:nvPr>
        </p:nvSpPr>
        <p:spPr>
          <a:prstGeom prst="rect">
            <a:avLst/>
          </a:prstGeom>
        </p:spPr>
        <p:txBody>
          <a:bodyPr/>
          <a:lstStyle/>
          <a:p>
            <a:pPr lvl="1" marL="457200" indent="-228600">
              <a:buSzPct val="100000"/>
              <a:buAutoNum type="arabicPeriod" startAt="2"/>
              <a:defRPr sz="3200"/>
            </a:pPr>
            <a:r>
              <a:t>Then, we must pad the yellow and pink block to make them the same size,</a:t>
            </a:r>
          </a:p>
          <a:p>
            <a:pPr lvl="1" marL="457200" indent="-228600">
              <a:buSzPct val="100000"/>
              <a:buAutoNum type="arabicPeriod" startAt="2"/>
              <a:defRPr sz="3200"/>
            </a:pPr>
            <a:r>
              <a:t> And merge them;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marL="228600" indent="-228600">
              <a:buSzPct val="100000"/>
              <a:buChar char="•"/>
              <a:defRPr>
                <a:latin typeface="+mj-lt"/>
                <a:ea typeface="+mj-ea"/>
                <a:cs typeface="+mj-cs"/>
                <a:sym typeface="Trebuchet MS"/>
              </a:defRPr>
            </a:pPr>
            <a:r>
              <a:t>Here’s an example of a common obfuscating transformation, called flattening, that removes obvious control flow from a function. You can see the original control flow graph here, and then the obfuscated one.</a:t>
            </a:r>
          </a:p>
          <a:p>
            <a:pPr marL="228600" indent="-228600">
              <a:buSzPct val="100000"/>
              <a:buChar char="•"/>
              <a:defRPr>
                <a:latin typeface="+mj-lt"/>
                <a:ea typeface="+mj-ea"/>
                <a:cs typeface="+mj-cs"/>
                <a:sym typeface="Trebuchet MS"/>
              </a:defRPr>
            </a:pPr>
            <a:r>
              <a:t>And here is the corresponding obfuscated source code.</a:t>
            </a:r>
          </a:p>
          <a:p>
            <a:pPr marL="228600" indent="-228600">
              <a:buSzPct val="100000"/>
              <a:buChar char="•"/>
              <a:defRPr>
                <a:latin typeface="+mj-lt"/>
                <a:ea typeface="+mj-ea"/>
                <a:cs typeface="+mj-cs"/>
                <a:sym typeface="Trebuchet MS"/>
              </a:defRPr>
            </a:pPr>
            <a:r>
              <a:t>As you can tell, the transformed code is more complex, larger, and probably quite a bit slower than the original.</a:t>
            </a:r>
          </a:p>
          <a:p>
            <a:pPr marL="228600" indent="-228600">
              <a:buSzPct val="100000"/>
              <a:buChar char="•"/>
              <a:defRPr>
                <a:latin typeface="+mj-lt"/>
                <a:ea typeface="+mj-ea"/>
                <a:cs typeface="+mj-cs"/>
                <a:sym typeface="Trebuchet MS"/>
              </a:defRPr>
            </a:pPr>
            <a:r>
              <a:t>There are hundreds of these transformations described in the literature. </a:t>
            </a:r>
          </a:p>
          <a:p>
            <a:pPr marL="228600" indent="-228600">
              <a:buSzPct val="100000"/>
              <a:buChar char="•"/>
              <a:defRPr>
                <a:latin typeface="+mj-lt"/>
                <a:ea typeface="+mj-ea"/>
                <a:cs typeface="+mj-cs"/>
                <a:sym typeface="Trebuchet MS"/>
              </a:defRPr>
            </a:pPr>
            <a:r>
              <a:t>This particular one targets control flow, but there are other transformations that target data, abstractions, etc.</a:t>
            </a:r>
          </a:p>
          <a:p>
            <a:pPr>
              <a:defRPr>
                <a:latin typeface="+mj-lt"/>
                <a:ea typeface="+mj-ea"/>
                <a:cs typeface="+mj-cs"/>
                <a:sym typeface="Trebuchet MS"/>
              </a:defRPr>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1" name="Shape 2671"/>
          <p:cNvSpPr/>
          <p:nvPr>
            <p:ph type="sldImg"/>
          </p:nvPr>
        </p:nvSpPr>
        <p:spPr>
          <a:prstGeom prst="rect">
            <a:avLst/>
          </a:prstGeom>
        </p:spPr>
        <p:txBody>
          <a:bodyPr/>
          <a:lstStyle/>
          <a:p>
            <a:pPr/>
          </a:p>
        </p:txBody>
      </p:sp>
      <p:sp>
        <p:nvSpPr>
          <p:cNvPr id="2672" name="Shape 2672"/>
          <p:cNvSpPr/>
          <p:nvPr>
            <p:ph type="body" sz="quarter" idx="1"/>
          </p:nvPr>
        </p:nvSpPr>
        <p:spPr>
          <a:prstGeom prst="rect">
            <a:avLst/>
          </a:prstGeom>
        </p:spPr>
        <p:txBody>
          <a:bodyPr/>
          <a:lstStyle>
            <a:lvl1pPr marL="228600" indent="-228600">
              <a:buSzPct val="100000"/>
              <a:buAutoNum type="arabicPeriod" startAt="4"/>
              <a:defRPr sz="3200"/>
            </a:lvl1pPr>
          </a:lstStyle>
          <a:p>
            <a:pPr/>
            <a:r>
              <a:t>And finally, we need to insert code to ensure that we jump to the right block once we are done with the merged block.</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3" name="Shape 2723"/>
          <p:cNvSpPr/>
          <p:nvPr>
            <p:ph type="sldImg"/>
          </p:nvPr>
        </p:nvSpPr>
        <p:spPr>
          <a:prstGeom prst="rect">
            <a:avLst/>
          </a:prstGeom>
        </p:spPr>
        <p:txBody>
          <a:bodyPr/>
          <a:lstStyle/>
          <a:p>
            <a:pPr/>
          </a:p>
        </p:txBody>
      </p:sp>
      <p:sp>
        <p:nvSpPr>
          <p:cNvPr id="2724" name="Shape 2724"/>
          <p:cNvSpPr/>
          <p:nvPr>
            <p:ph type="body" sz="quarter" idx="1"/>
          </p:nvPr>
        </p:nvSpPr>
        <p:spPr>
          <a:prstGeom prst="rect">
            <a:avLst/>
          </a:prstGeom>
        </p:spPr>
        <p:txBody>
          <a:bodyPr/>
          <a:lstStyle/>
          <a:p>
            <a:pPr marL="228599" indent="-228599">
              <a:buSzPct val="100000"/>
              <a:buChar char="•"/>
              <a:defRPr sz="3000"/>
            </a:pPr>
            <a:r>
              <a:t>So, as you’ve seen, given these 3 little languages, (one for the codecs, one for the legal locations of codecs, and one for how to transform the control flow graph) we can describe a whole collection of dynamic transformations that have previously been described in different publications in the literature.</a:t>
            </a:r>
          </a:p>
          <a:p>
            <a:pPr marL="228599" indent="-228599">
              <a:buSzPct val="100000"/>
              <a:buChar char="•"/>
              <a:defRPr sz="3000"/>
            </a:pPr>
            <a:r>
              <a:t>And this is how we approach the Tigress design: make every transformation as general as possible so that it is easy to add new variants.</a:t>
            </a:r>
          </a:p>
          <a:p>
            <a:pPr marL="228599" indent="-228599">
              <a:buSzPct val="100000"/>
              <a:buChar char="•"/>
              <a:defRPr sz="3000"/>
            </a:pPr>
            <a:r>
              <a:t>And, as much as possible, merge different transformations that have been proposed in the literature into one implementation.</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5" name="Shape 2745"/>
          <p:cNvSpPr/>
          <p:nvPr>
            <p:ph type="sldImg"/>
          </p:nvPr>
        </p:nvSpPr>
        <p:spPr>
          <a:prstGeom prst="rect">
            <a:avLst/>
          </a:prstGeom>
        </p:spPr>
        <p:txBody>
          <a:bodyPr/>
          <a:lstStyle/>
          <a:p>
            <a:pPr/>
          </a:p>
        </p:txBody>
      </p:sp>
      <p:sp>
        <p:nvSpPr>
          <p:cNvPr id="2746" name="Shape 2746"/>
          <p:cNvSpPr/>
          <p:nvPr>
            <p:ph type="body" sz="quarter" idx="1"/>
          </p:nvPr>
        </p:nvSpPr>
        <p:spPr>
          <a:prstGeom prst="rect">
            <a:avLst/>
          </a:prstGeom>
        </p:spPr>
        <p:txBody>
          <a:bodyPr/>
          <a:lstStyle/>
          <a:p>
            <a:pPr>
              <a:defRPr>
                <a:latin typeface="+mj-lt"/>
                <a:ea typeface="+mj-ea"/>
                <a:cs typeface="+mj-cs"/>
                <a:sym typeface="Trebuchet MS"/>
              </a:defRPr>
            </a:pPr>
          </a:p>
          <a:p>
            <a:pPr marL="228600" indent="-228600">
              <a:buSzPct val="100000"/>
              <a:buChar char="•"/>
              <a:defRPr sz="3200">
                <a:latin typeface="+mj-lt"/>
                <a:ea typeface="+mj-ea"/>
                <a:cs typeface="+mj-cs"/>
                <a:sym typeface="Trebuchet MS"/>
              </a:defRPr>
            </a:pPr>
            <a:r>
              <a:t>Now, let’s do the same thing with virtualization.</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3" name="Shape 2793"/>
          <p:cNvSpPr/>
          <p:nvPr>
            <p:ph type="sldImg"/>
          </p:nvPr>
        </p:nvSpPr>
        <p:spPr>
          <a:prstGeom prst="rect">
            <a:avLst/>
          </a:prstGeom>
        </p:spPr>
        <p:txBody>
          <a:bodyPr/>
          <a:lstStyle/>
          <a:p>
            <a:pPr/>
          </a:p>
        </p:txBody>
      </p:sp>
      <p:sp>
        <p:nvSpPr>
          <p:cNvPr id="2794" name="Shape 2794"/>
          <p:cNvSpPr/>
          <p:nvPr>
            <p:ph type="body" sz="quarter" idx="1"/>
          </p:nvPr>
        </p:nvSpPr>
        <p:spPr>
          <a:prstGeom prst="rect">
            <a:avLst/>
          </a:prstGeom>
        </p:spPr>
        <p:txBody>
          <a:bodyPr/>
          <a:lstStyle/>
          <a:p>
            <a:pPr marL="228600" indent="-228600">
              <a:buSzPct val="100000"/>
              <a:buChar char="•"/>
              <a:defRPr sz="2600">
                <a:latin typeface="+mj-lt"/>
                <a:ea typeface="+mj-ea"/>
                <a:cs typeface="+mj-cs"/>
                <a:sym typeface="Trebuchet MS"/>
              </a:defRPr>
            </a:pPr>
            <a:r>
              <a:t>Virtualization is a very common transformation in both free and commercial tools. </a:t>
            </a:r>
          </a:p>
          <a:p>
            <a:pPr marL="288757" indent="-288757">
              <a:buSzPct val="75000"/>
              <a:buChar char="•"/>
              <a:defRPr sz="2600">
                <a:latin typeface="+mj-lt"/>
                <a:ea typeface="+mj-ea"/>
                <a:cs typeface="+mj-cs"/>
                <a:sym typeface="Trebuchet MS"/>
              </a:defRPr>
            </a:pPr>
            <a:r>
              <a:t>To virtualize a particular function P,</a:t>
            </a:r>
          </a:p>
          <a:p>
            <a:pPr lvl="2" marL="685800" indent="-228600">
              <a:buSzPct val="100000"/>
              <a:buAutoNum type="arabicPeriod" startAt="1"/>
              <a:defRPr sz="2600">
                <a:latin typeface="+mj-lt"/>
                <a:ea typeface="+mj-ea"/>
                <a:cs typeface="+mj-cs"/>
                <a:sym typeface="Trebuchet MS"/>
              </a:defRPr>
            </a:pPr>
            <a:r>
              <a:t>you start by creating a unique and random </a:t>
            </a:r>
            <a:r>
              <a:rPr i="1"/>
              <a:t>virtual instruction set</a:t>
            </a:r>
            <a:r>
              <a:t> specific to this function;</a:t>
            </a:r>
          </a:p>
          <a:p>
            <a:pPr lvl="2" marL="685800" indent="-228600">
              <a:buSzPct val="100000"/>
              <a:buAutoNum type="arabicPeriod" startAt="1"/>
              <a:defRPr sz="2600">
                <a:latin typeface="+mj-lt"/>
                <a:ea typeface="+mj-ea"/>
                <a:cs typeface="+mj-cs"/>
                <a:sym typeface="Trebuchet MS"/>
              </a:defRPr>
            </a:pPr>
            <a:r>
              <a:t>Next, you translate the original program P into the virtual instruction set that you just created. We’ll call this the bytecode array;</a:t>
            </a:r>
          </a:p>
          <a:p>
            <a:pPr lvl="2" marL="685800" indent="-228600">
              <a:buSzPct val="100000"/>
              <a:buAutoNum type="arabicPeriod" startAt="1"/>
              <a:defRPr sz="2600">
                <a:latin typeface="+mj-lt"/>
                <a:ea typeface="+mj-ea"/>
                <a:cs typeface="+mj-cs"/>
                <a:sym typeface="Trebuchet MS"/>
              </a:defRPr>
            </a:pPr>
            <a:r>
              <a:t>Finally, you construct an interpreter that can execute programs written in this random instruction set;</a:t>
            </a:r>
          </a:p>
          <a:p>
            <a:pPr marL="228600" indent="-228600">
              <a:buSzPct val="100000"/>
              <a:buChar char="•"/>
              <a:defRPr sz="2600">
                <a:latin typeface="+mj-lt"/>
                <a:ea typeface="+mj-ea"/>
                <a:cs typeface="+mj-cs"/>
                <a:sym typeface="Trebuchet MS"/>
              </a:defRPr>
            </a:pPr>
            <a:r>
              <a:t>This interpreter consists of </a:t>
            </a:r>
          </a:p>
          <a:p>
            <a:pPr lvl="2" marL="685800" indent="-228600">
              <a:buSzPct val="100000"/>
              <a:buAutoNum type="arabicPeriod" startAt="1"/>
              <a:defRPr sz="2600">
                <a:latin typeface="+mj-lt"/>
                <a:ea typeface="+mj-ea"/>
                <a:cs typeface="+mj-cs"/>
                <a:sym typeface="Trebuchet MS"/>
              </a:defRPr>
            </a:pPr>
            <a:r>
              <a:t>an execution stack, </a:t>
            </a:r>
          </a:p>
          <a:p>
            <a:pPr lvl="2" marL="685800" indent="-228600">
              <a:buSzPct val="100000"/>
              <a:buAutoNum type="arabicPeriod" startAt="1"/>
              <a:defRPr sz="2600">
                <a:latin typeface="+mj-lt"/>
                <a:ea typeface="+mj-ea"/>
                <a:cs typeface="+mj-cs"/>
                <a:sym typeface="Trebuchet MS"/>
              </a:defRPr>
            </a:pPr>
            <a:r>
              <a:t>a dispatch unit which issues the next instruction, and </a:t>
            </a:r>
          </a:p>
          <a:p>
            <a:pPr lvl="2" marL="685800" indent="-228600">
              <a:buSzPct val="100000"/>
              <a:buAutoNum type="arabicPeriod" startAt="1"/>
              <a:defRPr sz="2600">
                <a:latin typeface="+mj-lt"/>
                <a:ea typeface="+mj-ea"/>
                <a:cs typeface="+mj-cs"/>
                <a:sym typeface="Trebuchet MS"/>
              </a:defRPr>
            </a:pPr>
            <a:r>
              <a:t>one instruction handler per virtual instruction.</a:t>
            </a:r>
          </a:p>
          <a:p>
            <a:pPr marL="228600" indent="-228600">
              <a:buSzPct val="100000"/>
              <a:buChar char="•"/>
              <a:defRPr sz="2600">
                <a:latin typeface="+mj-lt"/>
                <a:ea typeface="+mj-ea"/>
                <a:cs typeface="+mj-cs"/>
                <a:sym typeface="Trebuchet MS"/>
              </a:defRPr>
            </a:pPr>
            <a:r>
              <a:t>So, essentially what we’re doing here is to convert the original code into random data, and then provide a way to execute this data.</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8" name="Shape 2848"/>
          <p:cNvSpPr/>
          <p:nvPr>
            <p:ph type="sldImg"/>
          </p:nvPr>
        </p:nvSpPr>
        <p:spPr>
          <a:prstGeom prst="rect">
            <a:avLst/>
          </a:prstGeom>
        </p:spPr>
        <p:txBody>
          <a:bodyPr/>
          <a:lstStyle/>
          <a:p>
            <a:pPr/>
          </a:p>
        </p:txBody>
      </p:sp>
      <p:sp>
        <p:nvSpPr>
          <p:cNvPr id="2849" name="Shape 2849"/>
          <p:cNvSpPr/>
          <p:nvPr>
            <p:ph type="body" sz="quarter" idx="1"/>
          </p:nvPr>
        </p:nvSpPr>
        <p:spPr>
          <a:prstGeom prst="rect">
            <a:avLst/>
          </a:prstGeom>
        </p:spPr>
        <p:txBody>
          <a:bodyPr/>
          <a:lstStyle/>
          <a:p>
            <a:pPr marL="228600" indent="-228600">
              <a:buSzPct val="100000"/>
              <a:buChar char="•"/>
              <a:defRPr sz="2800"/>
            </a:pPr>
            <a:r>
              <a:t>This is similar to a Java interpreter, for example, except that each function you obfuscate will have a unique and random virtual instruction set, unknown to the adversary. </a:t>
            </a:r>
          </a:p>
          <a:p>
            <a:pPr marL="228600" indent="-228600">
              <a:buSzPct val="100000"/>
              <a:buChar char="•"/>
              <a:defRPr sz="2800"/>
            </a:pPr>
            <a:r>
              <a:t>At runtime, we execute a virtual program much as a Java interpreter would:</a:t>
            </a:r>
          </a:p>
          <a:p>
            <a:pPr lvl="1" marL="1118936" indent="-433136">
              <a:buSzPct val="100000"/>
              <a:buAutoNum type="arabicPeriod" startAt="1"/>
              <a:defRPr sz="2800"/>
            </a:pPr>
            <a:r>
              <a:t>The dispatcher fetches the next instruction from the program array, </a:t>
            </a:r>
          </a:p>
          <a:p>
            <a:pPr lvl="1" marL="1118936" indent="-433136">
              <a:buSzPct val="100000"/>
              <a:buAutoNum type="arabicPeriod" startAt="1"/>
              <a:defRPr sz="2800"/>
            </a:pPr>
            <a:r>
              <a:t>we jump to the appropriate handler, </a:t>
            </a:r>
          </a:p>
          <a:p>
            <a:pPr lvl="1" marL="1118936" indent="-433136">
              <a:buSzPct val="100000"/>
              <a:buAutoNum type="arabicPeriod" startAt="1"/>
              <a:defRPr sz="2800"/>
            </a:pPr>
            <a:r>
              <a:t>the handler then executes the instruction, </a:t>
            </a:r>
          </a:p>
          <a:p>
            <a:pPr lvl="1" marL="1118936" indent="-433136">
              <a:buSzPct val="100000"/>
              <a:buAutoNum type="arabicPeriod" startAt="1"/>
              <a:defRPr sz="2800"/>
            </a:pPr>
            <a:r>
              <a:t>we increment the virtual program counter, </a:t>
            </a:r>
          </a:p>
          <a:p>
            <a:pPr lvl="1" marL="1118936" indent="-433136">
              <a:buSzPct val="100000"/>
              <a:buAutoNum type="arabicPeriod" startAt="1"/>
              <a:defRPr sz="2800"/>
            </a:pPr>
            <a:r>
              <a:t>and then we jump back to the top of this loop,</a:t>
            </a:r>
          </a:p>
          <a:p>
            <a:pPr lvl="1" marL="1118936" indent="-433136">
              <a:buSzPct val="100000"/>
              <a:buAutoNum type="arabicPeriod" startAt="1"/>
              <a:defRPr sz="2800"/>
            </a:pPr>
            <a:r>
              <a:t>and continue until the program has finished executing.</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5" name="Shape 2865"/>
          <p:cNvSpPr/>
          <p:nvPr>
            <p:ph type="sldImg"/>
          </p:nvPr>
        </p:nvSpPr>
        <p:spPr>
          <a:prstGeom prst="rect">
            <a:avLst/>
          </a:prstGeom>
        </p:spPr>
        <p:txBody>
          <a:bodyPr/>
          <a:lstStyle/>
          <a:p>
            <a:pPr/>
          </a:p>
        </p:txBody>
      </p:sp>
      <p:sp>
        <p:nvSpPr>
          <p:cNvPr id="2866" name="Shape 2866"/>
          <p:cNvSpPr/>
          <p:nvPr>
            <p:ph type="body" sz="quarter" idx="1"/>
          </p:nvPr>
        </p:nvSpPr>
        <p:spPr>
          <a:prstGeom prst="rect">
            <a:avLst/>
          </a:prstGeom>
        </p:spPr>
        <p:txBody>
          <a:bodyPr/>
          <a:lstStyle/>
          <a:p>
            <a:pPr marL="228600" indent="-228600">
              <a:buSzPct val="100000"/>
              <a:buChar char="•"/>
              <a:defRPr sz="3200"/>
            </a:pPr>
            <a:r>
              <a:t>Virtualization in Tigress can be described as a 5-tuple:</a:t>
            </a:r>
          </a:p>
          <a:p>
            <a:pPr lvl="1" marL="457200" indent="-228600">
              <a:buSzPct val="100000"/>
              <a:buAutoNum type="arabicPeriod" startAt="1"/>
              <a:defRPr sz="3200"/>
            </a:pPr>
            <a:r>
              <a:t>The ISA is the generated random virtual instruction set;</a:t>
            </a:r>
          </a:p>
          <a:p>
            <a:pPr lvl="1" marL="457200" indent="-228600">
              <a:buSzPct val="100000"/>
              <a:buAutoNum type="arabicPeriod" startAt="1"/>
              <a:defRPr sz="3200"/>
            </a:pPr>
            <a:r>
              <a:t>Dispatch is the way in which the bytecode is parsed and executed at runtime;</a:t>
            </a:r>
          </a:p>
          <a:p>
            <a:pPr lvl="1" marL="457200" indent="-228600">
              <a:buSzPct val="100000"/>
              <a:buAutoNum type="arabicPeriod" startAt="1"/>
              <a:defRPr sz="3200"/>
            </a:pPr>
            <a:r>
              <a:t>Dynamic is, as we shall see, similar to the dynamic transformation, but applied to the bytecode;</a:t>
            </a:r>
          </a:p>
          <a:p>
            <a:pPr lvl="1" marL="457200" indent="-228600">
              <a:buSzPct val="100000"/>
              <a:buAutoNum type="arabicPeriod" startAt="1"/>
              <a:defRPr sz="3200"/>
            </a:pPr>
            <a:r>
              <a:t>Stealth, finally, is ways to mix bytecode execution with the execution of “normal”, binary, code.</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3" name="Shape 2893"/>
          <p:cNvSpPr/>
          <p:nvPr>
            <p:ph type="sldImg"/>
          </p:nvPr>
        </p:nvSpPr>
        <p:spPr>
          <a:prstGeom prst="rect">
            <a:avLst/>
          </a:prstGeom>
        </p:spPr>
        <p:txBody>
          <a:bodyPr/>
          <a:lstStyle/>
          <a:p>
            <a:pPr/>
          </a:p>
        </p:txBody>
      </p:sp>
      <p:sp>
        <p:nvSpPr>
          <p:cNvPr id="2894" name="Shape 2894"/>
          <p:cNvSpPr/>
          <p:nvPr>
            <p:ph type="body" sz="quarter" idx="1"/>
          </p:nvPr>
        </p:nvSpPr>
        <p:spPr>
          <a:prstGeom prst="rect">
            <a:avLst/>
          </a:prstGeom>
        </p:spPr>
        <p:txBody>
          <a:bodyPr/>
          <a:lstStyle/>
          <a:p>
            <a:pPr marL="228600" indent="-228600">
              <a:buSzPct val="100000"/>
              <a:buChar char="•"/>
            </a:pPr>
            <a:r>
              <a:t>How can we generate a random instruction set?</a:t>
            </a:r>
          </a:p>
          <a:p>
            <a:pPr marL="228600" indent="-228600">
              <a:buSzPct val="100000"/>
              <a:buChar char="•"/>
            </a:pPr>
            <a:r>
              <a:t>Most virtualizing obfuscators have one or a few simple hard-wired instruction sets.</a:t>
            </a:r>
          </a:p>
          <a:p>
            <a:pPr marL="228600" indent="-228600">
              <a:buSzPct val="100000"/>
              <a:buChar char="•"/>
            </a:pPr>
            <a:r>
              <a:t>But in Tigress we can generate almost arbitrarily complex virtual ISAs: </a:t>
            </a:r>
          </a:p>
          <a:p>
            <a:pPr lvl="1" marL="457200" indent="-228600">
              <a:buSzPct val="100000"/>
              <a:buAutoNum type="arabicPeriod" startAt="1"/>
            </a:pPr>
            <a:r>
              <a:t>We start with a very simple, RISC-like, instruction set.</a:t>
            </a:r>
          </a:p>
          <a:p>
            <a:pPr lvl="1" marL="457200" indent="-228600">
              <a:buSzPct val="100000"/>
              <a:buAutoNum type="arabicPeriod" startAt="1"/>
            </a:pPr>
            <a:r>
              <a:t>Then we use a technique known as superoperators, to create new instructions that merge the semantics from multiple simple instructions.</a:t>
            </a:r>
          </a:p>
          <a:p>
            <a:pPr lvl="1" marL="457200" indent="-228600">
              <a:buSzPct val="100000"/>
              <a:buAutoNum type="arabicPeriod" startAt="1"/>
            </a:pPr>
            <a:r>
              <a:t>Most virtualizing obfuscators provide either stack based or register based generated ISAs. In Tigress, however, any instruction can take any of its arguments either from the stack or from a register, and put its result on the stack or in a register.</a:t>
            </a:r>
          </a:p>
          <a:p>
            <a:pPr lvl="1" marL="457200" indent="-228600">
              <a:buSzPct val="100000"/>
              <a:buAutoNum type="arabicPeriod" startAt="1"/>
            </a:pPr>
            <a:r>
              <a:t>Finally, we can randomize the opcode numbers.</a:t>
            </a:r>
          </a:p>
          <a:p>
            <a:pPr marL="288757" indent="-288757">
              <a:buSzPct val="75000"/>
              <a:buChar char="•"/>
            </a:pPr>
            <a:r>
              <a:t>The result is a virtual instruction set which is different and random for each generated interpreter.</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0" name="Shape 2930"/>
          <p:cNvSpPr/>
          <p:nvPr>
            <p:ph type="sldImg"/>
          </p:nvPr>
        </p:nvSpPr>
        <p:spPr>
          <a:prstGeom prst="rect">
            <a:avLst/>
          </a:prstGeom>
        </p:spPr>
        <p:txBody>
          <a:bodyPr/>
          <a:lstStyle/>
          <a:p>
            <a:pPr/>
          </a:p>
        </p:txBody>
      </p:sp>
      <p:sp>
        <p:nvSpPr>
          <p:cNvPr id="2931" name="Shape 2931"/>
          <p:cNvSpPr/>
          <p:nvPr>
            <p:ph type="body" sz="quarter" idx="1"/>
          </p:nvPr>
        </p:nvSpPr>
        <p:spPr>
          <a:prstGeom prst="rect">
            <a:avLst/>
          </a:prstGeom>
        </p:spPr>
        <p:txBody>
          <a:bodyPr/>
          <a:lstStyle/>
          <a:p>
            <a:pPr marL="228600" indent="-228600">
              <a:buSzPct val="100000"/>
              <a:buChar char="•"/>
              <a:defRPr sz="3200"/>
            </a:pPr>
            <a:r>
              <a:t>Tigress has 8 different ways to implement the dispatcher.</a:t>
            </a:r>
          </a:p>
          <a:p>
            <a:pPr marL="228600" indent="-228600">
              <a:buSzPct val="100000"/>
              <a:buChar char="•"/>
              <a:defRPr sz="3200"/>
            </a:pPr>
            <a:r>
              <a:t>Many of these are well known from the interpreter literature:</a:t>
            </a:r>
          </a:p>
          <a:p>
            <a:pPr lvl="1" marL="457200" indent="-228600">
              <a:buSzPct val="100000"/>
              <a:buAutoNum type="arabicPeriod" startAt="1"/>
              <a:defRPr sz="3200"/>
            </a:pPr>
            <a:r>
              <a:t>switch and call threading are the most well known, probably,</a:t>
            </a:r>
          </a:p>
          <a:p>
            <a:pPr lvl="1" marL="457200" indent="-228600">
              <a:buSzPct val="100000"/>
              <a:buAutoNum type="arabicPeriod" startAt="1"/>
              <a:defRPr sz="3200"/>
            </a:pPr>
            <a:r>
              <a:t>but direct threading and indirect threaded code tend to be faster</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9" name="Shape 2959"/>
          <p:cNvSpPr/>
          <p:nvPr>
            <p:ph type="sldImg"/>
          </p:nvPr>
        </p:nvSpPr>
        <p:spPr>
          <a:prstGeom prst="rect">
            <a:avLst/>
          </a:prstGeom>
        </p:spPr>
        <p:txBody>
          <a:bodyPr/>
          <a:lstStyle/>
          <a:p>
            <a:pPr/>
          </a:p>
        </p:txBody>
      </p:sp>
      <p:sp>
        <p:nvSpPr>
          <p:cNvPr id="2960" name="Shape 2960"/>
          <p:cNvSpPr/>
          <p:nvPr>
            <p:ph type="body" sz="quarter" idx="1"/>
          </p:nvPr>
        </p:nvSpPr>
        <p:spPr>
          <a:prstGeom prst="rect">
            <a:avLst/>
          </a:prstGeom>
        </p:spPr>
        <p:txBody>
          <a:bodyPr/>
          <a:lstStyle/>
          <a:p>
            <a:pPr marL="228600" indent="-228600">
              <a:buSzPct val="100000"/>
              <a:buChar char="•"/>
              <a:defRPr sz="3200"/>
            </a:pPr>
            <a:r>
              <a:t>Finally, the generic dynamic obfuscation we saw earlier can be applied to virtual instruction sets also.</a:t>
            </a:r>
          </a:p>
          <a:p>
            <a:pPr marL="228600" indent="-228600">
              <a:buSzPct val="100000"/>
              <a:buChar char="•"/>
              <a:defRPr sz="3200"/>
            </a:pPr>
            <a:r>
              <a:t>In other words, the 3 little languages we used to generate self-modifying binary code, can be used to make self-modifying virtual code as well!</a:t>
            </a:r>
          </a:p>
          <a:p>
            <a:pPr marL="228600" indent="-228600">
              <a:buSzPct val="100000"/>
              <a:buChar char="•"/>
              <a:defRPr sz="3200"/>
            </a:pPr>
            <a:r>
              <a:t>And you can see that here, the bytecode includes instructions to decode and encode virtual instructions at runtime.</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9" name="Shape 3019"/>
          <p:cNvSpPr/>
          <p:nvPr>
            <p:ph type="sldImg"/>
          </p:nvPr>
        </p:nvSpPr>
        <p:spPr>
          <a:prstGeom prst="rect">
            <a:avLst/>
          </a:prstGeom>
        </p:spPr>
        <p:txBody>
          <a:bodyPr/>
          <a:lstStyle/>
          <a:p>
            <a:pPr/>
          </a:p>
        </p:txBody>
      </p:sp>
      <p:sp>
        <p:nvSpPr>
          <p:cNvPr id="3020" name="Shape 3020"/>
          <p:cNvSpPr/>
          <p:nvPr>
            <p:ph type="body" sz="quarter" idx="1"/>
          </p:nvPr>
        </p:nvSpPr>
        <p:spPr>
          <a:prstGeom prst="rect">
            <a:avLst/>
          </a:prstGeom>
        </p:spPr>
        <p:txBody>
          <a:bodyPr/>
          <a:lstStyle/>
          <a:p>
            <a:pPr marL="228600" indent="-228600">
              <a:buSzPct val="100000"/>
              <a:buChar char="•"/>
              <a:defRPr sz="3200"/>
            </a:pPr>
            <a:r>
              <a:t>Now, of course, you can compose transformations in Tigress.</a:t>
            </a:r>
          </a:p>
          <a:p>
            <a:pPr lvl="1" marL="457200" indent="-228600">
              <a:buSzPct val="100000"/>
              <a:buAutoNum type="arabicPeriod" startAt="1"/>
              <a:defRPr sz="3200"/>
            </a:pPr>
            <a:r>
              <a:t>First you can make the virtual bytecode dynamically changing,</a:t>
            </a:r>
          </a:p>
          <a:p>
            <a:pPr lvl="1" marL="457200" indent="-228600">
              <a:buSzPct val="100000"/>
              <a:buAutoNum type="arabicPeriod" startAt="1"/>
              <a:defRPr sz="3200"/>
            </a:pPr>
            <a:r>
              <a:t>and then you can apply the dynamic transformation, to make the interpreter changing.</a:t>
            </a:r>
          </a:p>
          <a:p>
            <a:pPr marL="228600" indent="-228600">
              <a:buSzPct val="100000"/>
              <a:buChar char="•"/>
              <a:defRPr sz="3200"/>
            </a:pPr>
            <a:r>
              <a:t>We then get an obfuscated program where </a:t>
            </a:r>
          </a:p>
          <a:p>
            <a:pPr lvl="1" marL="457200" indent="-228600">
              <a:buSzPct val="100000"/>
              <a:buAutoNum type="arabicPeriod" startAt="3"/>
              <a:defRPr sz="3200"/>
            </a:pPr>
            <a:r>
              <a:t>the binary code of the interpreter is dynamically changing as we execute the program, </a:t>
            </a:r>
          </a:p>
          <a:p>
            <a:pPr lvl="1" marL="457200" indent="-228600">
              <a:buSzPct val="100000"/>
              <a:buAutoNum type="arabicPeriod" startAt="3"/>
              <a:defRPr sz="3200"/>
            </a:pPr>
            <a:r>
              <a:t>and the virtual bytecode is changing at the same time!</a:t>
            </a:r>
          </a:p>
          <a:p>
            <a:pPr marL="228600" indent="-228600">
              <a:buClr>
                <a:srgbClr val="000000"/>
              </a:buClr>
              <a:buSzPct val="100000"/>
              <a:buChar char="•"/>
              <a:defRPr sz="3200"/>
            </a:pPr>
            <a:r>
              <a:t>And, keep in mind, that the same little languages are used in both cases.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Shape 364"/>
          <p:cNvSpPr/>
          <p:nvPr>
            <p:ph type="sldImg"/>
          </p:nvPr>
        </p:nvSpPr>
        <p:spPr>
          <a:prstGeom prst="rect">
            <a:avLst/>
          </a:prstGeom>
        </p:spPr>
        <p:txBody>
          <a:bodyPr/>
          <a:lstStyle/>
          <a:p>
            <a:pPr/>
          </a:p>
        </p:txBody>
      </p:sp>
      <p:sp>
        <p:nvSpPr>
          <p:cNvPr id="365" name="Shape 365"/>
          <p:cNvSpPr/>
          <p:nvPr>
            <p:ph type="body" sz="quarter" idx="1"/>
          </p:nvPr>
        </p:nvSpPr>
        <p:spPr>
          <a:prstGeom prst="rect">
            <a:avLst/>
          </a:prstGeom>
        </p:spPr>
        <p:txBody>
          <a:bodyPr/>
          <a:lstStyle/>
          <a:p>
            <a:pPr marL="228600" indent="-228600">
              <a:buSzPct val="100000"/>
              <a:buChar char="•"/>
              <a:defRPr sz="2800">
                <a:latin typeface="+mj-lt"/>
                <a:ea typeface="+mj-ea"/>
                <a:cs typeface="+mj-cs"/>
                <a:sym typeface="Trebuchet MS"/>
              </a:defRPr>
            </a:pPr>
            <a:r>
              <a:t>When did this all start?</a:t>
            </a:r>
          </a:p>
          <a:p>
            <a:pPr marL="228600" indent="-228600">
              <a:buSzPct val="100000"/>
              <a:buChar char="•"/>
              <a:defRPr sz="2800">
                <a:latin typeface="+mj-lt"/>
                <a:ea typeface="+mj-ea"/>
                <a:cs typeface="+mj-cs"/>
                <a:sym typeface="Trebuchet MS"/>
              </a:defRPr>
            </a:pPr>
            <a:r>
              <a:t>A long long time ago, in the 1990s, not only did we see the death of the Soviet Union and the birth of the Macarena, but a number of people independently thought about code obfuscation as the solution to different security problems.</a:t>
            </a:r>
          </a:p>
          <a:p>
            <a:pPr marL="228600" indent="-228600">
              <a:buSzPct val="100000"/>
              <a:buChar char="•"/>
              <a:defRPr sz="2800">
                <a:latin typeface="+mj-lt"/>
                <a:ea typeface="+mj-ea"/>
                <a:cs typeface="+mj-cs"/>
                <a:sym typeface="Trebuchet MS"/>
              </a:defRPr>
            </a:pPr>
            <a:r>
              <a:t>And this includes</a:t>
            </a:r>
          </a:p>
          <a:p>
            <a:pPr lvl="2" marL="457200" indent="0">
              <a:buSzPct val="100000"/>
              <a:buChar char="•"/>
              <a:defRPr sz="2800">
                <a:latin typeface="+mj-lt"/>
                <a:ea typeface="+mj-ea"/>
                <a:cs typeface="+mj-cs"/>
                <a:sym typeface="Trebuchet MS"/>
              </a:defRPr>
            </a:pPr>
            <a:r>
              <a:t>Protecting media against illegal copying, what we now call Digital Rights Management;</a:t>
            </a:r>
          </a:p>
          <a:p>
            <a:pPr lvl="2" marL="457200" indent="0">
              <a:buSzPct val="100000"/>
              <a:buChar char="•"/>
              <a:defRPr sz="2800">
                <a:latin typeface="+mj-lt"/>
                <a:ea typeface="+mj-ea"/>
                <a:cs typeface="+mj-cs"/>
                <a:sym typeface="Trebuchet MS"/>
              </a:defRPr>
            </a:pPr>
            <a:r>
              <a:t>Protecting viruses from being detected by anti-virus scanners</a:t>
            </a:r>
          </a:p>
          <a:p>
            <a:pPr lvl="2" marL="457200" indent="0">
              <a:buSzPct val="100000"/>
              <a:buChar char="•"/>
              <a:defRPr sz="2800">
                <a:latin typeface="+mj-lt"/>
                <a:ea typeface="+mj-ea"/>
                <a:cs typeface="+mj-cs"/>
                <a:sym typeface="Trebuchet MS"/>
              </a:defRPr>
            </a:pPr>
            <a:r>
              <a:t>Protecting Operating Systems from malware, and</a:t>
            </a:r>
          </a:p>
          <a:p>
            <a:pPr lvl="2" marL="457200" indent="0">
              <a:buSzPct val="100000"/>
              <a:buChar char="•"/>
              <a:defRPr sz="2800">
                <a:latin typeface="+mj-lt"/>
                <a:ea typeface="+mj-ea"/>
                <a:cs typeface="+mj-cs"/>
                <a:sym typeface="Trebuchet MS"/>
              </a:defRPr>
            </a:pPr>
            <a:r>
              <a:t>Protecting the intellectual property in Java programs from theft.</a:t>
            </a:r>
          </a:p>
          <a:p>
            <a:pPr marL="228600" indent="-228600">
              <a:buSzPct val="100000"/>
              <a:buChar char="•"/>
              <a:defRPr sz="2800">
                <a:latin typeface="+mj-lt"/>
                <a:ea typeface="+mj-ea"/>
                <a:cs typeface="+mj-cs"/>
                <a:sym typeface="Trebuchet MS"/>
              </a:defRPr>
            </a:pPr>
            <a:r>
              <a:t>So, let’s talk about these in some more detail.</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1" name="Shape 3071"/>
          <p:cNvSpPr/>
          <p:nvPr>
            <p:ph type="sldImg"/>
          </p:nvPr>
        </p:nvSpPr>
        <p:spPr>
          <a:prstGeom prst="rect">
            <a:avLst/>
          </a:prstGeom>
        </p:spPr>
        <p:txBody>
          <a:bodyPr/>
          <a:lstStyle/>
          <a:p>
            <a:pPr/>
          </a:p>
        </p:txBody>
      </p:sp>
      <p:sp>
        <p:nvSpPr>
          <p:cNvPr id="3072" name="Shape 3072"/>
          <p:cNvSpPr/>
          <p:nvPr>
            <p:ph type="body" sz="quarter" idx="1"/>
          </p:nvPr>
        </p:nvSpPr>
        <p:spPr>
          <a:prstGeom prst="rect">
            <a:avLst/>
          </a:prstGeom>
        </p:spPr>
        <p:txBody>
          <a:bodyPr/>
          <a:lstStyle/>
          <a:p>
            <a:pPr marL="288757" indent="-288757">
              <a:lnSpc>
                <a:spcPct val="100000"/>
              </a:lnSpc>
              <a:buSzPct val="75000"/>
              <a:buChar char="•"/>
            </a:pPr>
            <a:r>
              <a:t>So, in this case, the </a:t>
            </a:r>
            <a:r>
              <a:rPr>
                <a:latin typeface="Avenir Book Oblique"/>
                <a:ea typeface="Avenir Book Oblique"/>
                <a:cs typeface="Avenir Book Oblique"/>
                <a:sym typeface="Avenir Book Oblique"/>
              </a:rPr>
              <a:t>stealth</a:t>
            </a:r>
            <a:r>
              <a:t> of the transformation is important. One way to increase stealth of an interpreter is to mix interpreter code with normal code.</a:t>
            </a:r>
          </a:p>
          <a:p>
            <a:pPr marL="288757" indent="-288757">
              <a:lnSpc>
                <a:spcPct val="100000"/>
              </a:lnSpc>
              <a:buSzPct val="75000"/>
              <a:buChar char="•"/>
            </a:pPr>
            <a:r>
              <a:t>For virtualization, it turns out that it’s easy to generate a interpreter that can be stopped and restarted. </a:t>
            </a:r>
          </a:p>
          <a:p>
            <a:pPr marL="288757" indent="-288757">
              <a:lnSpc>
                <a:spcPct val="100000"/>
              </a:lnSpc>
              <a:buSzPct val="75000"/>
              <a:buChar char="•"/>
            </a:pPr>
            <a:r>
              <a:t>The Tigress virtualizer can generate such an interpreter.</a:t>
            </a:r>
          </a:p>
          <a:p>
            <a:pPr marL="288757" indent="-288757">
              <a:lnSpc>
                <a:spcPct val="100000"/>
              </a:lnSpc>
              <a:buSzPct val="75000"/>
              <a:buChar char="•"/>
            </a:pPr>
            <a:r>
              <a:t>This way, if you’re a piece of malware you can intermix the instructions from your interpreter with the “real” instructions from the program in which you’re embedded. </a:t>
            </a:r>
          </a:p>
          <a:p>
            <a:pPr marL="288757" indent="-288757">
              <a:lnSpc>
                <a:spcPct val="100000"/>
              </a:lnSpc>
              <a:buSzPct val="75000"/>
              <a:buChar char="•"/>
            </a:pPr>
            <a:r>
              <a:t>This way, you have improved your dynamic stealth.</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4" name="Shape 3084"/>
          <p:cNvSpPr/>
          <p:nvPr>
            <p:ph type="sldImg"/>
          </p:nvPr>
        </p:nvSpPr>
        <p:spPr>
          <a:prstGeom prst="rect">
            <a:avLst/>
          </a:prstGeom>
        </p:spPr>
        <p:txBody>
          <a:bodyPr/>
          <a:lstStyle/>
          <a:p>
            <a:pPr/>
          </a:p>
        </p:txBody>
      </p:sp>
      <p:sp>
        <p:nvSpPr>
          <p:cNvPr id="3085" name="Shape 3085"/>
          <p:cNvSpPr/>
          <p:nvPr>
            <p:ph type="body" sz="quarter" idx="1"/>
          </p:nvPr>
        </p:nvSpPr>
        <p:spPr>
          <a:prstGeom prst="rect">
            <a:avLst/>
          </a:prstGeom>
        </p:spPr>
        <p:txBody>
          <a:bodyPr/>
          <a:lstStyle/>
          <a:p>
            <a:pPr>
              <a:defRPr sz="3200">
                <a:latin typeface="+mj-lt"/>
                <a:ea typeface="+mj-ea"/>
                <a:cs typeface="+mj-cs"/>
                <a:sym typeface="Trebuchet MS"/>
              </a:defRPr>
            </a:pPr>
          </a:p>
          <a:p>
            <a:pPr marL="228600" indent="-228600">
              <a:buSzPct val="100000"/>
              <a:buChar char="•"/>
              <a:defRPr sz="3200">
                <a:latin typeface="+mj-lt"/>
                <a:ea typeface="+mj-ea"/>
                <a:cs typeface="+mj-cs"/>
                <a:sym typeface="Trebuchet MS"/>
              </a:defRPr>
            </a:pPr>
            <a:r>
              <a:t>So, I have a colleague 3 doors down the hall from me, Saumya Debray, who works on de-obfuscation. </a:t>
            </a:r>
          </a:p>
          <a:p>
            <a:pPr marL="228600" indent="-228600">
              <a:buSzPct val="100000"/>
              <a:buChar char="•"/>
              <a:defRPr sz="3200">
                <a:latin typeface="+mj-lt"/>
                <a:ea typeface="+mj-ea"/>
                <a:cs typeface="+mj-cs"/>
                <a:sym typeface="Trebuchet MS"/>
              </a:defRPr>
            </a:pPr>
            <a:r>
              <a:t>And we have this friendly rivalry going on where I build obfuscation algorithms, and he breaks them…</a:t>
            </a:r>
          </a:p>
          <a:p>
            <a:pPr marL="228600" indent="-228600">
              <a:buSzPct val="100000"/>
              <a:buChar char="•"/>
              <a:defRPr sz="3200">
                <a:latin typeface="+mj-lt"/>
                <a:ea typeface="+mj-ea"/>
                <a:cs typeface="+mj-cs"/>
                <a:sym typeface="Trebuchet MS"/>
              </a:defRPr>
            </a:pPr>
            <a:r>
              <a:t>Let’s look at an idea of his known as generic deobfuscation which is a successful attack against virtualization and dynamic obfuscation.</a:t>
            </a:r>
          </a:p>
          <a:p>
            <a:pPr marL="228600" indent="-228600">
              <a:buSzPct val="100000"/>
              <a:buChar char="•"/>
              <a:defRPr sz="3200">
                <a:latin typeface="+mj-lt"/>
                <a:ea typeface="+mj-ea"/>
                <a:cs typeface="+mj-cs"/>
                <a:sym typeface="Trebuchet MS"/>
              </a:defRPr>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4" name="Shape 3124"/>
          <p:cNvSpPr/>
          <p:nvPr>
            <p:ph type="sldImg"/>
          </p:nvPr>
        </p:nvSpPr>
        <p:spPr>
          <a:prstGeom prst="rect">
            <a:avLst/>
          </a:prstGeom>
        </p:spPr>
        <p:txBody>
          <a:bodyPr/>
          <a:lstStyle/>
          <a:p>
            <a:pPr/>
          </a:p>
        </p:txBody>
      </p:sp>
      <p:sp>
        <p:nvSpPr>
          <p:cNvPr id="3125" name="Shape 3125"/>
          <p:cNvSpPr/>
          <p:nvPr>
            <p:ph type="body" sz="quarter" idx="1"/>
          </p:nvPr>
        </p:nvSpPr>
        <p:spPr>
          <a:prstGeom prst="rect">
            <a:avLst/>
          </a:prstGeom>
        </p:spPr>
        <p:txBody>
          <a:bodyPr/>
          <a:lstStyle/>
          <a:p>
            <a:pPr marL="288757" indent="-288757">
              <a:lnSpc>
                <a:spcPct val="120000"/>
              </a:lnSpc>
              <a:buSzPct val="75000"/>
              <a:buChar char="•"/>
              <a:defRPr sz="2600">
                <a:latin typeface="+mj-lt"/>
                <a:ea typeface="+mj-ea"/>
                <a:cs typeface="+mj-cs"/>
                <a:sym typeface="Trebuchet MS"/>
              </a:defRPr>
            </a:pPr>
            <a:r>
              <a:t>The idea is to think of a program as a pure function, it takes some input, the program traces a path through the code, and then produces some output.</a:t>
            </a:r>
          </a:p>
          <a:p>
            <a:pPr marL="288757" indent="-288757">
              <a:lnSpc>
                <a:spcPct val="120000"/>
              </a:lnSpc>
              <a:buSzPct val="75000"/>
              <a:buChar char="•"/>
              <a:defRPr sz="2600">
                <a:latin typeface="+mj-lt"/>
                <a:ea typeface="+mj-ea"/>
                <a:cs typeface="+mj-cs"/>
                <a:sym typeface="Trebuchet MS"/>
              </a:defRPr>
            </a:pPr>
            <a:r>
              <a:t>When we obfuscate the program it does the same thing, only there are extra computations that didn’t really contribute to transforming the input to the output.</a:t>
            </a:r>
          </a:p>
          <a:p>
            <a:pPr marL="288757" indent="-288757">
              <a:lnSpc>
                <a:spcPct val="120000"/>
              </a:lnSpc>
              <a:buSzPct val="75000"/>
              <a:buChar char="•"/>
              <a:defRPr sz="2600">
                <a:latin typeface="+mj-lt"/>
                <a:ea typeface="+mj-ea"/>
                <a:cs typeface="+mj-cs"/>
                <a:sym typeface="Trebuchet MS"/>
              </a:defRPr>
            </a:pPr>
            <a:r>
              <a:t>So, we’ll do the following:</a:t>
            </a:r>
          </a:p>
          <a:p>
            <a:pPr lvl="1" marL="1118936" indent="-433136">
              <a:lnSpc>
                <a:spcPct val="120000"/>
              </a:lnSpc>
              <a:buSzPct val="100000"/>
              <a:buAutoNum type="arabicPeriod" startAt="1"/>
              <a:defRPr sz="2600">
                <a:latin typeface="+mj-lt"/>
                <a:ea typeface="+mj-ea"/>
                <a:cs typeface="+mj-cs"/>
                <a:sym typeface="Trebuchet MS"/>
              </a:defRPr>
            </a:pPr>
            <a:r>
              <a:t>We’ll take a complete trace of the program, as it is executing on a particular input. The pink instructions are the ones the obfuscation inserted: the dispatch in an interpreter, the decode instructions in the dynamic obfuscation we just saw.</a:t>
            </a:r>
          </a:p>
          <a:p>
            <a:pPr lvl="1" marL="1118936" indent="-433136">
              <a:lnSpc>
                <a:spcPct val="120000"/>
              </a:lnSpc>
              <a:buSzPct val="100000"/>
              <a:buAutoNum type="arabicPeriod" startAt="1"/>
              <a:defRPr sz="2600">
                <a:latin typeface="+mj-lt"/>
                <a:ea typeface="+mj-ea"/>
                <a:cs typeface="+mj-cs"/>
                <a:sym typeface="Trebuchet MS"/>
              </a:defRPr>
            </a:pPr>
            <a:r>
              <a:t>Now we get rid of these extra pink instructions and we have a trace that only consists of instructions from the original, unobfuscated, program.</a:t>
            </a:r>
          </a:p>
          <a:p>
            <a:pPr lvl="1" marL="1118936" indent="-433136">
              <a:lnSpc>
                <a:spcPct val="120000"/>
              </a:lnSpc>
              <a:buSzPct val="100000"/>
              <a:buAutoNum type="arabicPeriod" startAt="1"/>
              <a:defRPr sz="2600">
                <a:latin typeface="+mj-lt"/>
                <a:ea typeface="+mj-ea"/>
                <a:cs typeface="+mj-cs"/>
                <a:sym typeface="Trebuchet MS"/>
              </a:defRPr>
            </a:pPr>
            <a:r>
              <a:t>Using some advanced magic, we then fold this trace back into the original source.</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8" name="Shape 3178"/>
          <p:cNvSpPr/>
          <p:nvPr>
            <p:ph type="sldImg"/>
          </p:nvPr>
        </p:nvSpPr>
        <p:spPr>
          <a:prstGeom prst="rect">
            <a:avLst/>
          </a:prstGeom>
        </p:spPr>
        <p:txBody>
          <a:bodyPr/>
          <a:lstStyle/>
          <a:p>
            <a:pPr/>
          </a:p>
        </p:txBody>
      </p:sp>
      <p:sp>
        <p:nvSpPr>
          <p:cNvPr id="3179" name="Shape 3179"/>
          <p:cNvSpPr/>
          <p:nvPr>
            <p:ph type="body" sz="quarter" idx="1"/>
          </p:nvPr>
        </p:nvSpPr>
        <p:spPr>
          <a:prstGeom prst="rect">
            <a:avLst/>
          </a:prstGeom>
        </p:spPr>
        <p:txBody>
          <a:bodyPr/>
          <a:lstStyle/>
          <a:p>
            <a:pPr marL="228600" indent="-228600">
              <a:lnSpc>
                <a:spcPct val="130000"/>
              </a:lnSpc>
              <a:buSzPct val="100000"/>
              <a:buChar char="•"/>
              <a:defRPr sz="2300">
                <a:latin typeface="+mj-lt"/>
                <a:ea typeface="+mj-ea"/>
                <a:cs typeface="+mj-cs"/>
                <a:sym typeface="Trebuchet MS"/>
              </a:defRPr>
            </a:pPr>
            <a:r>
              <a:t>In order to make this work we need an accurate </a:t>
            </a:r>
            <a:r>
              <a:rPr i="1"/>
              <a:t>taint-analysis</a:t>
            </a:r>
            <a:r>
              <a:t>.</a:t>
            </a:r>
          </a:p>
          <a:p>
            <a:pPr lvl="1" marL="457200" indent="-228600">
              <a:lnSpc>
                <a:spcPct val="130000"/>
              </a:lnSpc>
              <a:buSzPct val="100000"/>
              <a:buAutoNum type="arabicPeriod" startAt="1"/>
              <a:defRPr sz="2300">
                <a:latin typeface="+mj-lt"/>
                <a:ea typeface="+mj-ea"/>
                <a:cs typeface="+mj-cs"/>
                <a:sym typeface="Trebuchet MS"/>
              </a:defRPr>
            </a:pPr>
            <a:r>
              <a:t> We start by taking a complete trace of the program, for a particular input.</a:t>
            </a:r>
          </a:p>
          <a:p>
            <a:pPr lvl="1" marL="457200" indent="-228600">
              <a:lnSpc>
                <a:spcPct val="130000"/>
              </a:lnSpc>
              <a:buSzPct val="100000"/>
              <a:buAutoNum type="arabicPeriod" startAt="1"/>
              <a:defRPr sz="2300">
                <a:latin typeface="+mj-lt"/>
                <a:ea typeface="+mj-ea"/>
                <a:cs typeface="+mj-cs"/>
                <a:sym typeface="Trebuchet MS"/>
              </a:defRPr>
            </a:pPr>
            <a:r>
              <a:t>Then we do a </a:t>
            </a:r>
            <a:r>
              <a:rPr i="1"/>
              <a:t>forward sweep</a:t>
            </a:r>
            <a:r>
              <a:t> over the trace, and mark all the instructions that depend on input.</a:t>
            </a:r>
          </a:p>
          <a:p>
            <a:pPr lvl="2" marL="685800" indent="-228600">
              <a:lnSpc>
                <a:spcPct val="130000"/>
              </a:lnSpc>
              <a:buSzPct val="100000"/>
              <a:buChar char="•"/>
              <a:defRPr sz="2300">
                <a:latin typeface="+mj-lt"/>
                <a:ea typeface="+mj-ea"/>
                <a:cs typeface="+mj-cs"/>
                <a:sym typeface="Trebuchet MS"/>
              </a:defRPr>
            </a:pPr>
            <a:r>
              <a:t>This is called a forward taint analysis. All we’re doing, is following the flow of information from the inputs, to see what is input dependent.</a:t>
            </a:r>
          </a:p>
          <a:p>
            <a:pPr lvl="2" marL="685800" indent="-228600">
              <a:lnSpc>
                <a:spcPct val="130000"/>
              </a:lnSpc>
              <a:buSzPct val="100000"/>
              <a:buAutoNum type="arabicPeriod" startAt="1"/>
              <a:defRPr sz="2300">
                <a:latin typeface="+mj-lt"/>
                <a:ea typeface="+mj-ea"/>
                <a:cs typeface="+mj-cs"/>
                <a:sym typeface="Trebuchet MS"/>
              </a:defRPr>
            </a:pPr>
            <a:r>
              <a:t>Then, we do a </a:t>
            </a:r>
            <a:r>
              <a:rPr i="1"/>
              <a:t>backwards sweep </a:t>
            </a:r>
            <a:r>
              <a:t>over the trace, and mark all the instructions that contributed to the output.</a:t>
            </a:r>
          </a:p>
          <a:p>
            <a:pPr lvl="2" marL="1203157" indent="-288757">
              <a:lnSpc>
                <a:spcPct val="130000"/>
              </a:lnSpc>
              <a:buSzPct val="75000"/>
              <a:buChar char="•"/>
              <a:defRPr sz="2300">
                <a:latin typeface="+mj-lt"/>
                <a:ea typeface="+mj-ea"/>
                <a:cs typeface="+mj-cs"/>
                <a:sym typeface="Trebuchet MS"/>
              </a:defRPr>
            </a:pPr>
            <a:r>
              <a:t>This is called a backward taint analysis. Here we are following the flow of information from the outputs, back to any computation that contributed to this output.</a:t>
            </a:r>
          </a:p>
          <a:p>
            <a:pPr lvl="1" marL="457200" indent="-228600">
              <a:lnSpc>
                <a:spcPct val="130000"/>
              </a:lnSpc>
              <a:buSzPct val="100000"/>
              <a:buAutoNum type="arabicPeriod" startAt="1"/>
              <a:defRPr sz="2300">
                <a:latin typeface="+mj-lt"/>
                <a:ea typeface="+mj-ea"/>
                <a:cs typeface="+mj-cs"/>
                <a:sym typeface="Trebuchet MS"/>
              </a:defRPr>
            </a:pPr>
            <a:r>
              <a:t>Next, we remove any instructions that were not marked since they are probably the result of obfuscation. </a:t>
            </a:r>
          </a:p>
          <a:p>
            <a:pPr lvl="1" marL="457200" indent="-228600">
              <a:lnSpc>
                <a:spcPct val="130000"/>
              </a:lnSpc>
              <a:buSzPct val="100000"/>
              <a:buAutoNum type="arabicPeriod" startAt="1"/>
              <a:defRPr sz="2300">
                <a:latin typeface="+mj-lt"/>
                <a:ea typeface="+mj-ea"/>
                <a:cs typeface="+mj-cs"/>
                <a:sym typeface="Trebuchet MS"/>
              </a:defRPr>
            </a:pPr>
            <a:r>
              <a:t>Then, we run a compiler optimization pass over the trace, and </a:t>
            </a:r>
          </a:p>
          <a:p>
            <a:pPr lvl="1" marL="457200" indent="-228600">
              <a:lnSpc>
                <a:spcPct val="130000"/>
              </a:lnSpc>
              <a:buSzPct val="100000"/>
              <a:buAutoNum type="arabicPeriod" startAt="1"/>
              <a:defRPr sz="2300">
                <a:latin typeface="+mj-lt"/>
                <a:ea typeface="+mj-ea"/>
                <a:cs typeface="+mj-cs"/>
                <a:sym typeface="Trebuchet MS"/>
              </a:defRPr>
            </a:pPr>
            <a:r>
              <a:t>Finally we re-flow the trace back into source code.</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5" name="Shape 3255"/>
          <p:cNvSpPr/>
          <p:nvPr>
            <p:ph type="sldImg"/>
          </p:nvPr>
        </p:nvSpPr>
        <p:spPr>
          <a:prstGeom prst="rect">
            <a:avLst/>
          </a:prstGeom>
        </p:spPr>
        <p:txBody>
          <a:bodyPr/>
          <a:lstStyle/>
          <a:p>
            <a:pPr/>
          </a:p>
        </p:txBody>
      </p:sp>
      <p:sp>
        <p:nvSpPr>
          <p:cNvPr id="3256" name="Shape 3256"/>
          <p:cNvSpPr/>
          <p:nvPr>
            <p:ph type="body" sz="quarter" idx="1"/>
          </p:nvPr>
        </p:nvSpPr>
        <p:spPr>
          <a:prstGeom prst="rect">
            <a:avLst/>
          </a:prstGeom>
        </p:spPr>
        <p:txBody>
          <a:bodyPr/>
          <a:lstStyle/>
          <a:p>
            <a:pPr marL="228600" indent="-228600">
              <a:buSzPct val="100000"/>
              <a:buChar char="•"/>
              <a:defRPr sz="2700">
                <a:latin typeface="+mj-lt"/>
                <a:ea typeface="+mj-ea"/>
                <a:cs typeface="+mj-cs"/>
                <a:sym typeface="Trebuchet MS"/>
              </a:defRPr>
            </a:pPr>
            <a:r>
              <a:t>So, let’s apply this idea to virtualized code.</a:t>
            </a:r>
          </a:p>
          <a:p>
            <a:pPr marL="228600" indent="-228600">
              <a:buSzPct val="100000"/>
              <a:buChar char="•"/>
              <a:defRPr sz="2700">
                <a:latin typeface="+mj-lt"/>
                <a:ea typeface="+mj-ea"/>
                <a:cs typeface="+mj-cs"/>
                <a:sym typeface="Trebuchet MS"/>
              </a:defRPr>
            </a:pPr>
            <a:r>
              <a:t>Here’s an interpreter with the VPC, the bytecode array, the dispatch unit, the handlers, the stack - all the stuff we’ve seen before. </a:t>
            </a:r>
          </a:p>
          <a:p>
            <a:pPr marL="228600" indent="-228600">
              <a:buSzPct val="100000"/>
              <a:buChar char="•"/>
              <a:defRPr sz="2700">
                <a:latin typeface="+mj-lt"/>
                <a:ea typeface="+mj-ea"/>
                <a:cs typeface="+mj-cs"/>
                <a:sym typeface="Trebuchet MS"/>
              </a:defRPr>
            </a:pPr>
            <a:r>
              <a:t>Now, if you think about it, the VPC and the byte code array, the stack - none of them depend on input. </a:t>
            </a:r>
          </a:p>
          <a:p>
            <a:pPr marL="228600" indent="-228600">
              <a:buSzPct val="100000"/>
              <a:buChar char="•"/>
              <a:defRPr sz="2700">
                <a:latin typeface="+mj-lt"/>
                <a:ea typeface="+mj-ea"/>
                <a:cs typeface="+mj-cs"/>
                <a:sym typeface="Trebuchet MS"/>
              </a:defRPr>
            </a:pPr>
            <a:r>
              <a:t>So, when we do our taint analysis, none of the instructions that originated with the virtualization obfuscation will be tainted. </a:t>
            </a:r>
          </a:p>
          <a:p>
            <a:pPr marL="228600" indent="-228600">
              <a:buSzPct val="100000"/>
              <a:buChar char="•"/>
              <a:defRPr sz="2700">
                <a:latin typeface="+mj-lt"/>
                <a:ea typeface="+mj-ea"/>
                <a:cs typeface="+mj-cs"/>
                <a:sym typeface="Trebuchet MS"/>
              </a:defRPr>
            </a:pPr>
            <a:r>
              <a:t>And, we will be able to deobfuscate them away, and get back to a close approximation of the original code.</a:t>
            </a:r>
          </a:p>
          <a:p>
            <a:pPr marL="228600" indent="-228600">
              <a:buSzPct val="100000"/>
              <a:buChar char="•"/>
              <a:defRPr sz="2700">
                <a:latin typeface="+mj-lt"/>
                <a:ea typeface="+mj-ea"/>
                <a:cs typeface="+mj-cs"/>
                <a:sym typeface="Trebuchet MS"/>
              </a:defRPr>
            </a:pPr>
            <a:r>
              <a:t>And this works on dynamic code as well, since the decoders and encoders are not input dependent.</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7" name="Shape 3277"/>
          <p:cNvSpPr/>
          <p:nvPr>
            <p:ph type="sldImg"/>
          </p:nvPr>
        </p:nvSpPr>
        <p:spPr>
          <a:prstGeom prst="rect">
            <a:avLst/>
          </a:prstGeom>
        </p:spPr>
        <p:txBody>
          <a:bodyPr/>
          <a:lstStyle/>
          <a:p>
            <a:pPr/>
          </a:p>
        </p:txBody>
      </p:sp>
      <p:sp>
        <p:nvSpPr>
          <p:cNvPr id="3278" name="Shape 3278"/>
          <p:cNvSpPr/>
          <p:nvPr>
            <p:ph type="body" sz="quarter" idx="1"/>
          </p:nvPr>
        </p:nvSpPr>
        <p:spPr>
          <a:prstGeom prst="rect">
            <a:avLst/>
          </a:prstGeom>
        </p:spPr>
        <p:txBody>
          <a:bodyPr/>
          <a:lstStyle/>
          <a:p>
            <a:pPr marL="288757" indent="-288757">
              <a:lnSpc>
                <a:spcPct val="130000"/>
              </a:lnSpc>
              <a:buSzPct val="75000"/>
              <a:buChar char="•"/>
              <a:defRPr sz="2800">
                <a:latin typeface="+mj-lt"/>
                <a:ea typeface="+mj-ea"/>
                <a:cs typeface="+mj-cs"/>
                <a:sym typeface="Trebuchet MS"/>
              </a:defRPr>
            </a:pPr>
            <a:r>
              <a:t>Of course, there are multiple tricks Alice can employ to make a dynamic analysis harder.</a:t>
            </a:r>
          </a:p>
          <a:p>
            <a:pPr lvl="1" marL="685800" indent="-228600">
              <a:lnSpc>
                <a:spcPct val="130000"/>
              </a:lnSpc>
              <a:buSzPct val="100000"/>
              <a:buAutoNum type="arabicPeriod" startAt="1"/>
              <a:defRPr sz="2800">
                <a:latin typeface="+mj-lt"/>
                <a:ea typeface="+mj-ea"/>
                <a:cs typeface="+mj-cs"/>
                <a:sym typeface="Trebuchet MS"/>
              </a:defRPr>
            </a:pPr>
            <a:r>
              <a:t>For example, she can artificially inflate trace sizes by inserting garbage instructions;</a:t>
            </a:r>
          </a:p>
          <a:p>
            <a:pPr lvl="1" marL="685800" indent="-228600">
              <a:lnSpc>
                <a:spcPct val="130000"/>
              </a:lnSpc>
              <a:buSzPct val="100000"/>
              <a:buAutoNum type="arabicPeriod" startAt="1"/>
              <a:defRPr sz="2800">
                <a:latin typeface="+mj-lt"/>
                <a:ea typeface="+mj-ea"/>
                <a:cs typeface="+mj-cs"/>
                <a:sym typeface="Trebuchet MS"/>
              </a:defRPr>
            </a:pPr>
            <a:r>
              <a:t>Or, she can artificially increase the number of paths in the program to force Bob to collect multiple traces;</a:t>
            </a:r>
          </a:p>
          <a:p>
            <a:pPr lvl="1" marL="685800" indent="-228600">
              <a:lnSpc>
                <a:spcPct val="130000"/>
              </a:lnSpc>
              <a:buSzPct val="100000"/>
              <a:buAutoNum type="arabicPeriod" startAt="1"/>
              <a:defRPr sz="2800">
                <a:latin typeface="+mj-lt"/>
                <a:ea typeface="+mj-ea"/>
                <a:cs typeface="+mj-cs"/>
                <a:sym typeface="Trebuchet MS"/>
              </a:defRPr>
            </a:pPr>
            <a:r>
              <a:t>Or, she can insert security checks that make the program fail if it is being traced.</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3" name="Shape 3293"/>
          <p:cNvSpPr/>
          <p:nvPr>
            <p:ph type="sldImg"/>
          </p:nvPr>
        </p:nvSpPr>
        <p:spPr>
          <a:prstGeom prst="rect">
            <a:avLst/>
          </a:prstGeom>
        </p:spPr>
        <p:txBody>
          <a:bodyPr/>
          <a:lstStyle/>
          <a:p>
            <a:pPr/>
          </a:p>
        </p:txBody>
      </p:sp>
      <p:sp>
        <p:nvSpPr>
          <p:cNvPr id="3294" name="Shape 3294"/>
          <p:cNvSpPr/>
          <p:nvPr>
            <p:ph type="body" sz="quarter" idx="1"/>
          </p:nvPr>
        </p:nvSpPr>
        <p:spPr>
          <a:prstGeom prst="rect">
            <a:avLst/>
          </a:prstGeom>
        </p:spPr>
        <p:txBody>
          <a:bodyPr/>
          <a:lstStyle/>
          <a:p>
            <a:pPr>
              <a:defRPr>
                <a:latin typeface="+mj-lt"/>
                <a:ea typeface="+mj-ea"/>
                <a:cs typeface="+mj-cs"/>
                <a:sym typeface="Trebuchet MS"/>
              </a:defRPr>
            </a:pPr>
          </a:p>
          <a:p>
            <a:pPr marL="228600" indent="-228600">
              <a:buSzPct val="100000"/>
              <a:buChar char="•"/>
              <a:defRPr sz="2800">
                <a:latin typeface="+mj-lt"/>
                <a:ea typeface="+mj-ea"/>
                <a:cs typeface="+mj-cs"/>
                <a:sym typeface="Trebuchet MS"/>
              </a:defRPr>
            </a:pPr>
            <a:r>
              <a:t>So, what can we do about this?</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7" name="Shape 3347"/>
          <p:cNvSpPr/>
          <p:nvPr>
            <p:ph type="sldImg"/>
          </p:nvPr>
        </p:nvSpPr>
        <p:spPr>
          <a:prstGeom prst="rect">
            <a:avLst/>
          </a:prstGeom>
        </p:spPr>
        <p:txBody>
          <a:bodyPr/>
          <a:lstStyle/>
          <a:p>
            <a:pPr/>
          </a:p>
        </p:txBody>
      </p:sp>
      <p:sp>
        <p:nvSpPr>
          <p:cNvPr id="3348" name="Shape 3348"/>
          <p:cNvSpPr/>
          <p:nvPr>
            <p:ph type="body" sz="quarter" idx="1"/>
          </p:nvPr>
        </p:nvSpPr>
        <p:spPr>
          <a:prstGeom prst="rect">
            <a:avLst/>
          </a:prstGeom>
        </p:spPr>
        <p:txBody>
          <a:bodyPr/>
          <a:lstStyle>
            <a:lvl1pPr marL="228600" indent="-228600">
              <a:buSzPct val="100000"/>
              <a:buChar char="•"/>
            </a:lvl1pPr>
          </a:lstStyle>
          <a:p>
            <a:pPr/>
            <a:r>
              <a:t>So, this leads us to the final part of the talk - how do we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3" name="Shape 3383"/>
          <p:cNvSpPr/>
          <p:nvPr>
            <p:ph type="sldImg"/>
          </p:nvPr>
        </p:nvSpPr>
        <p:spPr>
          <a:prstGeom prst="rect">
            <a:avLst/>
          </a:prstGeom>
        </p:spPr>
        <p:txBody>
          <a:bodyPr/>
          <a:lstStyle/>
          <a:p>
            <a:pPr/>
          </a:p>
        </p:txBody>
      </p:sp>
      <p:sp>
        <p:nvSpPr>
          <p:cNvPr id="3384" name="Shape 3384"/>
          <p:cNvSpPr/>
          <p:nvPr>
            <p:ph type="body" sz="quarter" idx="1"/>
          </p:nvPr>
        </p:nvSpPr>
        <p:spPr>
          <a:prstGeom prst="rect">
            <a:avLst/>
          </a:prstGeom>
        </p:spPr>
        <p:txBody>
          <a:bodyPr/>
          <a:lstStyle/>
          <a:p>
            <a:pPr marL="228600" indent="-228600">
              <a:buSzPct val="100000"/>
              <a:buChar char="•"/>
              <a:defRPr sz="3200">
                <a:latin typeface="+mj-lt"/>
                <a:ea typeface="+mj-ea"/>
                <a:cs typeface="+mj-cs"/>
                <a:sym typeface="Trebuchet MS"/>
              </a:defRPr>
            </a:pPr>
            <a:r>
              <a:t>Well, to disrupt generic deobfuscation, all we have to do is make taint analysis too expensive for the adversary. </a:t>
            </a:r>
          </a:p>
          <a:p>
            <a:pPr marL="228600" indent="-228600">
              <a:buSzPct val="100000"/>
              <a:buChar char="•"/>
              <a:defRPr sz="3200">
                <a:latin typeface="+mj-lt"/>
                <a:ea typeface="+mj-ea"/>
                <a:cs typeface="+mj-cs"/>
                <a:sym typeface="Trebuchet MS"/>
              </a:defRPr>
            </a:pPr>
            <a:r>
              <a:t>In other words, for any statement “a is assigned b”, we need to prevent the adversary from being able to tell that there is, in fact, a data flow from b to a.</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9" name="Shape 3399"/>
          <p:cNvSpPr/>
          <p:nvPr>
            <p:ph type="sldImg"/>
          </p:nvPr>
        </p:nvSpPr>
        <p:spPr>
          <a:prstGeom prst="rect">
            <a:avLst/>
          </a:prstGeom>
        </p:spPr>
        <p:txBody>
          <a:bodyPr/>
          <a:lstStyle/>
          <a:p>
            <a:pPr/>
          </a:p>
        </p:txBody>
      </p:sp>
      <p:sp>
        <p:nvSpPr>
          <p:cNvPr id="3400" name="Shape 3400"/>
          <p:cNvSpPr/>
          <p:nvPr>
            <p:ph type="body" sz="quarter" idx="1"/>
          </p:nvPr>
        </p:nvSpPr>
        <p:spPr>
          <a:prstGeom prst="rect">
            <a:avLst/>
          </a:prstGeom>
        </p:spPr>
        <p:txBody>
          <a:bodyPr/>
          <a:lstStyle/>
          <a:p>
            <a:pPr marL="228600" indent="-228600">
              <a:lnSpc>
                <a:spcPct val="130000"/>
              </a:lnSpc>
              <a:buSzPct val="100000"/>
              <a:buChar char="•"/>
              <a:defRPr sz="3200">
                <a:latin typeface="+mj-lt"/>
                <a:ea typeface="+mj-ea"/>
                <a:cs typeface="+mj-cs"/>
                <a:sym typeface="Trebuchet MS"/>
              </a:defRPr>
            </a:pPr>
            <a:r>
              <a:t>There have been many attempts in the past to try to hide data flow.</a:t>
            </a:r>
          </a:p>
          <a:p>
            <a:pPr marL="228600" indent="-228600">
              <a:lnSpc>
                <a:spcPct val="130000"/>
              </a:lnSpc>
              <a:buSzPct val="100000"/>
              <a:buChar char="•"/>
              <a:defRPr sz="3200">
                <a:latin typeface="+mj-lt"/>
                <a:ea typeface="+mj-ea"/>
                <a:cs typeface="+mj-cs"/>
                <a:sym typeface="Trebuchet MS"/>
              </a:defRPr>
            </a:pPr>
            <a:r>
              <a:t>Here, a and b are integers, and our program copies b to a. How do we hide this fact?</a:t>
            </a:r>
          </a:p>
          <a:p>
            <a:pPr marL="228600" indent="-228600">
              <a:lnSpc>
                <a:spcPct val="130000"/>
              </a:lnSpc>
              <a:buSzPct val="100000"/>
              <a:buChar char="•"/>
              <a:defRPr sz="3200">
                <a:latin typeface="+mj-lt"/>
                <a:ea typeface="+mj-ea"/>
                <a:cs typeface="+mj-cs"/>
                <a:sym typeface="Trebuchet MS"/>
              </a:defRPr>
            </a:pPr>
            <a:r>
              <a:t>Well, to copy b to a we simply let a start out being 0, and then increment a, b number of times. </a:t>
            </a:r>
          </a:p>
          <a:p>
            <a:pPr marL="228600" indent="-228600">
              <a:lnSpc>
                <a:spcPct val="130000"/>
              </a:lnSpc>
              <a:buSzPct val="100000"/>
              <a:buChar char="•"/>
              <a:defRPr sz="3200">
                <a:latin typeface="+mj-lt"/>
                <a:ea typeface="+mj-ea"/>
                <a:cs typeface="+mj-cs"/>
                <a:sym typeface="Trebuchet MS"/>
              </a:defRPr>
            </a:pPr>
            <a:r>
              <a:t>There are no direct data dependencies here, but there is still a control dependence from b to a. </a:t>
            </a:r>
          </a:p>
          <a:p>
            <a:pPr marL="228600" indent="-228600">
              <a:lnSpc>
                <a:spcPct val="130000"/>
              </a:lnSpc>
              <a:buSzPct val="100000"/>
              <a:buChar char="•"/>
              <a:defRPr sz="3200">
                <a:latin typeface="+mj-lt"/>
                <a:ea typeface="+mj-ea"/>
                <a:cs typeface="+mj-cs"/>
                <a:sym typeface="Trebuchet MS"/>
              </a:defRPr>
            </a:pPr>
            <a:r>
              <a:t>Many analysis engines are able to analyze such control dependencies.</a:t>
            </a:r>
          </a:p>
          <a:p>
            <a:pPr marL="228600" indent="-228600">
              <a:lnSpc>
                <a:spcPct val="130000"/>
              </a:lnSpc>
              <a:buSzPct val="100000"/>
              <a:buChar char="•"/>
              <a:defRPr sz="3200">
                <a:latin typeface="+mj-lt"/>
                <a:ea typeface="+mj-ea"/>
                <a:cs typeface="+mj-cs"/>
                <a:sym typeface="Trebuchet MS"/>
              </a:defRPr>
            </a:pPr>
          </a:p>
          <a:p>
            <a:pPr>
              <a:lnSpc>
                <a:spcPct val="130000"/>
              </a:lnSpc>
              <a:defRPr sz="3200">
                <a:latin typeface="+mj-lt"/>
                <a:ea typeface="+mj-ea"/>
                <a:cs typeface="+mj-cs"/>
                <a:sym typeface="Trebuchet MS"/>
              </a:defRPr>
            </a:pPr>
            <a:r>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marL="228600" indent="-228600">
              <a:buSzPct val="100000"/>
              <a:buChar char="•"/>
              <a:defRPr sz="2600">
                <a:latin typeface="+mj-lt"/>
                <a:ea typeface="+mj-ea"/>
                <a:cs typeface="+mj-cs"/>
                <a:sym typeface="Trebuchet MS"/>
              </a:defRPr>
            </a:pPr>
            <a:r>
              <a:t>The first one to think in these terms, at least in the academic literature, might have been Fred Cohen.</a:t>
            </a:r>
          </a:p>
          <a:p>
            <a:pPr marL="228600" indent="-228600">
              <a:buSzPct val="100000"/>
              <a:buChar char="•"/>
              <a:defRPr sz="2600">
                <a:latin typeface="+mj-lt"/>
                <a:ea typeface="+mj-ea"/>
                <a:cs typeface="+mj-cs"/>
                <a:sym typeface="Trebuchet MS"/>
              </a:defRPr>
            </a:pPr>
            <a:r>
              <a:t>In a paper from 1993 he talks about how to protect operating systems from malicious code.</a:t>
            </a:r>
          </a:p>
          <a:p>
            <a:pPr marL="228600" indent="-228600">
              <a:buSzPct val="100000"/>
              <a:buChar char="•"/>
              <a:defRPr sz="2600">
                <a:latin typeface="+mj-lt"/>
                <a:ea typeface="+mj-ea"/>
                <a:cs typeface="+mj-cs"/>
                <a:sym typeface="Trebuchet MS"/>
              </a:defRPr>
            </a:pPr>
            <a:r>
              <a:t>In particular, he was worrying about the monoculture of operating systems: </a:t>
            </a:r>
          </a:p>
          <a:p>
            <a:pPr lvl="2" marL="685800" indent="-228600">
              <a:buSzPct val="100000"/>
              <a:buChar char="•"/>
              <a:defRPr sz="2600">
                <a:latin typeface="+mj-lt"/>
                <a:ea typeface="+mj-ea"/>
                <a:cs typeface="+mj-cs"/>
                <a:sym typeface="Trebuchet MS"/>
              </a:defRPr>
            </a:pPr>
            <a:r>
              <a:t>once you find a vulnerability, you can exploit it everywhere, since all installations of an operating system tend to be more-or-less the same. </a:t>
            </a:r>
          </a:p>
          <a:p>
            <a:pPr marL="228600" indent="-228600">
              <a:buSzPct val="100000"/>
              <a:buChar char="•"/>
              <a:defRPr sz="2600">
                <a:latin typeface="+mj-lt"/>
                <a:ea typeface="+mj-ea"/>
                <a:cs typeface="+mj-cs"/>
                <a:sym typeface="Trebuchet MS"/>
              </a:defRPr>
            </a:pPr>
            <a:r>
              <a:t>Cohen’s idea was to use </a:t>
            </a:r>
            <a:r>
              <a:rPr i="1"/>
              <a:t>diversification</a:t>
            </a:r>
            <a:r>
              <a:t>. </a:t>
            </a:r>
          </a:p>
          <a:p>
            <a:pPr lvl="2" marL="685800" indent="-228600">
              <a:buSzPct val="100000"/>
              <a:buChar char="•"/>
              <a:defRPr sz="2600">
                <a:latin typeface="+mj-lt"/>
                <a:ea typeface="+mj-ea"/>
                <a:cs typeface="+mj-cs"/>
                <a:sym typeface="Trebuchet MS"/>
              </a:defRPr>
            </a:pPr>
            <a:r>
              <a:t>The idea is to generate multiple different instances of the same program so a successful attack on one instance doesn’t help with an attack on a second instance.</a:t>
            </a:r>
          </a:p>
          <a:p>
            <a:pPr marL="228600" indent="-228600">
              <a:buSzPct val="100000"/>
              <a:buChar char="•"/>
              <a:defRPr sz="2600">
                <a:latin typeface="+mj-lt"/>
                <a:ea typeface="+mj-ea"/>
                <a:cs typeface="+mj-cs"/>
                <a:sym typeface="Trebuchet MS"/>
              </a:defRPr>
            </a:pPr>
            <a:r>
              <a:t>As some of you may know, Fred not only invented code obfuscation, but he also invented Computer Viruses for his PhD thesis. Busy guy.</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7" name="Shape 3417"/>
          <p:cNvSpPr/>
          <p:nvPr>
            <p:ph type="sldImg"/>
          </p:nvPr>
        </p:nvSpPr>
        <p:spPr>
          <a:prstGeom prst="rect">
            <a:avLst/>
          </a:prstGeom>
        </p:spPr>
        <p:txBody>
          <a:bodyPr/>
          <a:lstStyle/>
          <a:p>
            <a:pPr/>
          </a:p>
        </p:txBody>
      </p:sp>
      <p:sp>
        <p:nvSpPr>
          <p:cNvPr id="3418" name="Shape 3418"/>
          <p:cNvSpPr/>
          <p:nvPr>
            <p:ph type="body" sz="quarter" idx="1"/>
          </p:nvPr>
        </p:nvSpPr>
        <p:spPr>
          <a:prstGeom prst="rect">
            <a:avLst/>
          </a:prstGeom>
        </p:spPr>
        <p:txBody>
          <a:bodyPr/>
          <a:lstStyle/>
          <a:p>
            <a:pPr marL="228600" indent="-228600">
              <a:lnSpc>
                <a:spcPct val="130000"/>
              </a:lnSpc>
              <a:buSzPct val="100000"/>
              <a:buChar char="•"/>
              <a:defRPr sz="3200">
                <a:latin typeface="+mj-lt"/>
                <a:ea typeface="+mj-ea"/>
                <a:cs typeface="+mj-cs"/>
                <a:sym typeface="Trebuchet MS"/>
              </a:defRPr>
            </a:pPr>
            <a:r>
              <a:t>Let’s try this again, but, for simplicity, a and b are bits.</a:t>
            </a:r>
          </a:p>
          <a:p>
            <a:pPr marL="228600" indent="-228600">
              <a:lnSpc>
                <a:spcPct val="130000"/>
              </a:lnSpc>
              <a:buSzPct val="100000"/>
              <a:buChar char="•"/>
              <a:defRPr sz="3200">
                <a:latin typeface="+mj-lt"/>
                <a:ea typeface="+mj-ea"/>
                <a:cs typeface="+mj-cs"/>
                <a:sym typeface="Trebuchet MS"/>
              </a:defRPr>
            </a:pPr>
            <a:r>
              <a:t>Now we’re going to step things it up a bit, by using signals.</a:t>
            </a:r>
          </a:p>
          <a:p>
            <a:pPr marL="228600" indent="-228600">
              <a:lnSpc>
                <a:spcPct val="130000"/>
              </a:lnSpc>
              <a:buSzPct val="100000"/>
              <a:buChar char="•"/>
              <a:defRPr sz="3200">
                <a:latin typeface="+mj-lt"/>
                <a:ea typeface="+mj-ea"/>
                <a:cs typeface="+mj-cs"/>
                <a:sym typeface="Trebuchet MS"/>
              </a:defRPr>
            </a:pPr>
            <a:r>
              <a:t>So, we </a:t>
            </a:r>
          </a:p>
          <a:p>
            <a:pPr lvl="2" marL="685800" indent="-228600">
              <a:lnSpc>
                <a:spcPct val="130000"/>
              </a:lnSpc>
              <a:buSzPct val="100000"/>
              <a:buAutoNum type="arabicPeriod" startAt="1"/>
              <a:defRPr sz="3200">
                <a:latin typeface="+mj-lt"/>
                <a:ea typeface="+mj-ea"/>
                <a:cs typeface="+mj-cs"/>
                <a:sym typeface="Trebuchet MS"/>
              </a:defRPr>
            </a:pPr>
            <a:r>
              <a:t> first register a signal handler, and, </a:t>
            </a:r>
          </a:p>
          <a:p>
            <a:pPr lvl="2" marL="685800" indent="-228600">
              <a:lnSpc>
                <a:spcPct val="130000"/>
              </a:lnSpc>
              <a:buSzPct val="100000"/>
              <a:buAutoNum type="arabicPeriod" startAt="1"/>
              <a:defRPr sz="3200">
                <a:latin typeface="+mj-lt"/>
                <a:ea typeface="+mj-ea"/>
                <a:cs typeface="+mj-cs"/>
                <a:sym typeface="Trebuchet MS"/>
              </a:defRPr>
            </a:pPr>
            <a:r>
              <a:t> if b is a 1-bit, raise a signal</a:t>
            </a:r>
          </a:p>
          <a:p>
            <a:pPr lvl="2" marL="685800" indent="-228600">
              <a:lnSpc>
                <a:spcPct val="130000"/>
              </a:lnSpc>
              <a:buSzPct val="100000"/>
              <a:buAutoNum type="arabicPeriod" startAt="1"/>
              <a:defRPr sz="3200">
                <a:latin typeface="+mj-lt"/>
                <a:ea typeface="+mj-ea"/>
                <a:cs typeface="+mj-cs"/>
                <a:sym typeface="Trebuchet MS"/>
              </a:defRPr>
            </a:pPr>
            <a:r>
              <a:t> the code in the handler gets executed, </a:t>
            </a:r>
          </a:p>
          <a:p>
            <a:pPr lvl="2" marL="685800" indent="-228600">
              <a:lnSpc>
                <a:spcPct val="130000"/>
              </a:lnSpc>
              <a:buSzPct val="100000"/>
              <a:buAutoNum type="arabicPeriod" startAt="1"/>
              <a:defRPr sz="3200">
                <a:latin typeface="+mj-lt"/>
                <a:ea typeface="+mj-ea"/>
                <a:cs typeface="+mj-cs"/>
                <a:sym typeface="Trebuchet MS"/>
              </a:defRPr>
            </a:pPr>
            <a:r>
              <a:t>  and this copies the value of b to a. </a:t>
            </a:r>
          </a:p>
          <a:p>
            <a:pPr marL="228600" indent="-228600">
              <a:lnSpc>
                <a:spcPct val="130000"/>
              </a:lnSpc>
              <a:buSzPct val="100000"/>
              <a:buChar char="•"/>
              <a:defRPr sz="3200">
                <a:latin typeface="+mj-lt"/>
                <a:ea typeface="+mj-ea"/>
                <a:cs typeface="+mj-cs"/>
                <a:sym typeface="Trebuchet MS"/>
              </a:defRPr>
            </a:pPr>
            <a:r>
              <a:t>Again, there are no data dependencies here, but there is still a control dependence.</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4" name="Shape 3434"/>
          <p:cNvSpPr/>
          <p:nvPr>
            <p:ph type="sldImg"/>
          </p:nvPr>
        </p:nvSpPr>
        <p:spPr>
          <a:prstGeom prst="rect">
            <a:avLst/>
          </a:prstGeom>
        </p:spPr>
        <p:txBody>
          <a:bodyPr/>
          <a:lstStyle/>
          <a:p>
            <a:pPr/>
          </a:p>
        </p:txBody>
      </p:sp>
      <p:sp>
        <p:nvSpPr>
          <p:cNvPr id="3435" name="Shape 3435"/>
          <p:cNvSpPr/>
          <p:nvPr>
            <p:ph type="body" sz="quarter" idx="1"/>
          </p:nvPr>
        </p:nvSpPr>
        <p:spPr>
          <a:prstGeom prst="rect">
            <a:avLst/>
          </a:prstGeom>
        </p:spPr>
        <p:txBody>
          <a:bodyPr/>
          <a:lstStyle/>
          <a:p>
            <a:pPr marL="228600" indent="-228600">
              <a:lnSpc>
                <a:spcPct val="130000"/>
              </a:lnSpc>
              <a:buSzPct val="100000"/>
              <a:buChar char="•"/>
              <a:defRPr sz="3200">
                <a:latin typeface="+mj-lt"/>
                <a:ea typeface="+mj-ea"/>
                <a:cs typeface="+mj-cs"/>
                <a:sym typeface="Trebuchet MS"/>
              </a:defRPr>
            </a:pPr>
            <a:r>
              <a:t>Let’s try this again, but, for simplicity, a and b are bits.</a:t>
            </a:r>
          </a:p>
          <a:p>
            <a:pPr marL="228600" indent="-228600">
              <a:lnSpc>
                <a:spcPct val="130000"/>
              </a:lnSpc>
              <a:buSzPct val="100000"/>
              <a:buChar char="•"/>
              <a:defRPr sz="3200">
                <a:latin typeface="+mj-lt"/>
                <a:ea typeface="+mj-ea"/>
                <a:cs typeface="+mj-cs"/>
                <a:sym typeface="Trebuchet MS"/>
              </a:defRPr>
            </a:pPr>
            <a:r>
              <a:t>Now we’re going to step things it up a bit, by using signals.</a:t>
            </a:r>
          </a:p>
          <a:p>
            <a:pPr marL="228600" indent="-228600">
              <a:lnSpc>
                <a:spcPct val="130000"/>
              </a:lnSpc>
              <a:buSzPct val="100000"/>
              <a:buChar char="•"/>
              <a:defRPr sz="3200">
                <a:latin typeface="+mj-lt"/>
                <a:ea typeface="+mj-ea"/>
                <a:cs typeface="+mj-cs"/>
                <a:sym typeface="Trebuchet MS"/>
              </a:defRPr>
            </a:pPr>
            <a:r>
              <a:t>So, we </a:t>
            </a:r>
          </a:p>
          <a:p>
            <a:pPr lvl="2" marL="685800" indent="-228600">
              <a:lnSpc>
                <a:spcPct val="130000"/>
              </a:lnSpc>
              <a:buSzPct val="100000"/>
              <a:buAutoNum type="arabicPeriod" startAt="1"/>
              <a:defRPr sz="3200">
                <a:latin typeface="+mj-lt"/>
                <a:ea typeface="+mj-ea"/>
                <a:cs typeface="+mj-cs"/>
                <a:sym typeface="Trebuchet MS"/>
              </a:defRPr>
            </a:pPr>
            <a:r>
              <a:t> first register a signal handler, and, </a:t>
            </a:r>
          </a:p>
          <a:p>
            <a:pPr lvl="2" marL="685800" indent="-228600">
              <a:lnSpc>
                <a:spcPct val="130000"/>
              </a:lnSpc>
              <a:buSzPct val="100000"/>
              <a:buAutoNum type="arabicPeriod" startAt="1"/>
              <a:defRPr sz="3200">
                <a:latin typeface="+mj-lt"/>
                <a:ea typeface="+mj-ea"/>
                <a:cs typeface="+mj-cs"/>
                <a:sym typeface="Trebuchet MS"/>
              </a:defRPr>
            </a:pPr>
            <a:r>
              <a:t> if b is a 1-bit, raise a signal</a:t>
            </a:r>
          </a:p>
          <a:p>
            <a:pPr lvl="2" marL="685800" indent="-228600">
              <a:lnSpc>
                <a:spcPct val="130000"/>
              </a:lnSpc>
              <a:buSzPct val="100000"/>
              <a:buAutoNum type="arabicPeriod" startAt="1"/>
              <a:defRPr sz="3200">
                <a:latin typeface="+mj-lt"/>
                <a:ea typeface="+mj-ea"/>
                <a:cs typeface="+mj-cs"/>
                <a:sym typeface="Trebuchet MS"/>
              </a:defRPr>
            </a:pPr>
            <a:r>
              <a:t> the code in the handler gets executed, </a:t>
            </a:r>
          </a:p>
          <a:p>
            <a:pPr lvl="2" marL="685800" indent="-228600">
              <a:lnSpc>
                <a:spcPct val="130000"/>
              </a:lnSpc>
              <a:buSzPct val="100000"/>
              <a:buAutoNum type="arabicPeriod" startAt="1"/>
              <a:defRPr sz="3200">
                <a:latin typeface="+mj-lt"/>
                <a:ea typeface="+mj-ea"/>
                <a:cs typeface="+mj-cs"/>
                <a:sym typeface="Trebuchet MS"/>
              </a:defRPr>
            </a:pPr>
            <a:r>
              <a:t>  and this copies the value of b to a. </a:t>
            </a:r>
          </a:p>
          <a:p>
            <a:pPr marL="228600" indent="-228600">
              <a:lnSpc>
                <a:spcPct val="130000"/>
              </a:lnSpc>
              <a:buSzPct val="100000"/>
              <a:buChar char="•"/>
              <a:defRPr sz="3200">
                <a:latin typeface="+mj-lt"/>
                <a:ea typeface="+mj-ea"/>
                <a:cs typeface="+mj-cs"/>
                <a:sym typeface="Trebuchet MS"/>
              </a:defRPr>
            </a:pPr>
            <a:r>
              <a:t>Again, there are no data dependencies here, but there is still a control dependence.</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0" name="Shape 3450"/>
          <p:cNvSpPr/>
          <p:nvPr>
            <p:ph type="sldImg"/>
          </p:nvPr>
        </p:nvSpPr>
        <p:spPr>
          <a:prstGeom prst="rect">
            <a:avLst/>
          </a:prstGeom>
        </p:spPr>
        <p:txBody>
          <a:bodyPr/>
          <a:lstStyle/>
          <a:p>
            <a:pPr/>
          </a:p>
        </p:txBody>
      </p:sp>
      <p:sp>
        <p:nvSpPr>
          <p:cNvPr id="3451" name="Shape 3451"/>
          <p:cNvSpPr/>
          <p:nvPr>
            <p:ph type="body" sz="quarter" idx="1"/>
          </p:nvPr>
        </p:nvSpPr>
        <p:spPr>
          <a:prstGeom prst="rect">
            <a:avLst/>
          </a:prstGeom>
        </p:spPr>
        <p:txBody>
          <a:bodyPr/>
          <a:lstStyle/>
          <a:p>
            <a:pPr marL="228600" indent="-228600">
              <a:lnSpc>
                <a:spcPct val="130000"/>
              </a:lnSpc>
              <a:buSzPct val="100000"/>
              <a:buChar char="•"/>
              <a:defRPr sz="3200">
                <a:latin typeface="+mj-lt"/>
                <a:ea typeface="+mj-ea"/>
                <a:cs typeface="+mj-cs"/>
                <a:sym typeface="Trebuchet MS"/>
              </a:defRPr>
            </a:pPr>
            <a:r>
              <a:t>Here, we’re stepping it up a bit, by using signals.</a:t>
            </a:r>
          </a:p>
          <a:p>
            <a:pPr marL="228600" indent="-228600">
              <a:lnSpc>
                <a:spcPct val="130000"/>
              </a:lnSpc>
              <a:buSzPct val="100000"/>
              <a:buChar char="•"/>
              <a:defRPr sz="3200">
                <a:latin typeface="+mj-lt"/>
                <a:ea typeface="+mj-ea"/>
                <a:cs typeface="+mj-cs"/>
                <a:sym typeface="Trebuchet MS"/>
              </a:defRPr>
            </a:pPr>
            <a:r>
              <a:t>Here, and in the rest of this talk, for simplicity, a and b are bits.</a:t>
            </a:r>
          </a:p>
          <a:p>
            <a:pPr marL="228600" indent="-228600">
              <a:lnSpc>
                <a:spcPct val="130000"/>
              </a:lnSpc>
              <a:buSzPct val="100000"/>
              <a:buChar char="•"/>
              <a:defRPr sz="3200">
                <a:latin typeface="+mj-lt"/>
                <a:ea typeface="+mj-ea"/>
                <a:cs typeface="+mj-cs"/>
                <a:sym typeface="Trebuchet MS"/>
              </a:defRPr>
            </a:pPr>
            <a:r>
              <a:t>We </a:t>
            </a:r>
          </a:p>
          <a:p>
            <a:pPr lvl="2" marL="685800" indent="-228600">
              <a:lnSpc>
                <a:spcPct val="130000"/>
              </a:lnSpc>
              <a:buSzPct val="100000"/>
              <a:buAutoNum type="arabicPeriod" startAt="1"/>
              <a:defRPr sz="3200">
                <a:latin typeface="+mj-lt"/>
                <a:ea typeface="+mj-ea"/>
                <a:cs typeface="+mj-cs"/>
                <a:sym typeface="Trebuchet MS"/>
              </a:defRPr>
            </a:pPr>
            <a:r>
              <a:t> first register a signal handler, and, </a:t>
            </a:r>
          </a:p>
          <a:p>
            <a:pPr lvl="2" marL="685800" indent="-228600">
              <a:lnSpc>
                <a:spcPct val="130000"/>
              </a:lnSpc>
              <a:buSzPct val="100000"/>
              <a:buAutoNum type="arabicPeriod" startAt="1"/>
              <a:defRPr sz="3200">
                <a:latin typeface="+mj-lt"/>
                <a:ea typeface="+mj-ea"/>
                <a:cs typeface="+mj-cs"/>
                <a:sym typeface="Trebuchet MS"/>
              </a:defRPr>
            </a:pPr>
            <a:r>
              <a:t> if b is a 1-bit, raise a signal</a:t>
            </a:r>
          </a:p>
          <a:p>
            <a:pPr lvl="2" marL="685800" indent="-228600">
              <a:lnSpc>
                <a:spcPct val="130000"/>
              </a:lnSpc>
              <a:buSzPct val="100000"/>
              <a:buAutoNum type="arabicPeriod" startAt="1"/>
              <a:defRPr sz="3200">
                <a:latin typeface="+mj-lt"/>
                <a:ea typeface="+mj-ea"/>
                <a:cs typeface="+mj-cs"/>
                <a:sym typeface="Trebuchet MS"/>
              </a:defRPr>
            </a:pPr>
            <a:r>
              <a:t> the code in the handler gets executed, </a:t>
            </a:r>
          </a:p>
          <a:p>
            <a:pPr lvl="2" marL="685800" indent="-228600">
              <a:lnSpc>
                <a:spcPct val="130000"/>
              </a:lnSpc>
              <a:buSzPct val="100000"/>
              <a:buAutoNum type="arabicPeriod" startAt="1"/>
              <a:defRPr sz="3200">
                <a:latin typeface="+mj-lt"/>
                <a:ea typeface="+mj-ea"/>
                <a:cs typeface="+mj-cs"/>
                <a:sym typeface="Trebuchet MS"/>
              </a:defRPr>
            </a:pPr>
            <a:r>
              <a:t>  and this copies the value of b to a. </a:t>
            </a:r>
          </a:p>
          <a:p>
            <a:pPr marL="228600" indent="-228600">
              <a:lnSpc>
                <a:spcPct val="130000"/>
              </a:lnSpc>
              <a:buSzPct val="100000"/>
              <a:buChar char="•"/>
              <a:defRPr sz="3200">
                <a:latin typeface="+mj-lt"/>
                <a:ea typeface="+mj-ea"/>
                <a:cs typeface="+mj-cs"/>
                <a:sym typeface="Trebuchet MS"/>
              </a:defRPr>
            </a:pPr>
            <a:r>
              <a:t>Again, there are no data dependencies here, but there is still a control dependence.</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2" name="Shape 3472"/>
          <p:cNvSpPr/>
          <p:nvPr>
            <p:ph type="sldImg"/>
          </p:nvPr>
        </p:nvSpPr>
        <p:spPr>
          <a:prstGeom prst="rect">
            <a:avLst/>
          </a:prstGeom>
        </p:spPr>
        <p:txBody>
          <a:bodyPr/>
          <a:lstStyle/>
          <a:p>
            <a:pPr/>
          </a:p>
        </p:txBody>
      </p:sp>
      <p:sp>
        <p:nvSpPr>
          <p:cNvPr id="3473" name="Shape 3473"/>
          <p:cNvSpPr/>
          <p:nvPr>
            <p:ph type="body" sz="quarter" idx="1"/>
          </p:nvPr>
        </p:nvSpPr>
        <p:spPr>
          <a:prstGeom prst="rect">
            <a:avLst/>
          </a:prstGeom>
        </p:spPr>
        <p:txBody>
          <a:bodyPr/>
          <a:lstStyle/>
          <a:p>
            <a:pPr marL="228600" indent="-228600">
              <a:lnSpc>
                <a:spcPct val="130000"/>
              </a:lnSpc>
              <a:buSzPct val="100000"/>
              <a:buChar char="•"/>
              <a:defRPr sz="3200">
                <a:latin typeface="+mj-lt"/>
                <a:ea typeface="+mj-ea"/>
                <a:cs typeface="+mj-cs"/>
                <a:sym typeface="Trebuchet MS"/>
              </a:defRPr>
            </a:pPr>
            <a:r>
              <a:t>But, this is still rather interesting.</a:t>
            </a:r>
          </a:p>
          <a:p>
            <a:pPr marL="228600" indent="-228600">
              <a:lnSpc>
                <a:spcPct val="130000"/>
              </a:lnSpc>
              <a:buSzPct val="100000"/>
              <a:buChar char="•"/>
              <a:defRPr sz="3200">
                <a:latin typeface="+mj-lt"/>
                <a:ea typeface="+mj-ea"/>
                <a:cs typeface="+mj-cs"/>
                <a:sym typeface="Trebuchet MS"/>
              </a:defRPr>
            </a:pPr>
            <a:r>
              <a:t>If you think about it, you realize that this control dependence is actually quite complicated. </a:t>
            </a:r>
          </a:p>
          <a:p>
            <a:pPr marL="228600" indent="-228600">
              <a:lnSpc>
                <a:spcPct val="130000"/>
              </a:lnSpc>
              <a:buSzPct val="100000"/>
              <a:buChar char="•"/>
              <a:defRPr sz="3200">
                <a:latin typeface="+mj-lt"/>
                <a:ea typeface="+mj-ea"/>
                <a:cs typeface="+mj-cs"/>
                <a:sym typeface="Trebuchet MS"/>
              </a:defRPr>
            </a:pPr>
            <a:r>
              <a:t>The raise function </a:t>
            </a:r>
          </a:p>
          <a:p>
            <a:pPr lvl="2" marL="685800" indent="-228600">
              <a:lnSpc>
                <a:spcPct val="130000"/>
              </a:lnSpc>
              <a:buSzPct val="100000"/>
              <a:buAutoNum type="arabicPeriod" startAt="1"/>
              <a:defRPr sz="3200">
                <a:latin typeface="+mj-lt"/>
                <a:ea typeface="+mj-ea"/>
                <a:cs typeface="+mj-cs"/>
                <a:sym typeface="Trebuchet MS"/>
              </a:defRPr>
            </a:pPr>
            <a:r>
              <a:t>transfers control to the operating system, </a:t>
            </a:r>
          </a:p>
          <a:p>
            <a:pPr lvl="2" marL="685800" indent="-228600">
              <a:lnSpc>
                <a:spcPct val="130000"/>
              </a:lnSpc>
              <a:buSzPct val="100000"/>
              <a:buAutoNum type="arabicPeriod" startAt="1"/>
              <a:defRPr sz="3200">
                <a:latin typeface="+mj-lt"/>
                <a:ea typeface="+mj-ea"/>
                <a:cs typeface="+mj-cs"/>
                <a:sym typeface="Trebuchet MS"/>
              </a:defRPr>
            </a:pPr>
            <a:r>
              <a:t>which then invokes the handler, </a:t>
            </a:r>
          </a:p>
          <a:p>
            <a:pPr lvl="2" marL="685800" indent="-228600">
              <a:lnSpc>
                <a:spcPct val="130000"/>
              </a:lnSpc>
              <a:buSzPct val="100000"/>
              <a:buAutoNum type="arabicPeriod" startAt="1"/>
              <a:defRPr sz="3200">
                <a:latin typeface="+mj-lt"/>
                <a:ea typeface="+mj-ea"/>
                <a:cs typeface="+mj-cs"/>
                <a:sym typeface="Trebuchet MS"/>
              </a:defRPr>
            </a:pPr>
            <a:r>
              <a:t>the handler returns, transferring control to the OS, </a:t>
            </a:r>
          </a:p>
          <a:p>
            <a:pPr lvl="2" marL="685800" indent="-228600">
              <a:lnSpc>
                <a:spcPct val="130000"/>
              </a:lnSpc>
              <a:buSzPct val="100000"/>
              <a:buAutoNum type="arabicPeriod" startAt="1"/>
              <a:defRPr sz="3200">
                <a:latin typeface="+mj-lt"/>
                <a:ea typeface="+mj-ea"/>
                <a:cs typeface="+mj-cs"/>
                <a:sym typeface="Trebuchet MS"/>
              </a:defRPr>
            </a:pPr>
            <a:r>
              <a:t>which then, finally, transfers control back to main().</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3" name="Shape 3513"/>
          <p:cNvSpPr/>
          <p:nvPr>
            <p:ph type="sldImg"/>
          </p:nvPr>
        </p:nvSpPr>
        <p:spPr>
          <a:prstGeom prst="rect">
            <a:avLst/>
          </a:prstGeom>
        </p:spPr>
        <p:txBody>
          <a:bodyPr/>
          <a:lstStyle/>
          <a:p>
            <a:pPr/>
          </a:p>
        </p:txBody>
      </p:sp>
      <p:sp>
        <p:nvSpPr>
          <p:cNvPr id="3514" name="Shape 3514"/>
          <p:cNvSpPr/>
          <p:nvPr>
            <p:ph type="body" sz="quarter" idx="1"/>
          </p:nvPr>
        </p:nvSpPr>
        <p:spPr>
          <a:prstGeom prst="rect">
            <a:avLst/>
          </a:prstGeom>
        </p:spPr>
        <p:txBody>
          <a:bodyPr/>
          <a:lstStyle/>
          <a:p>
            <a:pPr marL="264694" indent="-264694">
              <a:lnSpc>
                <a:spcPct val="130000"/>
              </a:lnSpc>
              <a:buSzPct val="75000"/>
              <a:buChar char="•"/>
              <a:defRPr sz="2600">
                <a:latin typeface="+mj-lt"/>
                <a:ea typeface="+mj-ea"/>
                <a:cs typeface="+mj-cs"/>
                <a:sym typeface="Trebuchet MS"/>
              </a:defRPr>
            </a:pPr>
            <a:r>
              <a:t>So maybe this is an interesting observation.</a:t>
            </a:r>
          </a:p>
          <a:p>
            <a:pPr marL="264694" indent="-264694">
              <a:lnSpc>
                <a:spcPct val="130000"/>
              </a:lnSpc>
              <a:buSzPct val="75000"/>
              <a:buChar char="•"/>
              <a:defRPr sz="2600">
                <a:latin typeface="+mj-lt"/>
                <a:ea typeface="+mj-ea"/>
                <a:cs typeface="+mj-cs"/>
                <a:sym typeface="Trebuchet MS"/>
              </a:defRPr>
            </a:pPr>
            <a:r>
              <a:t>In a normal program analysis, the analyzer only has to consider what we call the </a:t>
            </a:r>
            <a:r>
              <a:rPr b="1"/>
              <a:t>Visible State</a:t>
            </a:r>
            <a:r>
              <a:t>, that is, normal C semantics.</a:t>
            </a:r>
          </a:p>
          <a:p>
            <a:pPr marL="264694" indent="-264694">
              <a:lnSpc>
                <a:spcPct val="130000"/>
              </a:lnSpc>
              <a:buSzPct val="75000"/>
              <a:buChar char="•"/>
              <a:defRPr sz="2600">
                <a:latin typeface="+mj-lt"/>
                <a:ea typeface="+mj-ea"/>
                <a:cs typeface="+mj-cs"/>
                <a:sym typeface="Trebuchet MS"/>
              </a:defRPr>
            </a:pPr>
            <a:r>
              <a:t>Maybe we can make the analyzer also consider the </a:t>
            </a:r>
            <a:r>
              <a:rPr b="1"/>
              <a:t>invisible state: </a:t>
            </a:r>
            <a:r>
              <a:t>the behavior of the operating system, CPU caches, file caches, garbage collectors, jitters, and so on. </a:t>
            </a:r>
          </a:p>
          <a:p>
            <a:pPr marL="264694" indent="-264694">
              <a:lnSpc>
                <a:spcPct val="130000"/>
              </a:lnSpc>
              <a:buSzPct val="75000"/>
              <a:buChar char="•"/>
              <a:defRPr sz="2600">
                <a:latin typeface="+mj-lt"/>
                <a:ea typeface="+mj-ea"/>
                <a:cs typeface="+mj-cs"/>
                <a:sym typeface="Trebuchet MS"/>
              </a:defRPr>
            </a:pPr>
            <a:r>
              <a:t>So, in an obfuscated assignment, the value of b would snake its way out of the regular program semantics, through hardware, kernel, operating system, and libraries, before reaching its target.</a:t>
            </a:r>
          </a:p>
          <a:p>
            <a:pPr marL="264694" indent="-264694">
              <a:lnSpc>
                <a:spcPct val="130000"/>
              </a:lnSpc>
              <a:buSzPct val="75000"/>
              <a:buChar char="•"/>
              <a:defRPr sz="2600">
                <a:latin typeface="+mj-lt"/>
                <a:ea typeface="+mj-ea"/>
                <a:cs typeface="+mj-cs"/>
                <a:sym typeface="Trebuchet MS"/>
              </a:defRPr>
            </a:pPr>
            <a:r>
              <a:t>And, ideally, the analyzer would need to understand all these layers to be able to determine that a does, indeed, depend on b.</a:t>
            </a:r>
          </a:p>
          <a:p>
            <a:pPr marL="264694" indent="-264694">
              <a:lnSpc>
                <a:spcPct val="130000"/>
              </a:lnSpc>
              <a:buSzPct val="75000"/>
              <a:buChar char="•"/>
              <a:defRPr sz="2600">
                <a:latin typeface="+mj-lt"/>
                <a:ea typeface="+mj-ea"/>
                <a:cs typeface="+mj-cs"/>
                <a:sym typeface="Trebuchet MS"/>
              </a:defRPr>
            </a:pPr>
            <a:r>
              <a:t>If we could force the analyzer to consider both the visible and invisible state, maybe we could overwhelm it.</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1" name="Shape 3531"/>
          <p:cNvSpPr/>
          <p:nvPr>
            <p:ph type="sldImg"/>
          </p:nvPr>
        </p:nvSpPr>
        <p:spPr>
          <a:prstGeom prst="rect">
            <a:avLst/>
          </a:prstGeom>
        </p:spPr>
        <p:txBody>
          <a:bodyPr/>
          <a:lstStyle/>
          <a:p>
            <a:pPr/>
          </a:p>
        </p:txBody>
      </p:sp>
      <p:sp>
        <p:nvSpPr>
          <p:cNvPr id="3532" name="Shape 3532"/>
          <p:cNvSpPr/>
          <p:nvPr>
            <p:ph type="body" sz="quarter" idx="1"/>
          </p:nvPr>
        </p:nvSpPr>
        <p:spPr>
          <a:prstGeom prst="rect">
            <a:avLst/>
          </a:prstGeom>
        </p:spPr>
        <p:txBody>
          <a:bodyPr/>
          <a:lstStyle/>
          <a:p>
            <a:pPr marL="228600" indent="-228600">
              <a:lnSpc>
                <a:spcPct val="130000"/>
              </a:lnSpc>
              <a:buSzPct val="100000"/>
              <a:buChar char="•"/>
              <a:defRPr sz="3200">
                <a:latin typeface="+mj-lt"/>
                <a:ea typeface="+mj-ea"/>
                <a:cs typeface="+mj-cs"/>
                <a:sym typeface="Trebuchet MS"/>
              </a:defRPr>
            </a:pPr>
            <a:r>
              <a:t>So, to obfuscate “a is assigned b”, we need two functions, leak and retrieve.</a:t>
            </a:r>
          </a:p>
          <a:p>
            <a:pPr lvl="2" marL="685800" indent="-228600">
              <a:lnSpc>
                <a:spcPct val="130000"/>
              </a:lnSpc>
              <a:buSzPct val="100000"/>
              <a:buAutoNum type="arabicPeriod" startAt="1"/>
              <a:defRPr sz="3200">
                <a:latin typeface="+mj-lt"/>
                <a:ea typeface="+mj-ea"/>
                <a:cs typeface="+mj-cs"/>
                <a:sym typeface="Trebuchet MS"/>
              </a:defRPr>
            </a:pPr>
            <a:r>
              <a:t>First, the </a:t>
            </a:r>
            <a:r>
              <a:rPr b="1"/>
              <a:t>leak function</a:t>
            </a:r>
            <a:r>
              <a:t> takes the value of b and leaks it into the invisible state.</a:t>
            </a:r>
          </a:p>
          <a:p>
            <a:pPr lvl="2" marL="685800" indent="-228600">
              <a:lnSpc>
                <a:spcPct val="130000"/>
              </a:lnSpc>
              <a:buSzPct val="100000"/>
              <a:buAutoNum type="arabicPeriod" startAt="1"/>
              <a:defRPr sz="3200">
                <a:latin typeface="+mj-lt"/>
                <a:ea typeface="+mj-ea"/>
                <a:cs typeface="+mj-cs"/>
                <a:sym typeface="Trebuchet MS"/>
              </a:defRPr>
            </a:pPr>
            <a:r>
              <a:t>And then, the </a:t>
            </a:r>
            <a:r>
              <a:rPr b="1"/>
              <a:t>retrieve function</a:t>
            </a:r>
            <a:r>
              <a:t> retrieves the value back into the visible state, </a:t>
            </a:r>
          </a:p>
          <a:p>
            <a:pPr lvl="2" marL="685800" indent="-228600">
              <a:lnSpc>
                <a:spcPct val="130000"/>
              </a:lnSpc>
              <a:buSzPct val="100000"/>
              <a:buAutoNum type="arabicPeriod" startAt="1"/>
              <a:defRPr sz="3200">
                <a:latin typeface="+mj-lt"/>
                <a:ea typeface="+mj-ea"/>
                <a:cs typeface="+mj-cs"/>
                <a:sym typeface="Trebuchet MS"/>
              </a:defRPr>
            </a:pPr>
            <a:r>
              <a:t>and then finally assigns it to a. </a:t>
            </a:r>
          </a:p>
          <a:p>
            <a:pPr marL="228600" indent="-228600">
              <a:lnSpc>
                <a:spcPct val="130000"/>
              </a:lnSpc>
              <a:buSzPct val="100000"/>
              <a:buChar char="•"/>
              <a:defRPr sz="3200">
                <a:latin typeface="+mj-lt"/>
                <a:ea typeface="+mj-ea"/>
                <a:cs typeface="+mj-cs"/>
                <a:sym typeface="Trebuchet MS"/>
              </a:defRPr>
            </a:pPr>
            <a:r>
              <a:t>Now, all we have to do is to think of as many ways as we can of leaking something into the invisible state, and retrieving it back into the visible state.</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2" name="Shape 3552"/>
          <p:cNvSpPr/>
          <p:nvPr>
            <p:ph type="sldImg"/>
          </p:nvPr>
        </p:nvSpPr>
        <p:spPr>
          <a:prstGeom prst="rect">
            <a:avLst/>
          </a:prstGeom>
        </p:spPr>
        <p:txBody>
          <a:bodyPr/>
          <a:lstStyle/>
          <a:p>
            <a:pPr/>
          </a:p>
        </p:txBody>
      </p:sp>
      <p:sp>
        <p:nvSpPr>
          <p:cNvPr id="3553" name="Shape 3553"/>
          <p:cNvSpPr/>
          <p:nvPr>
            <p:ph type="body" sz="quarter" idx="1"/>
          </p:nvPr>
        </p:nvSpPr>
        <p:spPr>
          <a:prstGeom prst="rect">
            <a:avLst/>
          </a:prstGeom>
        </p:spPr>
        <p:txBody>
          <a:bodyPr/>
          <a:lstStyle/>
          <a:p>
            <a:pPr marL="228600" indent="-228600">
              <a:lnSpc>
                <a:spcPct val="130000"/>
              </a:lnSpc>
              <a:buSzPct val="100000"/>
              <a:buChar char="•"/>
              <a:defRPr sz="3200">
                <a:latin typeface="+mj-lt"/>
                <a:ea typeface="+mj-ea"/>
                <a:cs typeface="+mj-cs"/>
                <a:sym typeface="Trebuchet MS"/>
              </a:defRPr>
            </a:pPr>
            <a:r>
              <a:t>The easiest invisible state to measure from inside a program, is time. </a:t>
            </a:r>
          </a:p>
          <a:p>
            <a:pPr marL="228600" indent="-228600">
              <a:lnSpc>
                <a:spcPct val="130000"/>
              </a:lnSpc>
              <a:buSzPct val="100000"/>
              <a:buChar char="•"/>
              <a:defRPr sz="3200">
                <a:latin typeface="+mj-lt"/>
                <a:ea typeface="+mj-ea"/>
                <a:cs typeface="+mj-cs"/>
                <a:sym typeface="Trebuchet MS"/>
              </a:defRPr>
            </a:pPr>
            <a:r>
              <a:t>So, to leak the value of b, we can simply run a slow process for a 1-bit, and a fast process for a 0-bit, and to retrieve the value we simply measure the time to perform the process.</a:t>
            </a:r>
          </a:p>
          <a:p>
            <a:pPr marL="228600" indent="-228600">
              <a:lnSpc>
                <a:spcPct val="130000"/>
              </a:lnSpc>
              <a:buSzPct val="100000"/>
              <a:buChar char="•"/>
              <a:defRPr sz="3200">
                <a:latin typeface="+mj-lt"/>
                <a:ea typeface="+mj-ea"/>
                <a:cs typeface="+mj-cs"/>
                <a:sym typeface="Trebuchet MS"/>
              </a:defRPr>
            </a:pPr>
            <a:r>
              <a:t>An analyzer looking at this will find neither data nor control dependence between a and b. </a:t>
            </a:r>
          </a:p>
          <a:p>
            <a:pPr marL="228600" indent="-228600">
              <a:lnSpc>
                <a:spcPct val="130000"/>
              </a:lnSpc>
              <a:buSzPct val="100000"/>
              <a:buChar char="•"/>
              <a:defRPr sz="3200">
                <a:latin typeface="+mj-lt"/>
                <a:ea typeface="+mj-ea"/>
                <a:cs typeface="+mj-cs"/>
                <a:sym typeface="Trebuchet MS"/>
              </a:defRPr>
            </a:pPr>
            <a:r>
              <a:t>In fact, it will find only that a depends on the behavior of the clock() function.</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0" name="Shape 3560"/>
          <p:cNvSpPr/>
          <p:nvPr>
            <p:ph type="sldImg"/>
          </p:nvPr>
        </p:nvSpPr>
        <p:spPr>
          <a:prstGeom prst="rect">
            <a:avLst/>
          </a:prstGeom>
        </p:spPr>
        <p:txBody>
          <a:bodyPr/>
          <a:lstStyle/>
          <a:p>
            <a:pPr/>
          </a:p>
        </p:txBody>
      </p:sp>
      <p:sp>
        <p:nvSpPr>
          <p:cNvPr id="3561" name="Shape 3561"/>
          <p:cNvSpPr/>
          <p:nvPr>
            <p:ph type="body" sz="quarter" idx="1"/>
          </p:nvPr>
        </p:nvSpPr>
        <p:spPr>
          <a:prstGeom prst="rect">
            <a:avLst/>
          </a:prstGeom>
        </p:spPr>
        <p:txBody>
          <a:bodyPr/>
          <a:lstStyle/>
          <a:p>
            <a:pPr marL="228600" indent="-228600">
              <a:lnSpc>
                <a:spcPct val="130000"/>
              </a:lnSpc>
              <a:buSzPct val="100000"/>
              <a:buChar char="•"/>
              <a:defRPr sz="3200">
                <a:latin typeface="+mj-lt"/>
                <a:ea typeface="+mj-ea"/>
                <a:cs typeface="+mj-cs"/>
                <a:sym typeface="Trebuchet MS"/>
              </a:defRPr>
            </a:pPr>
            <a:r>
              <a:t>So, how do we make a fast and a slow process? </a:t>
            </a:r>
          </a:p>
          <a:p>
            <a:pPr marL="228600" indent="-228600">
              <a:lnSpc>
                <a:spcPct val="130000"/>
              </a:lnSpc>
              <a:buSzPct val="100000"/>
              <a:buChar char="•"/>
              <a:defRPr sz="3200">
                <a:latin typeface="+mj-lt"/>
                <a:ea typeface="+mj-ea"/>
                <a:cs typeface="+mj-cs"/>
                <a:sym typeface="Trebuchet MS"/>
              </a:defRPr>
            </a:pPr>
            <a:r>
              <a:t>Well, the easiest thing would be to just make a fast and a slow loop, of course.</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5" name="Shape 3585"/>
          <p:cNvSpPr/>
          <p:nvPr>
            <p:ph type="sldImg"/>
          </p:nvPr>
        </p:nvSpPr>
        <p:spPr>
          <a:prstGeom prst="rect">
            <a:avLst/>
          </a:prstGeom>
        </p:spPr>
        <p:txBody>
          <a:bodyPr/>
          <a:lstStyle/>
          <a:p>
            <a:pPr/>
          </a:p>
        </p:txBody>
      </p:sp>
      <p:sp>
        <p:nvSpPr>
          <p:cNvPr id="3586" name="Shape 3586"/>
          <p:cNvSpPr/>
          <p:nvPr>
            <p:ph type="body" sz="quarter" idx="1"/>
          </p:nvPr>
        </p:nvSpPr>
        <p:spPr>
          <a:prstGeom prst="rect">
            <a:avLst/>
          </a:prstGeom>
        </p:spPr>
        <p:txBody>
          <a:bodyPr/>
          <a:lstStyle/>
          <a:p>
            <a:pPr marL="264694" indent="-264694">
              <a:lnSpc>
                <a:spcPct val="130000"/>
              </a:lnSpc>
              <a:buSzPct val="75000"/>
              <a:buChar char="•"/>
              <a:defRPr sz="3200">
                <a:latin typeface="+mj-lt"/>
                <a:ea typeface="+mj-ea"/>
                <a:cs typeface="+mj-cs"/>
                <a:sym typeface="Trebuchet MS"/>
              </a:defRPr>
            </a:pPr>
            <a:r>
              <a:t>But that’s not what we want. </a:t>
            </a:r>
          </a:p>
          <a:p>
            <a:pPr marL="264694" indent="-264694">
              <a:lnSpc>
                <a:spcPct val="130000"/>
              </a:lnSpc>
              <a:buSzPct val="75000"/>
              <a:buChar char="•"/>
              <a:defRPr sz="3200">
                <a:latin typeface="+mj-lt"/>
                <a:ea typeface="+mj-ea"/>
                <a:cs typeface="+mj-cs"/>
                <a:sym typeface="Trebuchet MS"/>
              </a:defRPr>
            </a:pPr>
            <a:r>
              <a:t>What really want is to pass information through the invisible state.</a:t>
            </a:r>
          </a:p>
          <a:p>
            <a:pPr marL="264694" indent="-264694">
              <a:lnSpc>
                <a:spcPct val="130000"/>
              </a:lnSpc>
              <a:buSzPct val="75000"/>
              <a:buChar char="•"/>
              <a:defRPr sz="3200">
                <a:latin typeface="+mj-lt"/>
                <a:ea typeface="+mj-ea"/>
                <a:cs typeface="+mj-cs"/>
                <a:sym typeface="Trebuchet MS"/>
              </a:defRPr>
            </a:pPr>
            <a:r>
              <a:t>That is, we want information flow through the entire execution environment of the program. </a:t>
            </a:r>
          </a:p>
          <a:p>
            <a:pPr marL="264694" indent="-264694">
              <a:lnSpc>
                <a:spcPct val="130000"/>
              </a:lnSpc>
              <a:buSzPct val="75000"/>
              <a:buChar char="•"/>
              <a:defRPr sz="3200">
                <a:latin typeface="+mj-lt"/>
                <a:ea typeface="+mj-ea"/>
                <a:cs typeface="+mj-cs"/>
                <a:sym typeface="Trebuchet MS"/>
              </a:defRPr>
            </a:pPr>
            <a:r>
              <a:t>If we can accomplish this, it will make the job of the analyzer all the more difficult.</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0" name="Shape 3600"/>
          <p:cNvSpPr/>
          <p:nvPr>
            <p:ph type="sldImg"/>
          </p:nvPr>
        </p:nvSpPr>
        <p:spPr>
          <a:prstGeom prst="rect">
            <a:avLst/>
          </a:prstGeom>
        </p:spPr>
        <p:txBody>
          <a:bodyPr/>
          <a:lstStyle/>
          <a:p>
            <a:pPr/>
          </a:p>
        </p:txBody>
      </p:sp>
      <p:sp>
        <p:nvSpPr>
          <p:cNvPr id="3601" name="Shape 3601"/>
          <p:cNvSpPr/>
          <p:nvPr>
            <p:ph type="body" sz="quarter" idx="1"/>
          </p:nvPr>
        </p:nvSpPr>
        <p:spPr>
          <a:prstGeom prst="rect">
            <a:avLst/>
          </a:prstGeom>
        </p:spPr>
        <p:txBody>
          <a:bodyPr/>
          <a:lstStyle/>
          <a:p>
            <a:pPr marL="228600" indent="-228600">
              <a:lnSpc>
                <a:spcPct val="130000"/>
              </a:lnSpc>
              <a:buSzPct val="100000"/>
              <a:buChar char="•"/>
              <a:defRPr sz="3200">
                <a:latin typeface="+mj-lt"/>
                <a:ea typeface="+mj-ea"/>
                <a:cs typeface="+mj-cs"/>
                <a:sym typeface="Trebuchet MS"/>
              </a:defRPr>
            </a:pPr>
            <a:r>
              <a:t>OK, let’s look at some actual examples. </a:t>
            </a:r>
          </a:p>
          <a:p>
            <a:pPr marL="228600" indent="-228600">
              <a:lnSpc>
                <a:spcPct val="130000"/>
              </a:lnSpc>
              <a:buSzPct val="100000"/>
              <a:buChar char="•"/>
              <a:defRPr sz="3200">
                <a:latin typeface="+mj-lt"/>
                <a:ea typeface="+mj-ea"/>
                <a:cs typeface="+mj-cs"/>
                <a:sym typeface="Trebuchet MS"/>
              </a:defRPr>
            </a:pPr>
            <a:r>
              <a:t>Here, we’re making use of the fact that accessing data that’s in the cache is faster than if it’s not:</a:t>
            </a:r>
          </a:p>
          <a:p>
            <a:pPr lvl="2" marL="685800" indent="-228600">
              <a:lnSpc>
                <a:spcPct val="130000"/>
              </a:lnSpc>
              <a:buSzPct val="100000"/>
              <a:buAutoNum type="arabicPeriod" startAt="1"/>
              <a:defRPr sz="3200">
                <a:latin typeface="+mj-lt"/>
                <a:ea typeface="+mj-ea"/>
                <a:cs typeface="+mj-cs"/>
                <a:sym typeface="Trebuchet MS"/>
              </a:defRPr>
            </a:pPr>
            <a:r>
              <a:t> We declare 2 buffers and, </a:t>
            </a:r>
          </a:p>
          <a:p>
            <a:pPr lvl="2" marL="685800" indent="-228600">
              <a:lnSpc>
                <a:spcPct val="130000"/>
              </a:lnSpc>
              <a:buSzPct val="100000"/>
              <a:buAutoNum type="arabicPeriod" startAt="1"/>
              <a:defRPr sz="3200">
                <a:latin typeface="+mj-lt"/>
                <a:ea typeface="+mj-ea"/>
                <a:cs typeface="+mj-cs"/>
                <a:sym typeface="Trebuchet MS"/>
              </a:defRPr>
            </a:pPr>
            <a:r>
              <a:t> For a 1-bit we read from a buffer that’s not in the cache, and</a:t>
            </a:r>
          </a:p>
          <a:p>
            <a:pPr lvl="2" marL="685800" indent="-228600">
              <a:lnSpc>
                <a:spcPct val="130000"/>
              </a:lnSpc>
              <a:buSzPct val="100000"/>
              <a:buAutoNum type="arabicPeriod" startAt="1"/>
              <a:defRPr sz="3200">
                <a:latin typeface="+mj-lt"/>
                <a:ea typeface="+mj-ea"/>
                <a:cs typeface="+mj-cs"/>
                <a:sym typeface="Trebuchet MS"/>
              </a:defRPr>
            </a:pPr>
            <a:r>
              <a:t> For a 0-bit we make sure it’s in the cache.</a:t>
            </a:r>
          </a:p>
          <a:p>
            <a:pPr marL="228600" indent="-228600">
              <a:lnSpc>
                <a:spcPct val="130000"/>
              </a:lnSpc>
              <a:buSzPct val="100000"/>
              <a:buChar char="•"/>
              <a:defRPr sz="3200">
                <a:latin typeface="+mj-lt"/>
                <a:ea typeface="+mj-ea"/>
                <a:cs typeface="+mj-cs"/>
                <a:sym typeface="Trebuchet MS"/>
              </a:defRPr>
            </a:pPr>
            <a:r>
              <a:t>And to retrieve the bit, we simply measure the time this operation takes.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hape 432"/>
          <p:cNvSpPr/>
          <p:nvPr>
            <p:ph type="sldImg"/>
          </p:nvPr>
        </p:nvSpPr>
        <p:spPr>
          <a:prstGeom prst="rect">
            <a:avLst/>
          </a:prstGeom>
        </p:spPr>
        <p:txBody>
          <a:bodyPr/>
          <a:lstStyle/>
          <a:p>
            <a:pPr/>
          </a:p>
        </p:txBody>
      </p:sp>
      <p:sp>
        <p:nvSpPr>
          <p:cNvPr id="433" name="Shape 433"/>
          <p:cNvSpPr/>
          <p:nvPr>
            <p:ph type="body" sz="quarter" idx="1"/>
          </p:nvPr>
        </p:nvSpPr>
        <p:spPr>
          <a:prstGeom prst="rect">
            <a:avLst/>
          </a:prstGeom>
        </p:spPr>
        <p:txBody>
          <a:bodyPr/>
          <a:lstStyle/>
          <a:p>
            <a:pPr marL="228600" indent="-228600">
              <a:buSzPct val="100000"/>
              <a:buChar char="•"/>
              <a:defRPr>
                <a:latin typeface="+mj-lt"/>
                <a:ea typeface="+mj-ea"/>
                <a:cs typeface="+mj-cs"/>
                <a:sym typeface="Trebuchet MS"/>
              </a:defRPr>
            </a:pPr>
            <a:r>
              <a:t>Around the same time, in 1990, Victor Shear started a company called InterTrust. Victor was a real visionary. </a:t>
            </a:r>
          </a:p>
          <a:p>
            <a:pPr lvl="2" marL="685800" indent="-228600">
              <a:buSzPct val="100000"/>
              <a:buChar char="•"/>
              <a:defRPr>
                <a:latin typeface="+mj-lt"/>
                <a:ea typeface="+mj-ea"/>
                <a:cs typeface="+mj-cs"/>
                <a:sym typeface="Trebuchet MS"/>
              </a:defRPr>
            </a:pPr>
            <a:r>
              <a:t>his vision was to create an online marketplace for digital goods; </a:t>
            </a:r>
          </a:p>
          <a:p>
            <a:pPr lvl="2" marL="685800" indent="-228600">
              <a:buSzPct val="100000"/>
              <a:buChar char="•"/>
              <a:defRPr>
                <a:latin typeface="+mj-lt"/>
                <a:ea typeface="+mj-ea"/>
                <a:cs typeface="+mj-cs"/>
                <a:sym typeface="Trebuchet MS"/>
              </a:defRPr>
            </a:pPr>
            <a:r>
              <a:t>letting you buy/rent/redistribute music online; </a:t>
            </a:r>
          </a:p>
          <a:p>
            <a:pPr lvl="2" marL="685800" indent="-228600">
              <a:buSzPct val="100000"/>
              <a:buChar char="•"/>
              <a:defRPr>
                <a:latin typeface="+mj-lt"/>
                <a:ea typeface="+mj-ea"/>
                <a:cs typeface="+mj-cs"/>
                <a:sym typeface="Trebuchet MS"/>
              </a:defRPr>
            </a:pPr>
            <a:r>
              <a:t>such that income from consumers would flow back to the producers. </a:t>
            </a:r>
          </a:p>
          <a:p>
            <a:pPr marL="228600" indent="-228600">
              <a:buSzPct val="100000"/>
              <a:buChar char="•"/>
              <a:defRPr>
                <a:latin typeface="+mj-lt"/>
                <a:ea typeface="+mj-ea"/>
                <a:cs typeface="+mj-cs"/>
                <a:sym typeface="Trebuchet MS"/>
              </a:defRPr>
            </a:pPr>
            <a:r>
              <a:t>A powerful part of Victor’s powerful vision was that for every transaction, a fraction of a cent would flow back to Victor, and to InterTrust. </a:t>
            </a:r>
          </a:p>
          <a:p>
            <a:pPr marL="228600" indent="-228600">
              <a:buSzPct val="100000"/>
              <a:buChar char="•"/>
              <a:defRPr>
                <a:latin typeface="+mj-lt"/>
                <a:ea typeface="+mj-ea"/>
                <a:cs typeface="+mj-cs"/>
                <a:sym typeface="Trebuchet MS"/>
              </a:defRPr>
            </a:pPr>
            <a:r>
              <a:t>Being the first with this vision, he was able to file patents on just about anything that moved. This particular patent from 1999 is over 350 pages long.</a:t>
            </a:r>
          </a:p>
          <a:p>
            <a:pPr marL="228600" indent="-228600">
              <a:buSzPct val="100000"/>
              <a:buChar char="•"/>
              <a:defRPr>
                <a:latin typeface="+mj-lt"/>
                <a:ea typeface="+mj-ea"/>
                <a:cs typeface="+mj-cs"/>
                <a:sym typeface="Trebuchet MS"/>
              </a:defRPr>
            </a:pPr>
            <a:r>
              <a:t>So what does this have to do with code obfuscation? Well, InterTrust soon realized that the big gaping hole in their design was the media player (iTunes, these days), which is under control by a, possibly malicious, end user.</a:t>
            </a:r>
          </a:p>
          <a:p>
            <a:pPr marL="228600" indent="-228600">
              <a:buSzPct val="100000"/>
              <a:buChar char="•"/>
              <a:defRPr>
                <a:latin typeface="+mj-lt"/>
                <a:ea typeface="+mj-ea"/>
                <a:cs typeface="+mj-cs"/>
                <a:sym typeface="Trebuchet MS"/>
              </a:defRPr>
            </a:pPr>
            <a:r>
              <a:t>So, they explored the use of obfuscation to prevent tampering with the security checks in the media player.</a:t>
            </a:r>
          </a:p>
          <a:p>
            <a:pPr marL="228600" indent="-228600">
              <a:buSzPct val="100000"/>
              <a:buChar char="•"/>
              <a:defRPr>
                <a:latin typeface="+mj-lt"/>
                <a:ea typeface="+mj-ea"/>
                <a:cs typeface="+mj-cs"/>
                <a:sym typeface="Trebuchet MS"/>
              </a:defRPr>
            </a:pPr>
            <a:r>
              <a:t>Unfortunately, in 1999 Napster started distributing music for free and InterTrust turned to the much more lucrative business of suing Microsoft for patent infringement.</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5" name="Shape 3605"/>
          <p:cNvSpPr/>
          <p:nvPr>
            <p:ph type="sldImg"/>
          </p:nvPr>
        </p:nvSpPr>
        <p:spPr>
          <a:prstGeom prst="rect">
            <a:avLst/>
          </a:prstGeom>
        </p:spPr>
        <p:txBody>
          <a:bodyPr/>
          <a:lstStyle/>
          <a:p>
            <a:pPr/>
          </a:p>
        </p:txBody>
      </p:sp>
      <p:sp>
        <p:nvSpPr>
          <p:cNvPr id="3606" name="Shape 3606"/>
          <p:cNvSpPr/>
          <p:nvPr>
            <p:ph type="body" sz="quarter" idx="1"/>
          </p:nvPr>
        </p:nvSpPr>
        <p:spPr>
          <a:prstGeom prst="rect">
            <a:avLst/>
          </a:prstGeom>
        </p:spPr>
        <p:txBody>
          <a:bodyPr/>
          <a:lstStyle/>
          <a:p>
            <a:pPr marL="228600" indent="-228600">
              <a:lnSpc>
                <a:spcPct val="130000"/>
              </a:lnSpc>
              <a:buSzPct val="100000"/>
              <a:buChar char="•"/>
              <a:defRPr sz="3200">
                <a:latin typeface="Helvetica Neue"/>
                <a:ea typeface="Helvetica Neue"/>
                <a:cs typeface="Helvetica Neue"/>
                <a:sym typeface="Helvetica Neue"/>
              </a:defRPr>
            </a:pPr>
            <a:r>
              <a:t>We can do a similar task using the file cache rather than the processor cache.</a:t>
            </a:r>
          </a:p>
          <a:p>
            <a:pPr marL="228600" indent="-228600">
              <a:lnSpc>
                <a:spcPct val="130000"/>
              </a:lnSpc>
              <a:buSzPct val="100000"/>
              <a:buChar char="•"/>
              <a:defRPr sz="3200">
                <a:latin typeface="Helvetica Neue"/>
                <a:ea typeface="Helvetica Neue"/>
                <a:cs typeface="Helvetica Neue"/>
                <a:sym typeface="Helvetica Neue"/>
              </a:defRPr>
            </a:pPr>
            <a:r>
              <a:t>Here we read from a file that’s either being cached by the OS or not, depending on the bit we want to transfer.</a:t>
            </a:r>
          </a:p>
          <a:p>
            <a:pPr marL="228600" indent="-228600">
              <a:lnSpc>
                <a:spcPct val="130000"/>
              </a:lnSpc>
              <a:buSzPct val="100000"/>
              <a:buChar char="•"/>
              <a:defRPr sz="3200">
                <a:latin typeface="Helvetica Neue"/>
                <a:ea typeface="Helvetica Neue"/>
                <a:cs typeface="Helvetica Neue"/>
                <a:sym typeface="Helvetica Neue"/>
              </a:defRPr>
            </a:pPr>
            <a:r>
              <a:t>And again we measure the time to retrieve the value.</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2" name="Shape 3622"/>
          <p:cNvSpPr/>
          <p:nvPr>
            <p:ph type="sldImg"/>
          </p:nvPr>
        </p:nvSpPr>
        <p:spPr>
          <a:prstGeom prst="rect">
            <a:avLst/>
          </a:prstGeom>
        </p:spPr>
        <p:txBody>
          <a:bodyPr/>
          <a:lstStyle/>
          <a:p>
            <a:pPr/>
          </a:p>
        </p:txBody>
      </p:sp>
      <p:sp>
        <p:nvSpPr>
          <p:cNvPr id="3623" name="Shape 3623"/>
          <p:cNvSpPr/>
          <p:nvPr>
            <p:ph type="body" sz="quarter" idx="1"/>
          </p:nvPr>
        </p:nvSpPr>
        <p:spPr>
          <a:prstGeom prst="rect">
            <a:avLst/>
          </a:prstGeom>
        </p:spPr>
        <p:txBody>
          <a:bodyPr/>
          <a:lstStyle/>
          <a:p>
            <a:pPr marL="228600" indent="-228600">
              <a:lnSpc>
                <a:spcPct val="130000"/>
              </a:lnSpc>
              <a:buSzPct val="100000"/>
              <a:buChar char="•"/>
              <a:defRPr sz="3200">
                <a:latin typeface="+mj-lt"/>
                <a:ea typeface="+mj-ea"/>
                <a:cs typeface="+mj-cs"/>
                <a:sym typeface="Trebuchet MS"/>
              </a:defRPr>
            </a:pPr>
            <a:r>
              <a:t>Here, we’re making use of the JITting library that is used for many interpreted languages, such as Java.</a:t>
            </a:r>
          </a:p>
          <a:p>
            <a:pPr marL="228600" indent="-228600">
              <a:lnSpc>
                <a:spcPct val="130000"/>
              </a:lnSpc>
              <a:buSzPct val="100000"/>
              <a:buChar char="•"/>
              <a:defRPr sz="3200">
                <a:latin typeface="+mj-lt"/>
                <a:ea typeface="+mj-ea"/>
                <a:cs typeface="+mj-cs"/>
                <a:sym typeface="Trebuchet MS"/>
              </a:defRPr>
            </a:pPr>
            <a:r>
              <a:t>In a JITted system, </a:t>
            </a:r>
          </a:p>
          <a:p>
            <a:pPr lvl="2" marL="685800" indent="-228600">
              <a:lnSpc>
                <a:spcPct val="130000"/>
              </a:lnSpc>
              <a:buSzPct val="100000"/>
              <a:buChar char="•"/>
              <a:defRPr sz="3200">
                <a:latin typeface="+mj-lt"/>
                <a:ea typeface="+mj-ea"/>
                <a:cs typeface="+mj-cs"/>
                <a:sym typeface="Trebuchet MS"/>
              </a:defRPr>
            </a:pPr>
            <a:r>
              <a:t>a function first exists only in bytecode form. </a:t>
            </a:r>
          </a:p>
          <a:p>
            <a:pPr lvl="2" marL="685800" indent="-228600">
              <a:lnSpc>
                <a:spcPct val="130000"/>
              </a:lnSpc>
              <a:buSzPct val="100000"/>
              <a:buChar char="•"/>
              <a:defRPr sz="3200">
                <a:latin typeface="+mj-lt"/>
                <a:ea typeface="+mj-ea"/>
                <a:cs typeface="+mj-cs"/>
                <a:sym typeface="Trebuchet MS"/>
              </a:defRPr>
            </a:pPr>
            <a:r>
              <a:t>and then, once it’s called a few times, it gets JIT-compiled to binary code.</a:t>
            </a:r>
          </a:p>
          <a:p>
            <a:pPr marL="228600" indent="-228600">
              <a:lnSpc>
                <a:spcPct val="130000"/>
              </a:lnSpc>
              <a:buSzPct val="100000"/>
              <a:buChar char="•"/>
              <a:defRPr sz="3200">
                <a:latin typeface="+mj-lt"/>
                <a:ea typeface="+mj-ea"/>
                <a:cs typeface="+mj-cs"/>
                <a:sym typeface="Trebuchet MS"/>
              </a:defRPr>
            </a:pPr>
            <a:r>
              <a:t>So, </a:t>
            </a:r>
          </a:p>
          <a:p>
            <a:pPr lvl="2" marL="685800" indent="-228600">
              <a:lnSpc>
                <a:spcPct val="130000"/>
              </a:lnSpc>
              <a:buSzPct val="100000"/>
              <a:buAutoNum type="arabicPeriod" startAt="1"/>
              <a:defRPr sz="3200">
                <a:latin typeface="+mj-lt"/>
                <a:ea typeface="+mj-ea"/>
                <a:cs typeface="+mj-cs"/>
                <a:sym typeface="Trebuchet MS"/>
              </a:defRPr>
            </a:pPr>
            <a:r>
              <a:t>To leak a 1-bit we do nothing,</a:t>
            </a:r>
          </a:p>
          <a:p>
            <a:pPr lvl="2" marL="685800" indent="-228600">
              <a:lnSpc>
                <a:spcPct val="130000"/>
              </a:lnSpc>
              <a:buSzPct val="100000"/>
              <a:buAutoNum type="arabicPeriod" startAt="1"/>
              <a:defRPr sz="3200">
                <a:latin typeface="+mj-lt"/>
                <a:ea typeface="+mj-ea"/>
                <a:cs typeface="+mj-cs"/>
                <a:sym typeface="Trebuchet MS"/>
              </a:defRPr>
            </a:pPr>
            <a:r>
              <a:t>To leak a 0-bit we invoke foo to ensure that it gets JITted </a:t>
            </a:r>
          </a:p>
          <a:p>
            <a:pPr lvl="2" marL="685800" indent="-228600">
              <a:lnSpc>
                <a:spcPct val="130000"/>
              </a:lnSpc>
              <a:buSzPct val="100000"/>
              <a:buAutoNum type="arabicPeriod" startAt="1"/>
              <a:defRPr sz="3200">
                <a:latin typeface="+mj-lt"/>
                <a:ea typeface="+mj-ea"/>
                <a:cs typeface="+mj-cs"/>
                <a:sym typeface="Trebuchet MS"/>
              </a:defRPr>
            </a:pPr>
            <a:r>
              <a:t>And then we measure the time to call foo: fast if it’s been already jitted, slow otherwise.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1" name="Shape 3661"/>
          <p:cNvSpPr/>
          <p:nvPr>
            <p:ph type="sldImg"/>
          </p:nvPr>
        </p:nvSpPr>
        <p:spPr>
          <a:prstGeom prst="rect">
            <a:avLst/>
          </a:prstGeom>
        </p:spPr>
        <p:txBody>
          <a:bodyPr/>
          <a:lstStyle/>
          <a:p>
            <a:pPr/>
          </a:p>
        </p:txBody>
      </p:sp>
      <p:sp>
        <p:nvSpPr>
          <p:cNvPr id="3662" name="Shape 3662"/>
          <p:cNvSpPr/>
          <p:nvPr>
            <p:ph type="body" sz="quarter" idx="1"/>
          </p:nvPr>
        </p:nvSpPr>
        <p:spPr>
          <a:prstGeom prst="rect">
            <a:avLst/>
          </a:prstGeom>
        </p:spPr>
        <p:txBody>
          <a:bodyPr/>
          <a:lstStyle/>
          <a:p>
            <a:pPr marL="264694" indent="-264694">
              <a:lnSpc>
                <a:spcPct val="130000"/>
              </a:lnSpc>
              <a:buSzPct val="75000"/>
              <a:buChar char="•"/>
              <a:defRPr sz="3200">
                <a:latin typeface="+mj-lt"/>
                <a:ea typeface="+mj-ea"/>
                <a:cs typeface="+mj-cs"/>
                <a:sym typeface="Trebuchet MS"/>
              </a:defRPr>
            </a:pPr>
            <a:r>
              <a:t>We can also use the garbage collector to leak and retrieve.</a:t>
            </a:r>
          </a:p>
          <a:p>
            <a:pPr marL="264694" indent="-264694">
              <a:lnSpc>
                <a:spcPct val="130000"/>
              </a:lnSpc>
              <a:buSzPct val="75000"/>
              <a:buChar char="•"/>
              <a:defRPr sz="3200">
                <a:latin typeface="+mj-lt"/>
                <a:ea typeface="+mj-ea"/>
                <a:cs typeface="+mj-cs"/>
                <a:sym typeface="Trebuchet MS"/>
              </a:defRPr>
            </a:pPr>
            <a:r>
              <a:t>To leak we</a:t>
            </a:r>
          </a:p>
          <a:p>
            <a:pPr lvl="1" marL="1082842" indent="-397042">
              <a:lnSpc>
                <a:spcPct val="130000"/>
              </a:lnSpc>
              <a:buSzPct val="100000"/>
              <a:buAutoNum type="arabicPeriod" startAt="1"/>
              <a:defRPr sz="3200">
                <a:latin typeface="+mj-lt"/>
                <a:ea typeface="+mj-ea"/>
                <a:cs typeface="+mj-cs"/>
                <a:sym typeface="Trebuchet MS"/>
              </a:defRPr>
            </a:pPr>
            <a:r>
              <a:t>first, perform a collection to clear the heap of any existing garbage;</a:t>
            </a:r>
          </a:p>
          <a:p>
            <a:pPr lvl="1" marL="1082842" indent="-397042">
              <a:lnSpc>
                <a:spcPct val="130000"/>
              </a:lnSpc>
              <a:buSzPct val="100000"/>
              <a:buAutoNum type="arabicPeriod" startAt="1"/>
              <a:defRPr sz="3200">
                <a:latin typeface="+mj-lt"/>
                <a:ea typeface="+mj-ea"/>
                <a:cs typeface="+mj-cs"/>
                <a:sym typeface="Trebuchet MS"/>
              </a:defRPr>
            </a:pPr>
            <a:r>
              <a:t>then, for a 1-bit we create a long list;</a:t>
            </a:r>
          </a:p>
          <a:p>
            <a:pPr lvl="1" marL="1082842" indent="-397042">
              <a:lnSpc>
                <a:spcPct val="130000"/>
              </a:lnSpc>
              <a:buSzPct val="100000"/>
              <a:buAutoNum type="arabicPeriod" startAt="1"/>
              <a:defRPr sz="3200">
                <a:latin typeface="+mj-lt"/>
                <a:ea typeface="+mj-ea"/>
                <a:cs typeface="+mj-cs"/>
                <a:sym typeface="Trebuchet MS"/>
              </a:defRPr>
            </a:pPr>
            <a:r>
              <a:t>And, for a 0-bit we create a short list.</a:t>
            </a:r>
          </a:p>
          <a:p>
            <a:pPr marL="228600" indent="-228600">
              <a:lnSpc>
                <a:spcPct val="130000"/>
              </a:lnSpc>
              <a:buSzPct val="100000"/>
              <a:buChar char="•"/>
              <a:defRPr sz="3200">
                <a:latin typeface="+mj-lt"/>
                <a:ea typeface="+mj-ea"/>
                <a:cs typeface="+mj-cs"/>
                <a:sym typeface="Trebuchet MS"/>
              </a:defRPr>
            </a:pPr>
            <a:r>
              <a:t>And to retrieve the value, we time a second garbage collection.</a:t>
            </a:r>
          </a:p>
          <a:p>
            <a:pPr marL="228600" indent="-228600">
              <a:lnSpc>
                <a:spcPct val="130000"/>
              </a:lnSpc>
              <a:buSzPct val="100000"/>
              <a:buChar char="•"/>
              <a:defRPr sz="3200">
                <a:latin typeface="+mj-lt"/>
                <a:ea typeface="+mj-ea"/>
                <a:cs typeface="+mj-cs"/>
                <a:sym typeface="Trebuchet MS"/>
              </a:defRPr>
            </a:pPr>
            <a:r>
              <a:t>For many GC algorithms a collection is slower if there are lots of live objects on the heap.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7" name="Shape 3677"/>
          <p:cNvSpPr/>
          <p:nvPr>
            <p:ph type="sldImg"/>
          </p:nvPr>
        </p:nvSpPr>
        <p:spPr>
          <a:prstGeom prst="rect">
            <a:avLst/>
          </a:prstGeom>
        </p:spPr>
        <p:txBody>
          <a:bodyPr/>
          <a:lstStyle/>
          <a:p>
            <a:pPr/>
          </a:p>
        </p:txBody>
      </p:sp>
      <p:sp>
        <p:nvSpPr>
          <p:cNvPr id="3678" name="Shape 3678"/>
          <p:cNvSpPr/>
          <p:nvPr>
            <p:ph type="body" sz="quarter" idx="1"/>
          </p:nvPr>
        </p:nvSpPr>
        <p:spPr>
          <a:prstGeom prst="rect">
            <a:avLst/>
          </a:prstGeom>
        </p:spPr>
        <p:txBody>
          <a:bodyPr/>
          <a:lstStyle/>
          <a:p>
            <a:pPr marL="228600" indent="-228600">
              <a:lnSpc>
                <a:spcPct val="130000"/>
              </a:lnSpc>
              <a:buSzPct val="100000"/>
              <a:buChar char="•"/>
              <a:defRPr sz="3200">
                <a:latin typeface="+mj-lt"/>
                <a:ea typeface="+mj-ea"/>
                <a:cs typeface="+mj-cs"/>
                <a:sym typeface="Trebuchet MS"/>
              </a:defRPr>
            </a:pPr>
            <a:r>
              <a:t>So there are a couple of problems with these ideas.</a:t>
            </a:r>
          </a:p>
          <a:p>
            <a:pPr marL="228600" indent="-228600">
              <a:lnSpc>
                <a:spcPct val="130000"/>
              </a:lnSpc>
              <a:buSzPct val="100000"/>
              <a:buChar char="•"/>
              <a:defRPr sz="3200">
                <a:latin typeface="+mj-lt"/>
                <a:ea typeface="+mj-ea"/>
                <a:cs typeface="+mj-cs"/>
                <a:sym typeface="Trebuchet MS"/>
              </a:defRPr>
            </a:pPr>
            <a:r>
              <a:t>First of all, there may be simple pattern-matching attacks.</a:t>
            </a:r>
          </a:p>
          <a:p>
            <a:pPr marL="228600" indent="-228600">
              <a:lnSpc>
                <a:spcPct val="130000"/>
              </a:lnSpc>
              <a:buSzPct val="100000"/>
              <a:buChar char="•"/>
              <a:defRPr sz="3200">
                <a:latin typeface="+mj-lt"/>
                <a:ea typeface="+mj-ea"/>
                <a:cs typeface="+mj-cs"/>
                <a:sym typeface="Trebuchet MS"/>
              </a:defRPr>
            </a:pPr>
            <a:r>
              <a:t>There are only so many ways to measure time, and we can simply embed leak and retrieve patterns in the analyzer.</a:t>
            </a:r>
          </a:p>
          <a:p>
            <a:pPr marL="228600" indent="-228600">
              <a:lnSpc>
                <a:spcPct val="130000"/>
              </a:lnSpc>
              <a:buSzPct val="100000"/>
              <a:buChar char="•"/>
              <a:defRPr sz="3200">
                <a:latin typeface="+mj-lt"/>
                <a:ea typeface="+mj-ea"/>
                <a:cs typeface="+mj-cs"/>
                <a:sym typeface="Trebuchet MS"/>
              </a:defRPr>
            </a:pPr>
            <a:r>
              <a:t>This means there may not be any need for the analyzer to understand the execution environment at all.</a:t>
            </a:r>
          </a:p>
          <a:p>
            <a:pPr marL="228600" indent="-228600">
              <a:lnSpc>
                <a:spcPct val="130000"/>
              </a:lnSpc>
              <a:buSzPct val="100000"/>
              <a:buChar char="•"/>
              <a:defRPr sz="3200">
                <a:latin typeface="+mj-lt"/>
                <a:ea typeface="+mj-ea"/>
                <a:cs typeface="+mj-cs"/>
                <a:sym typeface="Trebuchet MS"/>
              </a:defRPr>
            </a:pPr>
            <a:r>
              <a:t>So, we need to consider the stealth of the transformed code.</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4" name="Shape 3704"/>
          <p:cNvSpPr/>
          <p:nvPr>
            <p:ph type="sldImg"/>
          </p:nvPr>
        </p:nvSpPr>
        <p:spPr>
          <a:prstGeom prst="rect">
            <a:avLst/>
          </a:prstGeom>
        </p:spPr>
        <p:txBody>
          <a:bodyPr/>
          <a:lstStyle/>
          <a:p>
            <a:pPr/>
          </a:p>
        </p:txBody>
      </p:sp>
      <p:sp>
        <p:nvSpPr>
          <p:cNvPr id="3705" name="Shape 3705"/>
          <p:cNvSpPr/>
          <p:nvPr>
            <p:ph type="body" sz="quarter" idx="1"/>
          </p:nvPr>
        </p:nvSpPr>
        <p:spPr>
          <a:prstGeom prst="rect">
            <a:avLst/>
          </a:prstGeom>
        </p:spPr>
        <p:txBody>
          <a:bodyPr/>
          <a:lstStyle/>
          <a:p>
            <a:pPr marL="228600" indent="-228600">
              <a:lnSpc>
                <a:spcPct val="130000"/>
              </a:lnSpc>
              <a:buSzPct val="100000"/>
              <a:buChar char="•"/>
              <a:defRPr sz="3200">
                <a:latin typeface="+mj-lt"/>
                <a:ea typeface="+mj-ea"/>
                <a:cs typeface="+mj-cs"/>
                <a:sym typeface="Trebuchet MS"/>
              </a:defRPr>
            </a:pPr>
            <a:r>
              <a:t>So somehow we need to be able to measure time without actually calling the clock() function.</a:t>
            </a:r>
          </a:p>
          <a:p>
            <a:pPr marL="228600" indent="-228600">
              <a:lnSpc>
                <a:spcPct val="130000"/>
              </a:lnSpc>
              <a:buSzPct val="100000"/>
              <a:buChar char="•"/>
              <a:defRPr sz="3200">
                <a:latin typeface="+mj-lt"/>
                <a:ea typeface="+mj-ea"/>
                <a:cs typeface="+mj-cs"/>
                <a:sym typeface="Trebuchet MS"/>
              </a:defRPr>
            </a:pPr>
            <a:r>
              <a:t>Here’s one simple way to do that:</a:t>
            </a:r>
          </a:p>
          <a:p>
            <a:pPr lvl="1" marL="457200" indent="-228600">
              <a:lnSpc>
                <a:spcPct val="130000"/>
              </a:lnSpc>
              <a:buSzPct val="100000"/>
              <a:buAutoNum type="arabicPeriod" startAt="1"/>
              <a:defRPr sz="3200">
                <a:latin typeface="+mj-lt"/>
                <a:ea typeface="+mj-ea"/>
                <a:cs typeface="+mj-cs"/>
                <a:sym typeface="Trebuchet MS"/>
              </a:defRPr>
            </a:pPr>
            <a:r>
              <a:t> We create a thread that runs the slow code, </a:t>
            </a:r>
          </a:p>
          <a:p>
            <a:pPr lvl="1" marL="457200" indent="-228600">
              <a:lnSpc>
                <a:spcPct val="130000"/>
              </a:lnSpc>
              <a:buSzPct val="100000"/>
              <a:buAutoNum type="arabicPeriod" startAt="1"/>
              <a:defRPr sz="3200">
                <a:latin typeface="+mj-lt"/>
                <a:ea typeface="+mj-ea"/>
                <a:cs typeface="+mj-cs"/>
                <a:sym typeface="Trebuchet MS"/>
              </a:defRPr>
            </a:pPr>
            <a:r>
              <a:t> And we create another thread that runs the fast code. </a:t>
            </a:r>
          </a:p>
          <a:p>
            <a:pPr lvl="1" marL="457200" indent="-228600">
              <a:lnSpc>
                <a:spcPct val="130000"/>
              </a:lnSpc>
              <a:buSzPct val="100000"/>
              <a:buAutoNum type="arabicPeriod" startAt="1"/>
              <a:defRPr sz="3200">
                <a:latin typeface="+mj-lt"/>
                <a:ea typeface="+mj-ea"/>
                <a:cs typeface="+mj-cs"/>
                <a:sym typeface="Trebuchet MS"/>
              </a:defRPr>
            </a:pPr>
            <a:r>
              <a:t> There’s a race condition where they both write to the variable a</a:t>
            </a:r>
          </a:p>
          <a:p>
            <a:pPr lvl="1" marL="457200" indent="-228600">
              <a:lnSpc>
                <a:spcPct val="130000"/>
              </a:lnSpc>
              <a:buSzPct val="100000"/>
              <a:buAutoNum type="arabicPeriod" startAt="1"/>
              <a:defRPr sz="3200">
                <a:latin typeface="+mj-lt"/>
                <a:ea typeface="+mj-ea"/>
                <a:cs typeface="+mj-cs"/>
                <a:sym typeface="Trebuchet MS"/>
              </a:defRPr>
            </a:pPr>
            <a:r>
              <a:t> But the slow thread will “win” —that is, finish last — and will write the correct value.</a:t>
            </a:r>
          </a:p>
          <a:p>
            <a:pPr marL="228600" indent="-228600">
              <a:lnSpc>
                <a:spcPct val="130000"/>
              </a:lnSpc>
              <a:buSzPct val="100000"/>
              <a:buChar char="•"/>
              <a:defRPr sz="3200">
                <a:latin typeface="+mj-lt"/>
                <a:ea typeface="+mj-ea"/>
                <a:cs typeface="+mj-cs"/>
                <a:sym typeface="Trebuchet MS"/>
              </a:defRPr>
            </a:pPr>
            <a:r>
              <a:t> And still, there’s no explicit timing involved.</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4" name="Shape 3724"/>
          <p:cNvSpPr/>
          <p:nvPr>
            <p:ph type="sldImg"/>
          </p:nvPr>
        </p:nvSpPr>
        <p:spPr>
          <a:prstGeom prst="rect">
            <a:avLst/>
          </a:prstGeom>
        </p:spPr>
        <p:txBody>
          <a:bodyPr/>
          <a:lstStyle/>
          <a:p>
            <a:pPr/>
          </a:p>
        </p:txBody>
      </p:sp>
      <p:sp>
        <p:nvSpPr>
          <p:cNvPr id="3725" name="Shape 3725"/>
          <p:cNvSpPr/>
          <p:nvPr>
            <p:ph type="body" sz="quarter" idx="1"/>
          </p:nvPr>
        </p:nvSpPr>
        <p:spPr>
          <a:prstGeom prst="rect">
            <a:avLst/>
          </a:prstGeom>
        </p:spPr>
        <p:txBody>
          <a:bodyPr/>
          <a:lstStyle/>
          <a:p>
            <a:pPr marL="228600" indent="-228600">
              <a:lnSpc>
                <a:spcPct val="130000"/>
              </a:lnSpc>
              <a:buSzPct val="100000"/>
              <a:buChar char="•"/>
              <a:defRPr sz="3200">
                <a:latin typeface="+mj-lt"/>
                <a:ea typeface="+mj-ea"/>
                <a:cs typeface="+mj-cs"/>
                <a:sym typeface="Trebuchet MS"/>
              </a:defRPr>
            </a:pPr>
            <a:r>
              <a:t>Another potential problem is correctness. </a:t>
            </a:r>
          </a:p>
          <a:p>
            <a:pPr marL="228600" indent="-228600">
              <a:lnSpc>
                <a:spcPct val="130000"/>
              </a:lnSpc>
              <a:buSzPct val="100000"/>
              <a:buChar char="•"/>
              <a:defRPr sz="3200">
                <a:latin typeface="+mj-lt"/>
                <a:ea typeface="+mj-ea"/>
                <a:cs typeface="+mj-cs"/>
                <a:sym typeface="Trebuchet MS"/>
              </a:defRPr>
            </a:pPr>
            <a:r>
              <a:t>Since we’re measuring something in the environment, occasionally that measurement will go wrong.</a:t>
            </a:r>
          </a:p>
          <a:p>
            <a:pPr marL="228600" indent="-228600">
              <a:lnSpc>
                <a:spcPct val="130000"/>
              </a:lnSpc>
              <a:buSzPct val="100000"/>
              <a:buChar char="•"/>
              <a:defRPr sz="3200">
                <a:latin typeface="+mj-lt"/>
                <a:ea typeface="+mj-ea"/>
                <a:cs typeface="+mj-cs"/>
                <a:sym typeface="Trebuchet MS"/>
              </a:defRPr>
            </a:pPr>
            <a:r>
              <a:t>One way to deal with this is to simply send the variable b multiple times, and take the majority result.</a:t>
            </a:r>
          </a:p>
          <a:p>
            <a:pPr marL="228600" indent="-228600">
              <a:lnSpc>
                <a:spcPct val="130000"/>
              </a:lnSpc>
              <a:buSzPct val="100000"/>
              <a:buChar char="•"/>
              <a:defRPr sz="3200">
                <a:latin typeface="+mj-lt"/>
                <a:ea typeface="+mj-ea"/>
                <a:cs typeface="+mj-cs"/>
                <a:sym typeface="Trebuchet MS"/>
              </a:defRPr>
            </a:pPr>
            <a:r>
              <a:t>We use fancy statistics to figure out the number of times to send b to ensure a certain level of correctness.</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0" name="Shape 3810"/>
          <p:cNvSpPr/>
          <p:nvPr>
            <p:ph type="sldImg"/>
          </p:nvPr>
        </p:nvSpPr>
        <p:spPr>
          <a:prstGeom prst="rect">
            <a:avLst/>
          </a:prstGeom>
        </p:spPr>
        <p:txBody>
          <a:bodyPr/>
          <a:lstStyle/>
          <a:p>
            <a:pPr/>
          </a:p>
        </p:txBody>
      </p:sp>
      <p:sp>
        <p:nvSpPr>
          <p:cNvPr id="3811" name="Shape 3811"/>
          <p:cNvSpPr/>
          <p:nvPr>
            <p:ph type="body" sz="quarter" idx="1"/>
          </p:nvPr>
        </p:nvSpPr>
        <p:spPr>
          <a:prstGeom prst="rect">
            <a:avLst/>
          </a:prstGeom>
        </p:spPr>
        <p:txBody>
          <a:bodyPr/>
          <a:lstStyle/>
          <a:p>
            <a:pPr marL="228600" indent="-228600">
              <a:lnSpc>
                <a:spcPct val="130000"/>
              </a:lnSpc>
              <a:buSzPct val="100000"/>
              <a:buChar char="•"/>
              <a:defRPr sz="3200">
                <a:latin typeface="+mj-lt"/>
                <a:ea typeface="+mj-ea"/>
                <a:cs typeface="+mj-cs"/>
                <a:sym typeface="Trebuchet MS"/>
              </a:defRPr>
            </a:pPr>
            <a:r>
              <a:t>We’ve added these, and other, anti-taint analyses to our Tigress obfuscation tool. </a:t>
            </a:r>
          </a:p>
          <a:p>
            <a:pPr marL="228600" indent="-228600">
              <a:lnSpc>
                <a:spcPct val="130000"/>
              </a:lnSpc>
              <a:buSzPct val="100000"/>
              <a:buChar char="•"/>
              <a:defRPr sz="3200">
                <a:latin typeface="+mj-lt"/>
                <a:ea typeface="+mj-ea"/>
                <a:cs typeface="+mj-cs"/>
                <a:sym typeface="Trebuchet MS"/>
              </a:defRPr>
            </a:pPr>
            <a:r>
              <a:t>Tigress also has a bunch of standard obfuscating transformations, that we saw earlier, such as flattening, virtualization, dynamic obfuscations, and so on.</a:t>
            </a:r>
          </a:p>
          <a:p>
            <a:pPr marL="228600" indent="-228600">
              <a:lnSpc>
                <a:spcPct val="130000"/>
              </a:lnSpc>
              <a:buSzPct val="100000"/>
              <a:buChar char="•"/>
              <a:defRPr sz="3200">
                <a:latin typeface="+mj-lt"/>
                <a:ea typeface="+mj-ea"/>
                <a:cs typeface="+mj-cs"/>
                <a:sym typeface="Trebuchet MS"/>
              </a:defRPr>
            </a:pPr>
            <a:r>
              <a:t>All these transformations make use of assignments, of course, and so we can actually strengthen them by making them use the new anti-dataflow system.</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8" name="Shape 3818"/>
          <p:cNvSpPr/>
          <p:nvPr>
            <p:ph type="sldImg"/>
          </p:nvPr>
        </p:nvSpPr>
        <p:spPr>
          <a:prstGeom prst="rect">
            <a:avLst/>
          </a:prstGeom>
        </p:spPr>
        <p:txBody>
          <a:bodyPr/>
          <a:lstStyle/>
          <a:p>
            <a:pPr/>
          </a:p>
        </p:txBody>
      </p:sp>
      <p:sp>
        <p:nvSpPr>
          <p:cNvPr id="3819" name="Shape 3819"/>
          <p:cNvSpPr/>
          <p:nvPr>
            <p:ph type="body" sz="quarter" idx="1"/>
          </p:nvPr>
        </p:nvSpPr>
        <p:spPr>
          <a:prstGeom prst="rect">
            <a:avLst/>
          </a:prstGeom>
        </p:spPr>
        <p:txBody>
          <a:bodyPr/>
          <a:lstStyle>
            <a:lvl1pPr marL="228600" indent="-228600">
              <a:lnSpc>
                <a:spcPct val="130000"/>
              </a:lnSpc>
              <a:buSzPct val="100000"/>
              <a:buChar char="•"/>
              <a:defRPr sz="3200">
                <a:latin typeface="+mj-lt"/>
                <a:ea typeface="+mj-ea"/>
                <a:cs typeface="+mj-cs"/>
                <a:sym typeface="Trebuchet MS"/>
              </a:defRPr>
            </a:lvl1pPr>
          </a:lstStyle>
          <a:p>
            <a:pPr/>
            <a:r>
              <a:t>Now, if you think this looks an awful lot like the side channels that you find exploited in many cryptographic systems, you would be correct. </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0" name="Shape 3840"/>
          <p:cNvSpPr/>
          <p:nvPr>
            <p:ph type="sldImg"/>
          </p:nvPr>
        </p:nvSpPr>
        <p:spPr>
          <a:prstGeom prst="rect">
            <a:avLst/>
          </a:prstGeom>
        </p:spPr>
        <p:txBody>
          <a:bodyPr/>
          <a:lstStyle/>
          <a:p>
            <a:pPr/>
          </a:p>
        </p:txBody>
      </p:sp>
      <p:sp>
        <p:nvSpPr>
          <p:cNvPr id="3841" name="Shape 3841"/>
          <p:cNvSpPr/>
          <p:nvPr>
            <p:ph type="body" sz="quarter" idx="1"/>
          </p:nvPr>
        </p:nvSpPr>
        <p:spPr>
          <a:prstGeom prst="rect">
            <a:avLst/>
          </a:prstGeom>
        </p:spPr>
        <p:txBody>
          <a:bodyPr/>
          <a:lstStyle/>
          <a:p>
            <a:pPr marL="228600" indent="-228600">
              <a:lnSpc>
                <a:spcPct val="130000"/>
              </a:lnSpc>
              <a:buSzPct val="100000"/>
              <a:buChar char="•"/>
              <a:defRPr sz="3200">
                <a:latin typeface="+mj-lt"/>
                <a:ea typeface="+mj-ea"/>
                <a:cs typeface="+mj-cs"/>
                <a:sym typeface="Trebuchet MS"/>
              </a:defRPr>
            </a:pPr>
            <a:r>
              <a:t>In such cases, </a:t>
            </a:r>
          </a:p>
          <a:p>
            <a:pPr lvl="2" marL="685800" indent="-228600">
              <a:lnSpc>
                <a:spcPct val="130000"/>
              </a:lnSpc>
              <a:buSzPct val="100000"/>
              <a:buAutoNum type="arabicPeriod" startAt="1"/>
              <a:defRPr sz="3200">
                <a:latin typeface="+mj-lt"/>
                <a:ea typeface="+mj-ea"/>
                <a:cs typeface="+mj-cs"/>
                <a:sym typeface="Trebuchet MS"/>
              </a:defRPr>
            </a:pPr>
            <a:r>
              <a:t>we measure some aspect of a system when it performs a cryptographic operation over a secret, </a:t>
            </a:r>
          </a:p>
          <a:p>
            <a:pPr lvl="2" marL="685800" indent="-228600">
              <a:lnSpc>
                <a:spcPct val="130000"/>
              </a:lnSpc>
              <a:buSzPct val="100000"/>
              <a:buAutoNum type="arabicPeriod" startAt="1"/>
              <a:defRPr sz="3200">
                <a:latin typeface="+mj-lt"/>
                <a:ea typeface="+mj-ea"/>
                <a:cs typeface="+mj-cs"/>
                <a:sym typeface="Trebuchet MS"/>
              </a:defRPr>
            </a:pPr>
            <a:r>
              <a:t>in order to exfiltrate that secret. </a:t>
            </a:r>
          </a:p>
          <a:p>
            <a:pPr marL="228600" indent="-228600">
              <a:lnSpc>
                <a:spcPct val="130000"/>
              </a:lnSpc>
              <a:buSzPct val="100000"/>
              <a:buChar char="•"/>
              <a:defRPr sz="3200">
                <a:latin typeface="+mj-lt"/>
                <a:ea typeface="+mj-ea"/>
                <a:cs typeface="+mj-cs"/>
                <a:sym typeface="Trebuchet MS"/>
              </a:defRPr>
            </a:pPr>
            <a:r>
              <a:t>Typical aspects you could measure are </a:t>
            </a:r>
          </a:p>
          <a:p>
            <a:pPr lvl="2" marL="685800" indent="-228600">
              <a:lnSpc>
                <a:spcPct val="130000"/>
              </a:lnSpc>
              <a:buSzPct val="100000"/>
              <a:buAutoNum type="arabicPeriod" startAt="3"/>
              <a:defRPr sz="3200">
                <a:latin typeface="+mj-lt"/>
                <a:ea typeface="+mj-ea"/>
                <a:cs typeface="+mj-cs"/>
                <a:sym typeface="Trebuchet MS"/>
              </a:defRPr>
            </a:pPr>
            <a:r>
              <a:t>time, </a:t>
            </a:r>
          </a:p>
          <a:p>
            <a:pPr lvl="2" marL="685800" indent="-228600">
              <a:lnSpc>
                <a:spcPct val="130000"/>
              </a:lnSpc>
              <a:buSzPct val="100000"/>
              <a:buAutoNum type="arabicPeriod" startAt="3"/>
              <a:defRPr sz="3200">
                <a:latin typeface="+mj-lt"/>
                <a:ea typeface="+mj-ea"/>
                <a:cs typeface="+mj-cs"/>
                <a:sym typeface="Trebuchet MS"/>
              </a:defRPr>
            </a:pPr>
            <a:r>
              <a:t>radiation, </a:t>
            </a:r>
          </a:p>
          <a:p>
            <a:pPr lvl="2" marL="685800" indent="-228600">
              <a:lnSpc>
                <a:spcPct val="130000"/>
              </a:lnSpc>
              <a:buSzPct val="100000"/>
              <a:buAutoNum type="arabicPeriod" startAt="3"/>
              <a:defRPr sz="3200">
                <a:latin typeface="+mj-lt"/>
                <a:ea typeface="+mj-ea"/>
                <a:cs typeface="+mj-cs"/>
                <a:sym typeface="Trebuchet MS"/>
              </a:defRPr>
            </a:pPr>
            <a:r>
              <a:t>heat, and </a:t>
            </a:r>
          </a:p>
          <a:p>
            <a:pPr lvl="2" marL="685800" indent="-228600">
              <a:lnSpc>
                <a:spcPct val="130000"/>
              </a:lnSpc>
              <a:buSzPct val="100000"/>
              <a:buAutoNum type="arabicPeriod" startAt="3"/>
              <a:defRPr sz="3200">
                <a:latin typeface="+mj-lt"/>
                <a:ea typeface="+mj-ea"/>
                <a:cs typeface="+mj-cs"/>
                <a:sym typeface="Trebuchet MS"/>
              </a:defRPr>
            </a:pPr>
            <a:r>
              <a:t>sound.</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7" name="Shape 3857"/>
          <p:cNvSpPr/>
          <p:nvPr>
            <p:ph type="sldImg"/>
          </p:nvPr>
        </p:nvSpPr>
        <p:spPr>
          <a:prstGeom prst="rect">
            <a:avLst/>
          </a:prstGeom>
        </p:spPr>
        <p:txBody>
          <a:bodyPr/>
          <a:lstStyle/>
          <a:p>
            <a:pPr/>
          </a:p>
        </p:txBody>
      </p:sp>
      <p:sp>
        <p:nvSpPr>
          <p:cNvPr id="3858" name="Shape 3858"/>
          <p:cNvSpPr/>
          <p:nvPr>
            <p:ph type="body" sz="quarter" idx="1"/>
          </p:nvPr>
        </p:nvSpPr>
        <p:spPr>
          <a:prstGeom prst="rect">
            <a:avLst/>
          </a:prstGeom>
        </p:spPr>
        <p:txBody>
          <a:bodyPr/>
          <a:lstStyle/>
          <a:p>
            <a:pPr marL="228600" indent="-228600">
              <a:lnSpc>
                <a:spcPct val="130000"/>
              </a:lnSpc>
              <a:buSzPct val="100000"/>
              <a:buChar char="•"/>
              <a:defRPr sz="3200">
                <a:latin typeface="+mj-lt"/>
                <a:ea typeface="+mj-ea"/>
                <a:cs typeface="+mj-cs"/>
                <a:sym typeface="Trebuchet MS"/>
              </a:defRPr>
            </a:pPr>
            <a:r>
              <a:t>What we’re doing is very similar. </a:t>
            </a:r>
          </a:p>
          <a:p>
            <a:pPr marL="228600" indent="-228600">
              <a:lnSpc>
                <a:spcPct val="130000"/>
              </a:lnSpc>
              <a:buSzPct val="100000"/>
              <a:buChar char="•"/>
              <a:defRPr sz="3200">
                <a:latin typeface="+mj-lt"/>
                <a:ea typeface="+mj-ea"/>
                <a:cs typeface="+mj-cs"/>
                <a:sym typeface="Trebuchet MS"/>
              </a:defRPr>
            </a:pPr>
            <a:r>
              <a:t>The difference is that, what we’re doing is leaking and retrieving within the same system.</a:t>
            </a:r>
          </a:p>
          <a:p>
            <a:pPr marL="228600" indent="-228600">
              <a:lnSpc>
                <a:spcPct val="130000"/>
              </a:lnSpc>
              <a:buSzPct val="100000"/>
              <a:buChar char="•"/>
              <a:defRPr sz="3200">
                <a:latin typeface="+mj-lt"/>
                <a:ea typeface="+mj-ea"/>
                <a:cs typeface="+mj-cs"/>
                <a:sym typeface="Trebuchet MS"/>
              </a:defRPr>
            </a:pPr>
            <a:r>
              <a:t>Indeed we’re leaking and retrieving within the same program.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p:nvPr>
            <p:ph type="title"/>
          </p:nvPr>
        </p:nvSpPr>
        <p:spPr>
          <a:xfrm>
            <a:off x="5066109" y="1375171"/>
            <a:ext cx="14716126" cy="4643439"/>
          </a:xfrm>
          <a:prstGeom prst="rect">
            <a:avLst/>
          </a:prstGeom>
          <a:gradFill>
            <a:gsLst>
              <a:gs pos="0">
                <a:schemeClr val="accent1"/>
              </a:gs>
              <a:gs pos="100000">
                <a:schemeClr val="accent1">
                  <a:hueOff val="321132"/>
                  <a:satOff val="-12043"/>
                  <a:lumOff val="-7113"/>
                </a:schemeClr>
              </a:gs>
            </a:gsLst>
            <a:lin ang="5400000"/>
          </a:gradFill>
          <a:effectLst>
            <a:outerShdw sx="100000" sy="100000" kx="0" ky="0" algn="b" rotWithShape="0" blurRad="101600" dist="0" dir="18900000">
              <a:srgbClr val="000000">
                <a:alpha val="80000"/>
              </a:srgbClr>
            </a:outerShdw>
          </a:effectLst>
        </p:spPr>
        <p:txBody>
          <a:bodyPr anchor="b"/>
          <a:lstStyle>
            <a:lvl1pPr>
              <a:defRPr sz="3200">
                <a:effectLst>
                  <a:outerShdw sx="100000" sy="100000" kx="0" ky="0" algn="b" rotWithShape="0" blurRad="25400" dist="23998" dir="2700000">
                    <a:srgbClr val="000000">
                      <a:alpha val="31034"/>
                    </a:srgbClr>
                  </a:outerShdw>
                </a:effectLst>
                <a:latin typeface="+mn-lt"/>
                <a:ea typeface="+mn-ea"/>
                <a:cs typeface="+mn-cs"/>
                <a:sym typeface="Helvetica Light"/>
              </a:defRPr>
            </a:lvl1pPr>
          </a:lstStyle>
          <a:p>
            <a:pPr/>
            <a:r>
              <a:t>Title Text</a:t>
            </a:r>
          </a:p>
        </p:txBody>
      </p:sp>
      <p:sp>
        <p:nvSpPr>
          <p:cNvPr id="12" name="Body Level One…"/>
          <p:cNvSpPr txBox="1"/>
          <p:nvPr>
            <p:ph type="body" sz="quarter" idx="1"/>
          </p:nvPr>
        </p:nvSpPr>
        <p:spPr>
          <a:xfrm>
            <a:off x="4833937" y="9072562"/>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p:nvPr>
            <p:ph type="body" sz="quarter" idx="13"/>
          </p:nvPr>
        </p:nvSpPr>
        <p:spPr>
          <a:xfrm>
            <a:off x="4833937" y="8947546"/>
            <a:ext cx="14716126" cy="750095"/>
          </a:xfrm>
          <a:prstGeom prst="rect">
            <a:avLst/>
          </a:prstGeom>
        </p:spPr>
        <p:txBody>
          <a:bodyPr anchor="t">
            <a:spAutoFit/>
          </a:bodyPr>
          <a:lstStyle>
            <a:lvl1pPr marL="0" indent="0" algn="ctr">
              <a:spcBef>
                <a:spcPts val="0"/>
              </a:spcBef>
              <a:buSzTx/>
              <a:buNone/>
              <a:defRPr b="1" sz="3800">
                <a:latin typeface="Helvetica"/>
                <a:ea typeface="Helvetica"/>
                <a:cs typeface="Helvetica"/>
                <a:sym typeface="Helvetica"/>
              </a:defRPr>
            </a:lvl1pPr>
          </a:lstStyle>
          <a:p>
            <a:pPr/>
            <a:r>
              <a:t>–Johnny Appleseed</a:t>
            </a:r>
          </a:p>
        </p:txBody>
      </p:sp>
      <p:sp>
        <p:nvSpPr>
          <p:cNvPr id="94" name="“Type a quote here.”"/>
          <p:cNvSpPr/>
          <p:nvPr>
            <p:ph type="body" sz="quarter" idx="14"/>
          </p:nvPr>
        </p:nvSpPr>
        <p:spPr>
          <a:xfrm>
            <a:off x="4833937" y="5981303"/>
            <a:ext cx="14716126" cy="1003301"/>
          </a:xfrm>
          <a:prstGeom prst="rect">
            <a:avLst/>
          </a:prstGeom>
        </p:spPr>
        <p:txBody>
          <a:bodyPr>
            <a:spAutoFit/>
          </a:bodyPr>
          <a:lstStyle>
            <a:lvl1pPr marL="0" indent="0" algn="ctr">
              <a:spcBef>
                <a:spcPts val="3300"/>
              </a:spcBef>
              <a:buSzTx/>
              <a:buNone/>
              <a:defRPr sz="5600"/>
            </a:lvl1pPr>
          </a:lstStyle>
          <a:p>
            <a:pPr/>
            <a:r>
              <a:t>“Type a quote here.”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1905000" y="0"/>
            <a:ext cx="20574000"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17" name="Title Text"/>
          <p:cNvSpPr/>
          <p:nvPr>
            <p:ph type="title"/>
          </p:nvPr>
        </p:nvSpPr>
        <p:spPr>
          <a:xfrm>
            <a:off x="5066109" y="1375171"/>
            <a:ext cx="14716126" cy="4643439"/>
          </a:xfrm>
          <a:prstGeom prst="rect">
            <a:avLst/>
          </a:prstGeom>
          <a:gradFill>
            <a:gsLst>
              <a:gs pos="0">
                <a:schemeClr val="accent1"/>
              </a:gs>
              <a:gs pos="100000">
                <a:schemeClr val="accent1">
                  <a:hueOff val="321132"/>
                  <a:satOff val="-12043"/>
                  <a:lumOff val="-7113"/>
                </a:schemeClr>
              </a:gs>
            </a:gsLst>
            <a:lin ang="5400000"/>
          </a:gradFill>
          <a:effectLst>
            <a:outerShdw sx="100000" sy="100000" kx="0" ky="0" algn="b" rotWithShape="0" blurRad="101600" dist="0" dir="18900000">
              <a:srgbClr val="000000">
                <a:alpha val="80000"/>
              </a:srgbClr>
            </a:outerShdw>
          </a:effectLst>
        </p:spPr>
        <p:txBody>
          <a:bodyPr anchor="b"/>
          <a:lstStyle>
            <a:lvl1pPr>
              <a:defRPr sz="3200">
                <a:solidFill>
                  <a:srgbClr val="000000"/>
                </a:solidFill>
                <a:effectLst>
                  <a:outerShdw sx="100000" sy="100000" kx="0" ky="0" algn="b" rotWithShape="0" blurRad="25400" dist="23998" dir="2700000">
                    <a:srgbClr val="000000">
                      <a:alpha val="31034"/>
                    </a:srgbClr>
                  </a:outerShdw>
                </a:effectLst>
                <a:latin typeface="+mn-lt"/>
                <a:ea typeface="+mn-ea"/>
                <a:cs typeface="+mn-cs"/>
                <a:sym typeface="Helvetica Light"/>
              </a:defRPr>
            </a:lvl1pPr>
          </a:lstStyle>
          <a:p>
            <a:pPr/>
            <a:r>
              <a:t>Title Text</a:t>
            </a:r>
          </a:p>
        </p:txBody>
      </p:sp>
      <p:sp>
        <p:nvSpPr>
          <p:cNvPr id="118" name="Body Level One…"/>
          <p:cNvSpPr txBox="1"/>
          <p:nvPr>
            <p:ph type="body" sz="quarter" idx="1"/>
          </p:nvPr>
        </p:nvSpPr>
        <p:spPr>
          <a:xfrm>
            <a:off x="4833937" y="9072562"/>
            <a:ext cx="14716126" cy="1589485"/>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mai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reasons">
    <p:bg>
      <p:bgPr>
        <a:solidFill>
          <a:srgbClr val="658CA0"/>
        </a:solidFill>
      </p:bgPr>
    </p:bg>
    <p:spTree>
      <p:nvGrpSpPr>
        <p:cNvPr id="1" name=""/>
        <p:cNvGrpSpPr/>
        <p:nvPr/>
      </p:nvGrpSpPr>
      <p:grpSpPr>
        <a:xfrm>
          <a:off x="0" y="0"/>
          <a:ext cx="0" cy="0"/>
          <a:chOff x="0" y="0"/>
          <a:chExt cx="0" cy="0"/>
        </a:xfrm>
      </p:grpSpPr>
      <p:sp>
        <p:nvSpPr>
          <p:cNvPr id="147" name="Text"/>
          <p:cNvSpPr txBox="1"/>
          <p:nvPr/>
        </p:nvSpPr>
        <p:spPr>
          <a:xfrm>
            <a:off x="19743329" y="3572519"/>
            <a:ext cx="658578" cy="1146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6600">
                <a:solidFill>
                  <a:srgbClr val="000000"/>
                </a:solidFill>
                <a:latin typeface="Courier"/>
                <a:ea typeface="Courier"/>
                <a:cs typeface="Courier"/>
                <a:sym typeface="Courier"/>
              </a:defRPr>
            </a:lvl1pPr>
          </a:lstStyle>
          <a:p>
            <a:pPr/>
            <a:r>
              <a:t> </a:t>
            </a:r>
          </a:p>
        </p:txBody>
      </p:sp>
      <p:sp>
        <p:nvSpPr>
          <p:cNvPr id="1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658DA0"/>
        </a:solidFill>
      </p:bgPr>
    </p:bg>
    <p:spTree>
      <p:nvGrpSpPr>
        <p:cNvPr id="1" name=""/>
        <p:cNvGrpSpPr/>
        <p:nvPr/>
      </p:nvGrpSpPr>
      <p:grpSpPr>
        <a:xfrm>
          <a:off x="0" y="0"/>
          <a:ext cx="0" cy="0"/>
          <a:chOff x="0" y="0"/>
          <a:chExt cx="0" cy="0"/>
        </a:xfrm>
      </p:grpSpPr>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reasons">
    <p:bg>
      <p:bgPr>
        <a:solidFill>
          <a:srgbClr val="658CA0"/>
        </a:solidFill>
      </p:bgPr>
    </p:bg>
    <p:spTree>
      <p:nvGrpSpPr>
        <p:cNvPr id="1" name=""/>
        <p:cNvGrpSpPr/>
        <p:nvPr/>
      </p:nvGrpSpPr>
      <p:grpSpPr>
        <a:xfrm>
          <a:off x="0" y="0"/>
          <a:ext cx="0" cy="0"/>
          <a:chOff x="0" y="0"/>
          <a:chExt cx="0" cy="0"/>
        </a:xfrm>
      </p:grpSpPr>
      <p:sp>
        <p:nvSpPr>
          <p:cNvPr id="162" name="Text"/>
          <p:cNvSpPr txBox="1"/>
          <p:nvPr/>
        </p:nvSpPr>
        <p:spPr>
          <a:xfrm>
            <a:off x="11872234" y="2528887"/>
            <a:ext cx="48012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584200">
              <a:defRPr sz="4800">
                <a:solidFill>
                  <a:srgbClr val="000000"/>
                </a:solidFill>
                <a:latin typeface="Courier"/>
                <a:ea typeface="Courier"/>
                <a:cs typeface="Courier"/>
                <a:sym typeface="Courier"/>
              </a:defRPr>
            </a:lvl1pPr>
          </a:lstStyle>
          <a:p>
            <a:pPr/>
            <a:r>
              <a:t> </a:t>
            </a:r>
          </a:p>
        </p:txBody>
      </p:sp>
      <p:sp>
        <p:nvSpPr>
          <p:cNvPr id="163" name="Slide Number"/>
          <p:cNvSpPr txBox="1"/>
          <p:nvPr>
            <p:ph type="sldNum" sz="quarter" idx="2"/>
          </p:nvPr>
        </p:nvSpPr>
        <p:spPr>
          <a:xfrm>
            <a:off x="6311798" y="9245600"/>
            <a:ext cx="368504" cy="381000"/>
          </a:xfrm>
          <a:prstGeom prst="rect">
            <a:avLst/>
          </a:prstGeom>
        </p:spPr>
        <p:txBody>
          <a:bodyPr lIns="50800" tIns="50800" rIns="50800" bIns="50800"/>
          <a:lstStyle>
            <a:lvl1pPr defTabSz="584200">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sz="half" idx="13"/>
          </p:nvPr>
        </p:nvSpPr>
        <p:spPr>
          <a:xfrm>
            <a:off x="5298281" y="464343"/>
            <a:ext cx="13751721" cy="9167814"/>
          </a:xfrm>
          <a:prstGeom prst="rect">
            <a:avLst/>
          </a:prstGeom>
        </p:spPr>
        <p:txBody>
          <a:bodyPr lIns="91439" tIns="45719" rIns="91439" bIns="45719" anchor="t">
            <a:noAutofit/>
          </a:bodyPr>
          <a:lstStyle/>
          <a:p>
            <a:pPr/>
          </a:p>
        </p:txBody>
      </p:sp>
      <p:sp>
        <p:nvSpPr>
          <p:cNvPr id="21" name="Title Text"/>
          <p:cNvSpPr txBox="1"/>
          <p:nvPr>
            <p:ph type="title"/>
          </p:nvPr>
        </p:nvSpPr>
        <p:spPr>
          <a:xfrm>
            <a:off x="4833937" y="9447609"/>
            <a:ext cx="14716126" cy="2000251"/>
          </a:xfrm>
          <a:prstGeom prst="rect">
            <a:avLst/>
          </a:prstGeom>
        </p:spPr>
        <p:txBody>
          <a:bodyPr anchor="b"/>
          <a:lstStyle/>
          <a:p>
            <a:pPr/>
            <a:r>
              <a:t>Title Text</a:t>
            </a:r>
          </a:p>
        </p:txBody>
      </p:sp>
      <p:sp>
        <p:nvSpPr>
          <p:cNvPr id="22" name="Body Level One…"/>
          <p:cNvSpPr txBox="1"/>
          <p:nvPr>
            <p:ph type="body" sz="quarter" idx="1"/>
          </p:nvPr>
        </p:nvSpPr>
        <p:spPr>
          <a:xfrm>
            <a:off x="4833937" y="11519296"/>
            <a:ext cx="14716126" cy="1714501"/>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4833937" y="4536281"/>
            <a:ext cx="14716126" cy="4643438"/>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12388453" y="1071562"/>
            <a:ext cx="7727157" cy="11590735"/>
          </a:xfrm>
          <a:prstGeom prst="rect">
            <a:avLst/>
          </a:prstGeom>
        </p:spPr>
        <p:txBody>
          <a:bodyPr lIns="91439" tIns="45719" rIns="91439" bIns="45719" anchor="t">
            <a:noAutofit/>
          </a:bodyPr>
          <a:lstStyle/>
          <a:p>
            <a:pPr/>
          </a:p>
        </p:txBody>
      </p:sp>
      <p:sp>
        <p:nvSpPr>
          <p:cNvPr id="39" name="Title Text"/>
          <p:cNvSpPr txBox="1"/>
          <p:nvPr>
            <p:ph type="title"/>
          </p:nvPr>
        </p:nvSpPr>
        <p:spPr>
          <a:xfrm>
            <a:off x="4387453" y="1071562"/>
            <a:ext cx="7500938" cy="5625704"/>
          </a:xfrm>
          <a:prstGeom prst="rect">
            <a:avLst/>
          </a:prstGeom>
        </p:spPr>
        <p:txBody>
          <a:bodyPr anchor="b"/>
          <a:lstStyle>
            <a:lvl1pPr>
              <a:defRPr sz="8400">
                <a:latin typeface="+mn-lt"/>
                <a:ea typeface="+mn-ea"/>
                <a:cs typeface="+mn-cs"/>
                <a:sym typeface="Helvetica Light"/>
              </a:defRPr>
            </a:lvl1pPr>
          </a:lstStyle>
          <a:p>
            <a:pPr/>
            <a:r>
              <a:t>Title Text</a:t>
            </a:r>
          </a:p>
        </p:txBody>
      </p:sp>
      <p:sp>
        <p:nvSpPr>
          <p:cNvPr id="40" name="Body Level One…"/>
          <p:cNvSpPr txBox="1"/>
          <p:nvPr>
            <p:ph type="body" sz="quarter" idx="1"/>
          </p:nvPr>
        </p:nvSpPr>
        <p:spPr>
          <a:xfrm>
            <a:off x="4387453" y="7036593"/>
            <a:ext cx="7500938" cy="5625704"/>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12495609" y="1482328"/>
            <a:ext cx="7500938" cy="11251407"/>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quarter" idx="1"/>
          </p:nvPr>
        </p:nvSpPr>
        <p:spPr>
          <a:xfrm>
            <a:off x="4387453" y="3643312"/>
            <a:ext cx="7500938" cy="8840392"/>
          </a:xfrm>
          <a:prstGeom prst="rect">
            <a:avLst/>
          </a:prstGeom>
        </p:spPr>
        <p:txBody>
          <a:bodyPr/>
          <a:lstStyle>
            <a:lvl1pPr marL="517071" indent="-517071">
              <a:spcBef>
                <a:spcPts val="5300"/>
              </a:spcBef>
              <a:defRPr sz="3800"/>
            </a:lvl1pPr>
            <a:lvl2pPr marL="898071" indent="-517071">
              <a:spcBef>
                <a:spcPts val="5300"/>
              </a:spcBef>
              <a:defRPr sz="3800"/>
            </a:lvl2pPr>
            <a:lvl3pPr marL="1279071" indent="-517071">
              <a:spcBef>
                <a:spcPts val="5300"/>
              </a:spcBef>
              <a:defRPr sz="3800"/>
            </a:lvl3pPr>
            <a:lvl4pPr marL="1660071" indent="-517071">
              <a:spcBef>
                <a:spcPts val="5300"/>
              </a:spcBef>
              <a:defRPr sz="3800"/>
            </a:lvl4pPr>
            <a:lvl5pPr marL="2041071" indent="-517071">
              <a:spcBef>
                <a:spcPts val="53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4387453" y="1785937"/>
            <a:ext cx="15609094" cy="101441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2138421" y="7125890"/>
            <a:ext cx="8358189" cy="5572126"/>
          </a:xfrm>
          <a:prstGeom prst="rect">
            <a:avLst/>
          </a:prstGeom>
        </p:spPr>
        <p:txBody>
          <a:bodyPr lIns="91439" tIns="45719" rIns="91439" bIns="45719" anchor="t">
            <a:noAutofit/>
          </a:bodyPr>
          <a:lstStyle/>
          <a:p>
            <a:pPr/>
          </a:p>
        </p:txBody>
      </p:sp>
      <p:sp>
        <p:nvSpPr>
          <p:cNvPr id="84" name="Image"/>
          <p:cNvSpPr/>
          <p:nvPr>
            <p:ph type="pic" sz="quarter" idx="14"/>
          </p:nvPr>
        </p:nvSpPr>
        <p:spPr>
          <a:xfrm>
            <a:off x="12138421" y="1071562"/>
            <a:ext cx="8224244" cy="5482829"/>
          </a:xfrm>
          <a:prstGeom prst="rect">
            <a:avLst/>
          </a:prstGeom>
        </p:spPr>
        <p:txBody>
          <a:bodyPr lIns="91439" tIns="45719" rIns="91439" bIns="45719" anchor="t">
            <a:noAutofit/>
          </a:bodyPr>
          <a:lstStyle/>
          <a:p>
            <a:pPr/>
          </a:p>
        </p:txBody>
      </p:sp>
      <p:sp>
        <p:nvSpPr>
          <p:cNvPr id="85" name="Image"/>
          <p:cNvSpPr/>
          <p:nvPr>
            <p:ph type="pic" sz="half" idx="15"/>
          </p:nvPr>
        </p:nvSpPr>
        <p:spPr>
          <a:xfrm>
            <a:off x="4065984" y="1017984"/>
            <a:ext cx="7929564" cy="11894345"/>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4387453" y="571500"/>
            <a:ext cx="15609094" cy="298251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4387453" y="3643312"/>
            <a:ext cx="15609094"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01625"/>
            <a:ext cx="494513" cy="511175"/>
          </a:xfrm>
          <a:prstGeom prst="rect">
            <a:avLst/>
          </a:prstGeom>
          <a:ln w="12700">
            <a:miter lim="400000"/>
          </a:ln>
        </p:spPr>
        <p:txBody>
          <a:bodyPr wrap="none" lIns="71437" tIns="71437" rIns="71437" bIns="71437">
            <a:spAutoFit/>
          </a:bodyPr>
          <a:lstStyle>
            <a:lvl1pPr>
              <a:defRPr sz="24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Trebuchet MS"/>
        </a:defRPr>
      </a:lvl1pPr>
      <a:lvl2pPr marL="0" marR="0" indent="228600" algn="ctr" defTabSz="821531"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Trebuchet MS"/>
        </a:defRPr>
      </a:lvl2pPr>
      <a:lvl3pPr marL="0" marR="0" indent="457200" algn="ctr" defTabSz="821531"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Trebuchet MS"/>
        </a:defRPr>
      </a:lvl3pPr>
      <a:lvl4pPr marL="0" marR="0" indent="685800" algn="ctr" defTabSz="821531"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Trebuchet MS"/>
        </a:defRPr>
      </a:lvl4pPr>
      <a:lvl5pPr marL="0" marR="0" indent="914400" algn="ctr" defTabSz="821531"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Trebuchet MS"/>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Trebuchet MS"/>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Trebuchet MS"/>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Trebuchet MS"/>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j-lt"/>
          <a:ea typeface="+mj-ea"/>
          <a:cs typeface="+mj-cs"/>
          <a:sym typeface="Trebuchet MS"/>
        </a:defRPr>
      </a:lvl9pPr>
    </p:titleStyle>
    <p:bodyStyle>
      <a:lvl1pPr marL="625642" marR="0" indent="-625642" algn="l" defTabSz="821531"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1pPr>
      <a:lvl2pPr marL="1082842" marR="0" indent="-625642" algn="l" defTabSz="821531"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2pPr>
      <a:lvl3pPr marL="1540042" marR="0" indent="-625642" algn="l" defTabSz="821531"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3pPr>
      <a:lvl4pPr marL="1997242" marR="0" indent="-625642" algn="l" defTabSz="821531"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4pPr>
      <a:lvl5pPr marL="2454442" marR="0" indent="-625642" algn="l" defTabSz="821531"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5pPr>
      <a:lvl6pPr marL="2911642" marR="0" indent="-625642" algn="l" defTabSz="821531"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6pPr>
      <a:lvl7pPr marL="3368842" marR="0" indent="-625642" algn="l" defTabSz="821531"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7pPr>
      <a:lvl8pPr marL="3826042" marR="0" indent="-625642" algn="l" defTabSz="821531"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8pPr>
      <a:lvl9pPr marL="4283242" marR="0" indent="-625642" algn="l" defTabSz="821531"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hyperlink" Target="http://collberg.cs.arizona.edu"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5.jpeg"/><Relationship Id="rId4"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image" Target="../media/image31.png"/><Relationship Id="rId8" Type="http://schemas.openxmlformats.org/officeDocument/2006/relationships/image" Target="../media/image30.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0.xml"/><Relationship Id="rId3" Type="http://schemas.openxmlformats.org/officeDocument/2006/relationships/image" Target="../media/image111.png"/><Relationship Id="rId4" Type="http://schemas.openxmlformats.org/officeDocument/2006/relationships/image" Target="../media/image107.png"/><Relationship Id="rId5" Type="http://schemas.openxmlformats.org/officeDocument/2006/relationships/image" Target="../media/image119.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1.xml"/><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20.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2.xml"/><Relationship Id="rId3" Type="http://schemas.openxmlformats.org/officeDocument/2006/relationships/image" Target="../media/image111.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3.xml"/><Relationship Id="rId3" Type="http://schemas.openxmlformats.org/officeDocument/2006/relationships/image" Target="../media/image111.png"/><Relationship Id="rId4" Type="http://schemas.openxmlformats.org/officeDocument/2006/relationships/video" Target="../media/media3.mp4"/><Relationship Id="rId5" Type="http://schemas.microsoft.com/office/2007/relationships/media" Target="../media/media3.mp4"/><Relationship Id="rId6" Type="http://schemas.openxmlformats.org/officeDocument/2006/relationships/image" Target="../media/image121.png"/><Relationship Id="rId7" Type="http://schemas.openxmlformats.org/officeDocument/2006/relationships/image" Target="../media/image120.png"/><Relationship Id="rId8" Type="http://schemas.openxmlformats.org/officeDocument/2006/relationships/image" Target="../media/image122.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4.xml"/><Relationship Id="rId3" Type="http://schemas.openxmlformats.org/officeDocument/2006/relationships/video" Target="../media/media3.mp4"/><Relationship Id="rId4" Type="http://schemas.microsoft.com/office/2007/relationships/media" Target="../media/media3.mp4"/><Relationship Id="rId5" Type="http://schemas.openxmlformats.org/officeDocument/2006/relationships/image" Target="../media/image121.png"/><Relationship Id="rId6" Type="http://schemas.openxmlformats.org/officeDocument/2006/relationships/image" Target="../media/image111.png"/><Relationship Id="rId7" Type="http://schemas.openxmlformats.org/officeDocument/2006/relationships/video" Target="../media/media4.mp4"/><Relationship Id="rId8" Type="http://schemas.microsoft.com/office/2007/relationships/media" Target="../media/media4.mp4"/><Relationship Id="rId9" Type="http://schemas.openxmlformats.org/officeDocument/2006/relationships/image" Target="../media/image123.png"/><Relationship Id="rId10" Type="http://schemas.openxmlformats.org/officeDocument/2006/relationships/image" Target="../media/image120.png"/><Relationship Id="rId11" Type="http://schemas.openxmlformats.org/officeDocument/2006/relationships/image" Target="../media/image122.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5.xml"/><Relationship Id="rId3" Type="http://schemas.openxmlformats.org/officeDocument/2006/relationships/video" Target="../media/media3.mp4"/><Relationship Id="rId4" Type="http://schemas.microsoft.com/office/2007/relationships/media" Target="../media/media3.mp4"/><Relationship Id="rId5" Type="http://schemas.openxmlformats.org/officeDocument/2006/relationships/image" Target="../media/image121.png"/><Relationship Id="rId6" Type="http://schemas.openxmlformats.org/officeDocument/2006/relationships/image" Target="../media/image111.png"/><Relationship Id="rId7" Type="http://schemas.openxmlformats.org/officeDocument/2006/relationships/video" Target="../media/media4.mp4"/><Relationship Id="rId8" Type="http://schemas.microsoft.com/office/2007/relationships/media" Target="../media/media4.mp4"/><Relationship Id="rId9" Type="http://schemas.openxmlformats.org/officeDocument/2006/relationships/image" Target="../media/image123.png"/><Relationship Id="rId10" Type="http://schemas.openxmlformats.org/officeDocument/2006/relationships/image" Target="../media/image120.png"/><Relationship Id="rId11" Type="http://schemas.openxmlformats.org/officeDocument/2006/relationships/image" Target="../media/image122.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6.xml"/><Relationship Id="rId3" Type="http://schemas.openxmlformats.org/officeDocument/2006/relationships/hyperlink" Target="http://collberg.cs.arizona.edu" TargetMode="External"/><Relationship Id="rId4" Type="http://schemas.openxmlformats.org/officeDocument/2006/relationships/image" Target="../media/image124.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7.xml"/><Relationship Id="rId3" Type="http://schemas.openxmlformats.org/officeDocument/2006/relationships/image" Target="../media/image2.png"/><Relationship Id="rId4" Type="http://schemas.openxmlformats.org/officeDocument/2006/relationships/image" Target="../media/image89.png"/><Relationship Id="rId5" Type="http://schemas.openxmlformats.org/officeDocument/2006/relationships/image" Target="../media/image125.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8.xml"/><Relationship Id="rId3" Type="http://schemas.openxmlformats.org/officeDocument/2006/relationships/image" Target="../media/image2.png"/><Relationship Id="rId4" Type="http://schemas.openxmlformats.org/officeDocument/2006/relationships/image" Target="../media/image89.png"/><Relationship Id="rId5" Type="http://schemas.openxmlformats.org/officeDocument/2006/relationships/image" Target="../media/image126.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9.xml"/><Relationship Id="rId3" Type="http://schemas.openxmlformats.org/officeDocument/2006/relationships/image" Target="../media/image89.png"/><Relationship Id="rId4" Type="http://schemas.openxmlformats.org/officeDocument/2006/relationships/image" Target="../media/image3.png"/><Relationship Id="rId5" Type="http://schemas.openxmlformats.org/officeDocument/2006/relationships/image" Target="../media/image127.png"/><Relationship Id="rId6" Type="http://schemas.openxmlformats.org/officeDocument/2006/relationships/image" Target="../media/image128.png"/><Relationship Id="rId7" Type="http://schemas.openxmlformats.org/officeDocument/2006/relationships/image" Target="../media/image2.png"/><Relationship Id="rId8" Type="http://schemas.openxmlformats.org/officeDocument/2006/relationships/image" Target="../media/image12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5.jpeg"/><Relationship Id="rId4" Type="http://schemas.openxmlformats.org/officeDocument/2006/relationships/image" Target="../media/image24.png"/><Relationship Id="rId5" Type="http://schemas.openxmlformats.org/officeDocument/2006/relationships/image" Target="../media/image31.png"/><Relationship Id="rId6" Type="http://schemas.openxmlformats.org/officeDocument/2006/relationships/image" Target="../media/image29.png"/><Relationship Id="rId7" Type="http://schemas.openxmlformats.org/officeDocument/2006/relationships/image" Target="../media/image30.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0.xml"/><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8" Type="http://schemas.openxmlformats.org/officeDocument/2006/relationships/image" Target="../media/image25.png"/><Relationship Id="rId9" Type="http://schemas.openxmlformats.org/officeDocument/2006/relationships/image" Target="../media/image89.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1.xml"/><Relationship Id="rId3" Type="http://schemas.openxmlformats.org/officeDocument/2006/relationships/image" Target="../media/image2.png"/><Relationship Id="rId4" Type="http://schemas.openxmlformats.org/officeDocument/2006/relationships/image" Target="../media/image89.png"/><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image" Target="../media/image136.png"/><Relationship Id="rId8" Type="http://schemas.openxmlformats.org/officeDocument/2006/relationships/image" Target="../media/image137.png"/><Relationship Id="rId9" Type="http://schemas.openxmlformats.org/officeDocument/2006/relationships/image" Target="../media/image138.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2.xml"/><Relationship Id="rId3" Type="http://schemas.openxmlformats.org/officeDocument/2006/relationships/image" Target="../media/image89.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2.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3.xml"/><Relationship Id="rId3" Type="http://schemas.openxmlformats.org/officeDocument/2006/relationships/image" Target="../media/image139.png"/><Relationship Id="rId4" Type="http://schemas.openxmlformats.org/officeDocument/2006/relationships/image" Target="../media/image61.png"/><Relationship Id="rId5" Type="http://schemas.openxmlformats.org/officeDocument/2006/relationships/image" Target="../media/image140.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141.png"/><Relationship Id="rId9" Type="http://schemas.openxmlformats.org/officeDocument/2006/relationships/image" Target="../media/image142.png"/><Relationship Id="rId10" Type="http://schemas.openxmlformats.org/officeDocument/2006/relationships/image" Target="../media/image143.png"/><Relationship Id="rId11" Type="http://schemas.openxmlformats.org/officeDocument/2006/relationships/image" Target="../media/image103.png"/><Relationship Id="rId12" Type="http://schemas.openxmlformats.org/officeDocument/2006/relationships/image" Target="../media/image4.png"/><Relationship Id="rId13" Type="http://schemas.openxmlformats.org/officeDocument/2006/relationships/image" Target="../media/image5.png"/><Relationship Id="rId14" Type="http://schemas.openxmlformats.org/officeDocument/2006/relationships/image" Target="../media/image144.png"/><Relationship Id="rId15" Type="http://schemas.openxmlformats.org/officeDocument/2006/relationships/image" Target="../media/image145.png"/><Relationship Id="rId16" Type="http://schemas.openxmlformats.org/officeDocument/2006/relationships/image" Target="../media/image89.png"/><Relationship Id="rId17" Type="http://schemas.openxmlformats.org/officeDocument/2006/relationships/image" Target="../media/image2.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4.xml"/><Relationship Id="rId3" Type="http://schemas.openxmlformats.org/officeDocument/2006/relationships/chart" Target="../charts/chart1.xml"/><Relationship Id="rId4" Type="http://schemas.openxmlformats.org/officeDocument/2006/relationships/image" Target="../media/image89.png"/><Relationship Id="rId5" Type="http://schemas.openxmlformats.org/officeDocument/2006/relationships/image" Target="../media/image2.png"/><Relationship Id="rId6" Type="http://schemas.openxmlformats.org/officeDocument/2006/relationships/chart" Target="../charts/chart2.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5.xml"/><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48.png"/><Relationship Id="rId8" Type="http://schemas.openxmlformats.org/officeDocument/2006/relationships/image" Target="../media/image149.png"/><Relationship Id="rId9" Type="http://schemas.openxmlformats.org/officeDocument/2006/relationships/image" Target="../media/image150.png"/><Relationship Id="rId10" Type="http://schemas.openxmlformats.org/officeDocument/2006/relationships/image" Target="../media/image11.jpe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6.xml"/><Relationship Id="rId3" Type="http://schemas.openxmlformats.org/officeDocument/2006/relationships/image" Target="../media/image89.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7.xml"/><Relationship Id="rId3" Type="http://schemas.openxmlformats.org/officeDocument/2006/relationships/hyperlink" Target="http://tigress.cs.arizona.edu" TargetMode="External"/><Relationship Id="rId4" Type="http://schemas.openxmlformats.org/officeDocument/2006/relationships/hyperlink" Target="http://collberg.cs.arizona.edu" TargetMode="External"/><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5.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8.xml"/><Relationship Id="rId3" Type="http://schemas.openxmlformats.org/officeDocument/2006/relationships/image" Target="../media/image4.png"/><Relationship Id="rId4" Type="http://schemas.openxmlformats.org/officeDocument/2006/relationships/image" Target="../media/image90.png"/><Relationship Id="rId5" Type="http://schemas.openxmlformats.org/officeDocument/2006/relationships/image" Target="../media/image151.png"/><Relationship Id="rId6" Type="http://schemas.openxmlformats.org/officeDocument/2006/relationships/image" Target="../media/image152.png"/><Relationship Id="rId7" Type="http://schemas.openxmlformats.org/officeDocument/2006/relationships/image" Target="../media/image153.png"/><Relationship Id="rId8" Type="http://schemas.openxmlformats.org/officeDocument/2006/relationships/image" Target="../media/image2.png"/><Relationship Id="rId9" Type="http://schemas.openxmlformats.org/officeDocument/2006/relationships/image" Target="../media/image89.png"/><Relationship Id="rId10" Type="http://schemas.openxmlformats.org/officeDocument/2006/relationships/image" Target="../media/image110.png"/><Relationship Id="rId11" Type="http://schemas.openxmlformats.org/officeDocument/2006/relationships/image" Target="../media/image6.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9.xml"/><Relationship Id="rId3" Type="http://schemas.openxmlformats.org/officeDocument/2006/relationships/image" Target="../media/image15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3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5.jpe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1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5.jpe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14.png"/><Relationship Id="rId9" Type="http://schemas.openxmlformats.org/officeDocument/2006/relationships/image" Target="../media/image39.png"/><Relationship Id="rId10" Type="http://schemas.openxmlformats.org/officeDocument/2006/relationships/image" Target="../media/image4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 Id="rId11" Type="http://schemas.openxmlformats.org/officeDocument/2006/relationships/image" Target="../media/image49.png"/><Relationship Id="rId12" Type="http://schemas.openxmlformats.org/officeDocument/2006/relationships/image" Target="../media/image50.png"/><Relationship Id="rId13" Type="http://schemas.openxmlformats.org/officeDocument/2006/relationships/image" Target="../media/image51.png"/><Relationship Id="rId14" Type="http://schemas.openxmlformats.org/officeDocument/2006/relationships/image" Target="../media/image52.png"/><Relationship Id="rId15" Type="http://schemas.openxmlformats.org/officeDocument/2006/relationships/image" Target="../media/image53.png"/><Relationship Id="rId16" Type="http://schemas.openxmlformats.org/officeDocument/2006/relationships/image" Target="../media/image54.png"/><Relationship Id="rId17" Type="http://schemas.openxmlformats.org/officeDocument/2006/relationships/image" Target="../media/image55.png"/><Relationship Id="rId18" Type="http://schemas.openxmlformats.org/officeDocument/2006/relationships/image" Target="../media/image56.png"/><Relationship Id="rId19" Type="http://schemas.openxmlformats.org/officeDocument/2006/relationships/image" Target="../media/image57.png"/><Relationship Id="rId20" Type="http://schemas.openxmlformats.org/officeDocument/2006/relationships/image" Target="../media/image58.png"/><Relationship Id="rId21" Type="http://schemas.openxmlformats.org/officeDocument/2006/relationships/image" Target="../media/image59.png"/><Relationship Id="rId22" Type="http://schemas.openxmlformats.org/officeDocument/2006/relationships/image" Target="../media/image6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6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 Id="rId11" Type="http://schemas.openxmlformats.org/officeDocument/2006/relationships/image" Target="../media/image6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67.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6.jpeg"/><Relationship Id="rId9" Type="http://schemas.openxmlformats.org/officeDocument/2006/relationships/image" Target="../media/image6.png"/><Relationship Id="rId10" Type="http://schemas.openxmlformats.org/officeDocument/2006/relationships/image" Target="../media/image70.png"/><Relationship Id="rId11" Type="http://schemas.openxmlformats.org/officeDocument/2006/relationships/image" Target="../media/image1.gif"/><Relationship Id="rId12" Type="http://schemas.openxmlformats.org/officeDocument/2006/relationships/image" Target="../media/image7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collberg.cs.arizona.edu"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7.png"/><Relationship Id="rId10" Type="http://schemas.openxmlformats.org/officeDocument/2006/relationships/image" Target="../media/image78.png"/><Relationship Id="rId11" Type="http://schemas.openxmlformats.org/officeDocument/2006/relationships/image" Target="../media/image79.png"/><Relationship Id="rId12" Type="http://schemas.openxmlformats.org/officeDocument/2006/relationships/image" Target="../media/image70.png"/><Relationship Id="rId13" Type="http://schemas.openxmlformats.org/officeDocument/2006/relationships/image" Target="../media/image80.png"/><Relationship Id="rId14" Type="http://schemas.openxmlformats.org/officeDocument/2006/relationships/image" Target="../media/image8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78.png"/><Relationship Id="rId8" Type="http://schemas.openxmlformats.org/officeDocument/2006/relationships/image" Target="../media/image70.png"/><Relationship Id="rId9" Type="http://schemas.openxmlformats.org/officeDocument/2006/relationships/image" Target="../media/image86.png"/><Relationship Id="rId10" Type="http://schemas.openxmlformats.org/officeDocument/2006/relationships/image" Target="../media/image87.png"/><Relationship Id="rId11" Type="http://schemas.openxmlformats.org/officeDocument/2006/relationships/image" Target="../media/image6.png"/><Relationship Id="rId12" Type="http://schemas.openxmlformats.org/officeDocument/2006/relationships/image" Target="../media/image4.png"/><Relationship Id="rId13" Type="http://schemas.openxmlformats.org/officeDocument/2006/relationships/image" Target="../media/image5.png"/><Relationship Id="rId14" Type="http://schemas.openxmlformats.org/officeDocument/2006/relationships/image" Target="../media/image39.png"/><Relationship Id="rId15" Type="http://schemas.openxmlformats.org/officeDocument/2006/relationships/image" Target="../media/image8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hyperlink" Target="http://collberg.cs.arizona.edu" TargetMode="External"/><Relationship Id="rId4" Type="http://schemas.openxmlformats.org/officeDocument/2006/relationships/image" Target="../media/image8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89.png"/><Relationship Id="rId4" Type="http://schemas.openxmlformats.org/officeDocument/2006/relationships/image" Target="../media/image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8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8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8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hyperlink" Target="http://collberg.cs.arizona.edu"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8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89.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89.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89.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89.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89.png"/><Relationship Id="rId4" Type="http://schemas.openxmlformats.org/officeDocument/2006/relationships/image" Target="../media/image2.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89.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89.png"/><Relationship Id="rId4"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hyperlink" Target="http://collberg.cs.arizona.edu" TargetMode="External"/><Relationship Id="rId4" Type="http://schemas.openxmlformats.org/officeDocument/2006/relationships/image" Target="../media/image2.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89.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7.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6.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7.jpe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7.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7.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 Id="rId3" Type="http://schemas.openxmlformats.org/officeDocument/2006/relationships/image" Target="../media/image96.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 Id="rId3" Type="http://schemas.openxmlformats.org/officeDocument/2006/relationships/hyperlink" Target="http://collberg.cs.arizona.edu" TargetMode="Externa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3.xml"/><Relationship Id="rId3" Type="http://schemas.openxmlformats.org/officeDocument/2006/relationships/image" Target="../media/image2.png"/><Relationship Id="rId4" Type="http://schemas.openxmlformats.org/officeDocument/2006/relationships/image" Target="../media/image89.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5.xml"/><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6.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7.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8.xml"/><Relationship Id="rId3" Type="http://schemas.openxmlformats.org/officeDocument/2006/relationships/image" Target="../media/image7.jpe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9.xml"/><Relationship Id="rId3" Type="http://schemas.openxmlformats.org/officeDocument/2006/relationships/image" Target="../media/image2.png"/><Relationship Id="rId4" Type="http://schemas.openxmlformats.org/officeDocument/2006/relationships/image" Target="../media/image89.png"/><Relationship Id="rId5" Type="http://schemas.openxmlformats.org/officeDocument/2006/relationships/image" Target="../media/image7.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video" Target="../media/media1.mp4"/><Relationship Id="rId6" Type="http://schemas.microsoft.com/office/2007/relationships/media" Target="../media/media1.mp4"/><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2.jpeg"/><Relationship Id="rId12" Type="http://schemas.openxmlformats.org/officeDocument/2006/relationships/video" Target="../media/media2.mp4"/><Relationship Id="rId13" Type="http://schemas.microsoft.com/office/2007/relationships/media" Target="../media/media2.mp4"/><Relationship Id="rId14" Type="http://schemas.openxmlformats.org/officeDocument/2006/relationships/image" Target="../media/image13.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0.xml"/><Relationship Id="rId3" Type="http://schemas.openxmlformats.org/officeDocument/2006/relationships/image" Target="../media/image101.png"/><Relationship Id="rId4" Type="http://schemas.openxmlformats.org/officeDocument/2006/relationships/image" Target="../media/image8.jpeg"/><Relationship Id="rId5" Type="http://schemas.openxmlformats.org/officeDocument/2006/relationships/image" Target="../media/image2.gif"/><Relationship Id="rId6" Type="http://schemas.openxmlformats.org/officeDocument/2006/relationships/image" Target="../media/image6.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1.xml"/><Relationship Id="rId3" Type="http://schemas.openxmlformats.org/officeDocument/2006/relationships/hyperlink" Target="http://collberg.cs.arizona.edu" TargetMode="External"/><Relationship Id="rId4" Type="http://schemas.openxmlformats.org/officeDocument/2006/relationships/image" Target="../media/image2.png"/><Relationship Id="rId5" Type="http://schemas.openxmlformats.org/officeDocument/2006/relationships/image" Target="../media/image3.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02.png"/><Relationship Id="rId7" Type="http://schemas.openxmlformats.org/officeDocument/2006/relationships/image" Target="../media/image103.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 Id="rId3" Type="http://schemas.openxmlformats.org/officeDocument/2006/relationships/image" Target="../media/image102.png"/><Relationship Id="rId4" Type="http://schemas.openxmlformats.org/officeDocument/2006/relationships/image" Target="../media/image103.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4.xml"/><Relationship Id="rId3" Type="http://schemas.openxmlformats.org/officeDocument/2006/relationships/image" Target="../media/image2.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5.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04.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6.xml"/><Relationship Id="rId3" Type="http://schemas.openxmlformats.org/officeDocument/2006/relationships/hyperlink" Target="http://collberg.cs.arizona.edu" TargetMode="Externa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7.xml"/><Relationship Id="rId3" Type="http://schemas.openxmlformats.org/officeDocument/2006/relationships/image" Target="../media/image89.png"/><Relationship Id="rId4" Type="http://schemas.openxmlformats.org/officeDocument/2006/relationships/image" Target="../media/image2.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8.xml"/><Relationship Id="rId3" Type="http://schemas.openxmlformats.org/officeDocument/2006/relationships/image" Target="../media/image102.png"/><Relationship Id="rId4" Type="http://schemas.openxmlformats.org/officeDocument/2006/relationships/image" Target="../media/image103.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9.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3.jpe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0.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1.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2.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3.xml"/><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4.xml"/><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4.png"/><Relationship Id="rId7" Type="http://schemas.openxmlformats.org/officeDocument/2006/relationships/image" Target="../media/image5.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5.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6.xml"/><Relationship Id="rId3" Type="http://schemas.openxmlformats.org/officeDocument/2006/relationships/image" Target="../media/image108.png"/><Relationship Id="rId4" Type="http://schemas.openxmlformats.org/officeDocument/2006/relationships/image" Target="../media/image109.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7.xml"/><Relationship Id="rId3" Type="http://schemas.openxmlformats.org/officeDocument/2006/relationships/image" Target="../media/image108.png"/><Relationship Id="rId4" Type="http://schemas.openxmlformats.org/officeDocument/2006/relationships/image" Target="../media/image109.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8.xml"/><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9.xml"/><Relationship Id="rId3" Type="http://schemas.openxmlformats.org/officeDocument/2006/relationships/image" Target="../media/image108.png"/><Relationship Id="rId4" Type="http://schemas.openxmlformats.org/officeDocument/2006/relationships/image" Target="../media/image10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4.jpe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5.jpeg"/><Relationship Id="rId10" Type="http://schemas.openxmlformats.org/officeDocument/2006/relationships/image" Target="../media/image24.png"/><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 Id="rId14" Type="http://schemas.openxmlformats.org/officeDocument/2006/relationships/image" Target="../media/image28.png"/><Relationship Id="rId15" Type="http://schemas.openxmlformats.org/officeDocument/2006/relationships/image" Target="../media/image29.png"/><Relationship Id="rId16" Type="http://schemas.openxmlformats.org/officeDocument/2006/relationships/image" Target="../media/image30.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0.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1.xml"/><Relationship Id="rId3" Type="http://schemas.openxmlformats.org/officeDocument/2006/relationships/image" Target="../media/image108.png"/><Relationship Id="rId4" Type="http://schemas.openxmlformats.org/officeDocument/2006/relationships/image" Target="../media/image109.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2.xml"/><Relationship Id="rId3" Type="http://schemas.openxmlformats.org/officeDocument/2006/relationships/image" Target="../media/image108.png"/><Relationship Id="rId4" Type="http://schemas.openxmlformats.org/officeDocument/2006/relationships/image" Target="../media/image109.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3.xml"/><Relationship Id="rId3" Type="http://schemas.openxmlformats.org/officeDocument/2006/relationships/image" Target="../media/image108.png"/><Relationship Id="rId4" Type="http://schemas.openxmlformats.org/officeDocument/2006/relationships/image" Target="../media/image109.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4.xml"/><Relationship Id="rId3" Type="http://schemas.openxmlformats.org/officeDocument/2006/relationships/image" Target="../media/image108.png"/><Relationship Id="rId4" Type="http://schemas.openxmlformats.org/officeDocument/2006/relationships/image" Target="../media/image109.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5.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6.xml"/><Relationship Id="rId3" Type="http://schemas.openxmlformats.org/officeDocument/2006/relationships/image" Target="../media/image89.png"/><Relationship Id="rId4" Type="http://schemas.openxmlformats.org/officeDocument/2006/relationships/image" Target="../media/image2.png"/><Relationship Id="rId5" Type="http://schemas.openxmlformats.org/officeDocument/2006/relationships/image" Target="../media/image110.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7.xml"/><Relationship Id="rId3" Type="http://schemas.openxmlformats.org/officeDocument/2006/relationships/image" Target="../media/image4.png"/><Relationship Id="rId4" Type="http://schemas.openxmlformats.org/officeDocument/2006/relationships/image" Target="../media/image5.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8.xml"/><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07.png"/><Relationship Id="rId6" Type="http://schemas.openxmlformats.org/officeDocument/2006/relationships/image" Target="../media/image106.png"/><Relationship Id="rId7" Type="http://schemas.openxmlformats.org/officeDocument/2006/relationships/image" Target="../media/image113.png"/><Relationship Id="rId8" Type="http://schemas.openxmlformats.org/officeDocument/2006/relationships/image" Target="../media/image114.png"/><Relationship Id="rId9" Type="http://schemas.openxmlformats.org/officeDocument/2006/relationships/image" Target="../media/image115.png"/><Relationship Id="rId10" Type="http://schemas.openxmlformats.org/officeDocument/2006/relationships/image" Target="../media/image116.png"/><Relationship Id="rId11" Type="http://schemas.openxmlformats.org/officeDocument/2006/relationships/image" Target="../media/image117.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9.xml"/><Relationship Id="rId3" Type="http://schemas.openxmlformats.org/officeDocument/2006/relationships/image" Target="../media/image111.png"/><Relationship Id="rId4" Type="http://schemas.openxmlformats.org/officeDocument/2006/relationships/image" Target="../media/image113.png"/><Relationship Id="rId5" Type="http://schemas.openxmlformats.org/officeDocument/2006/relationships/image" Target="../media/image118.png"/><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image" Target="../media/image117.png"/><Relationship Id="rId9" Type="http://schemas.openxmlformats.org/officeDocument/2006/relationships/image" Target="../media/image112.png"/><Relationship Id="rId10" Type="http://schemas.openxmlformats.org/officeDocument/2006/relationships/image" Target="../media/image107.png"/><Relationship Id="rId11"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72" name="looT noitacsufbO edoC"/>
          <p:cNvSpPr txBox="1"/>
          <p:nvPr/>
        </p:nvSpPr>
        <p:spPr>
          <a:xfrm flipH="1">
            <a:off x="3487284" y="4328527"/>
            <a:ext cx="17760641" cy="181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11000">
                <a:solidFill>
                  <a:srgbClr val="41FF00"/>
                </a:solidFill>
                <a:latin typeface="Courier"/>
                <a:ea typeface="Courier"/>
                <a:cs typeface="Courier"/>
                <a:sym typeface="Courier"/>
              </a:defRPr>
            </a:lvl1pPr>
          </a:lstStyle>
          <a:p>
            <a:pPr/>
            <a:r>
              <a:t>looT noitacsufbO edoC</a:t>
            </a:r>
          </a:p>
        </p:txBody>
      </p:sp>
      <p:sp>
        <p:nvSpPr>
          <p:cNvPr id="173" name="Christian Collberg"/>
          <p:cNvSpPr txBox="1"/>
          <p:nvPr/>
        </p:nvSpPr>
        <p:spPr>
          <a:xfrm>
            <a:off x="6774259" y="10742204"/>
            <a:ext cx="10835482" cy="126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7300">
                <a:solidFill>
                  <a:srgbClr val="41FF00"/>
                </a:solidFill>
                <a:latin typeface="Courier"/>
                <a:ea typeface="Courier"/>
                <a:cs typeface="Courier"/>
                <a:sym typeface="Courier"/>
              </a:defRPr>
            </a:lvl1pPr>
          </a:lstStyle>
          <a:p>
            <a:pPr/>
            <a:r>
              <a:t>Christian Collberg	</a:t>
            </a:r>
          </a:p>
        </p:txBody>
      </p:sp>
      <p:sp>
        <p:nvSpPr>
          <p:cNvPr id="174" name="Text"/>
          <p:cNvSpPr txBox="1"/>
          <p:nvPr/>
        </p:nvSpPr>
        <p:spPr>
          <a:xfrm>
            <a:off x="11920029" y="9852314"/>
            <a:ext cx="543942" cy="181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000" u="sng">
                <a:solidFill>
                  <a:srgbClr val="41FF00"/>
                </a:solidFill>
                <a:hlinkClick r:id="rId3" invalidUrl="" action="" tgtFrame="" tooltip="" history="1" highlightClick="0" endSnd="0"/>
              </a:defRPr>
            </a:lvl1pPr>
          </a:lstStyle>
          <a:p>
            <a:pPr>
              <a:defRPr u="none"/>
            </a:pPr>
            <a:r>
              <a:rPr u="sng">
                <a:hlinkClick r:id="rId3" invalidUrl="" action="" tgtFrame="" tooltip="" history="1" highlightClick="0" endSnd="0"/>
              </a:rPr>
              <a:t> </a:t>
            </a:r>
          </a:p>
        </p:txBody>
      </p:sp>
      <p:sp>
        <p:nvSpPr>
          <p:cNvPr id="175" name=":ssergiT"/>
          <p:cNvSpPr txBox="1"/>
          <p:nvPr/>
        </p:nvSpPr>
        <p:spPr>
          <a:xfrm flipH="1">
            <a:off x="8341698" y="923900"/>
            <a:ext cx="7700604" cy="181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11000">
                <a:solidFill>
                  <a:srgbClr val="41FF00"/>
                </a:solidFill>
                <a:latin typeface="Courier"/>
                <a:ea typeface="Courier"/>
                <a:cs typeface="Courier"/>
                <a:sym typeface="Courier"/>
              </a:defRPr>
            </a:lvl1pPr>
          </a:lstStyle>
          <a:p>
            <a:pPr/>
            <a:r>
              <a:t>:ssergiT </a:t>
            </a:r>
          </a:p>
        </p:txBody>
      </p:sp>
      <p:sp>
        <p:nvSpPr>
          <p:cNvPr id="176" name="University of Arizona"/>
          <p:cNvSpPr txBox="1"/>
          <p:nvPr/>
        </p:nvSpPr>
        <p:spPr>
          <a:xfrm>
            <a:off x="6272532" y="11533358"/>
            <a:ext cx="11838937" cy="126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300">
                <a:solidFill>
                  <a:srgbClr val="41FF00"/>
                </a:solidFill>
                <a:latin typeface="Courier"/>
                <a:ea typeface="Courier"/>
                <a:cs typeface="Courier"/>
                <a:sym typeface="Courier"/>
              </a:defRPr>
            </a:lvl1pPr>
          </a:lstStyle>
          <a:p>
            <a:pPr/>
            <a:r>
              <a:t>University of Arizona</a:t>
            </a:r>
          </a:p>
        </p:txBody>
      </p:sp>
      <p:sp>
        <p:nvSpPr>
          <p:cNvPr id="177" name="Tigress:"/>
          <p:cNvSpPr txBox="1"/>
          <p:nvPr/>
        </p:nvSpPr>
        <p:spPr>
          <a:xfrm>
            <a:off x="8760866" y="923900"/>
            <a:ext cx="6862268" cy="181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1000">
                <a:solidFill>
                  <a:srgbClr val="41FF00"/>
                </a:solidFill>
                <a:latin typeface="Courier"/>
                <a:ea typeface="Courier"/>
                <a:cs typeface="Courier"/>
                <a:sym typeface="Courier"/>
              </a:defRPr>
            </a:lvl1pPr>
          </a:lstStyle>
          <a:p>
            <a:pPr/>
            <a:r>
              <a:t>Tigress:</a:t>
            </a:r>
          </a:p>
        </p:txBody>
      </p:sp>
      <p:sp>
        <p:nvSpPr>
          <p:cNvPr id="178" name="Code Obfuscation Tool"/>
          <p:cNvSpPr txBox="1"/>
          <p:nvPr/>
        </p:nvSpPr>
        <p:spPr>
          <a:xfrm>
            <a:off x="3487285" y="4328527"/>
            <a:ext cx="17760640" cy="181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11000">
                <a:solidFill>
                  <a:srgbClr val="41FF00"/>
                </a:solidFill>
                <a:latin typeface="Courier"/>
                <a:ea typeface="Courier"/>
                <a:cs typeface="Courier"/>
                <a:sym typeface="Courier"/>
              </a:defRPr>
            </a:lvl1pPr>
          </a:lstStyle>
          <a:p>
            <a:pPr/>
            <a:r>
              <a:t>Code Obfuscation Tool</a:t>
            </a:r>
          </a:p>
        </p:txBody>
      </p:sp>
      <p:sp>
        <p:nvSpPr>
          <p:cNvPr id="179" name="SSPREW 2018"/>
          <p:cNvSpPr txBox="1"/>
          <p:nvPr/>
        </p:nvSpPr>
        <p:spPr>
          <a:xfrm>
            <a:off x="7678966" y="7535366"/>
            <a:ext cx="9377277" cy="181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1000">
                <a:solidFill>
                  <a:srgbClr val="41FF00"/>
                </a:solidFill>
                <a:latin typeface="Courier"/>
                <a:ea typeface="Courier"/>
                <a:cs typeface="Courier"/>
                <a:sym typeface="Courier"/>
              </a:defRPr>
            </a:lvl1pPr>
          </a:lstStyle>
          <a:p>
            <a:pPr/>
            <a:r>
              <a:t>SSPREW 2018</a:t>
            </a:r>
          </a:p>
        </p:txBody>
      </p:sp>
      <p:sp>
        <p:nvSpPr>
          <p:cNvPr id="180" name="hsi-ecruoS-ot-ecruoS A"/>
          <p:cNvSpPr txBox="1"/>
          <p:nvPr/>
        </p:nvSpPr>
        <p:spPr>
          <a:xfrm flipH="1">
            <a:off x="2892511" y="2571818"/>
            <a:ext cx="18598978" cy="181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11000">
                <a:solidFill>
                  <a:srgbClr val="41FF00"/>
                </a:solidFill>
                <a:latin typeface="Courier"/>
                <a:ea typeface="Courier"/>
                <a:cs typeface="Courier"/>
                <a:sym typeface="Courier"/>
              </a:defRPr>
            </a:lvl1pPr>
          </a:lstStyle>
          <a:p>
            <a:pPr/>
            <a:r>
              <a:t>hsi-ecruoS-ot-ecruoS A</a:t>
            </a:r>
          </a:p>
        </p:txBody>
      </p:sp>
      <p:sp>
        <p:nvSpPr>
          <p:cNvPr id="181" name="A Source-to-Source-ish"/>
          <p:cNvSpPr txBox="1"/>
          <p:nvPr/>
        </p:nvSpPr>
        <p:spPr>
          <a:xfrm>
            <a:off x="2473343" y="2571818"/>
            <a:ext cx="19437314" cy="181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1000">
                <a:solidFill>
                  <a:srgbClr val="41FF00"/>
                </a:solidFill>
                <a:latin typeface="Courier"/>
                <a:ea typeface="Courier"/>
                <a:cs typeface="Courier"/>
                <a:sym typeface="Courier"/>
              </a:defRPr>
            </a:lvl1pPr>
          </a:lstStyle>
          <a:p>
            <a:pPr/>
            <a:r>
              <a:t>A Source-to-Source-ish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10" presetID="19" grpId="1" fill="hold">
                                  <p:stCondLst>
                                    <p:cond delay="0"/>
                                  </p:stCondLst>
                                  <p:iterate type="lt" backwards="0">
                                    <p:tmAbs val="0"/>
                                  </p:iterate>
                                  <p:childTnLst>
                                    <p:anim calcmode="lin" valueType="num">
                                      <p:cBhvr>
                                        <p:cTn id="6" dur="2000" fill="hold"/>
                                        <p:tgtEl>
                                          <p:spTgt spid="175"/>
                                        </p:tgtEl>
                                        <p:attrNameLst>
                                          <p:attrName>ppt_h</p:attrName>
                                        </p:attrNameLst>
                                      </p:cBhvr>
                                      <p:tavLst>
                                        <p:tav tm="0">
                                          <p:val>
                                            <p:strVal val="ppt_h"/>
                                          </p:val>
                                        </p:tav>
                                        <p:tav tm="100000">
                                          <p:val>
                                            <p:strVal val="ppt_h"/>
                                          </p:val>
                                        </p:tav>
                                      </p:tavLst>
                                    </p:anim>
                                    <p:anim calcmode="lin" valueType="num">
                                      <p:cBhvr>
                                        <p:cTn id="7" dur="2000" fill="hold"/>
                                        <p:tgtEl>
                                          <p:spTgt spid="17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fill="hold">
                                          <p:stCondLst>
                                            <p:cond delay="1999"/>
                                          </p:stCondLst>
                                        </p:cTn>
                                        <p:tgtEl>
                                          <p:spTgt spid="175"/>
                                        </p:tgtEl>
                                        <p:attrNameLst>
                                          <p:attrName>style.visibility</p:attrName>
                                        </p:attrNameLst>
                                      </p:cBhvr>
                                      <p:to>
                                        <p:strVal val="hidden"/>
                                      </p:to>
                                    </p:set>
                                  </p:childTnLst>
                                </p:cTn>
                              </p:par>
                            </p:childTnLst>
                          </p:cTn>
                        </p:par>
                        <p:par>
                          <p:cTn id="9" fill="hold">
                            <p:stCondLst>
                              <p:cond delay="2000"/>
                            </p:stCondLst>
                            <p:childTnLst>
                              <p:par>
                                <p:cTn id="10" presetClass="entr" nodeType="afterEffect" presetSubtype="10" presetID="19" grpId="2" fill="hold">
                                  <p:stCondLst>
                                    <p:cond delay="0"/>
                                  </p:stCondLst>
                                  <p:iterate type="lt" backwards="0">
                                    <p:tmAbs val="0"/>
                                  </p:iterate>
                                  <p:childTnLst>
                                    <p:set>
                                      <p:cBhvr>
                                        <p:cTn id="11" fill="hold"/>
                                        <p:tgtEl>
                                          <p:spTgt spid="177"/>
                                        </p:tgtEl>
                                        <p:attrNameLst>
                                          <p:attrName>style.visibility</p:attrName>
                                        </p:attrNameLst>
                                      </p:cBhvr>
                                      <p:to>
                                        <p:strVal val="visible"/>
                                      </p:to>
                                    </p:set>
                                    <p:anim calcmode="lin" valueType="num">
                                      <p:cBhvr>
                                        <p:cTn id="12" dur="2000" fill="hold"/>
                                        <p:tgtEl>
                                          <p:spTgt spid="177"/>
                                        </p:tgtEl>
                                        <p:attrNameLst>
                                          <p:attrName>ppt_w</p:attrName>
                                        </p:attrNameLst>
                                      </p:cBhvr>
                                      <p:tavLst>
                                        <p:tav tm="0" fmla="#ppt_w*sin(2.5*pi*$)">
                                          <p:val>
                                            <p:fltVal val="0"/>
                                          </p:val>
                                        </p:tav>
                                        <p:tav tm="100000">
                                          <p:val>
                                            <p:fltVal val="1"/>
                                          </p:val>
                                        </p:tav>
                                      </p:tavLst>
                                    </p:anim>
                                    <p:anim calcmode="lin" valueType="num">
                                      <p:cBhvr>
                                        <p:cTn id="13" dur="2000" fill="hold"/>
                                        <p:tgtEl>
                                          <p:spTgt spid="177"/>
                                        </p:tgtEl>
                                        <p:attrNameLst>
                                          <p:attrName>ppt_h</p:attrName>
                                        </p:attrNameLst>
                                      </p:cBhvr>
                                      <p:tavLst>
                                        <p:tav tm="0">
                                          <p:val>
                                            <p:strVal val="#ppt_h"/>
                                          </p:val>
                                        </p:tav>
                                        <p:tav tm="100000">
                                          <p:val>
                                            <p:strVal val="#ppt_h"/>
                                          </p:val>
                                        </p:tav>
                                      </p:tavLst>
                                    </p:anim>
                                  </p:childTnLst>
                                </p:cTn>
                              </p:par>
                            </p:childTnLst>
                          </p:cTn>
                        </p:par>
                        <p:par>
                          <p:cTn id="14" fill="hold">
                            <p:stCondLst>
                              <p:cond delay="4000"/>
                            </p:stCondLst>
                            <p:childTnLst>
                              <p:par>
                                <p:cTn id="15" presetClass="exit" nodeType="afterEffect" presetSubtype="10" presetID="19" grpId="3" fill="hold">
                                  <p:stCondLst>
                                    <p:cond delay="0"/>
                                  </p:stCondLst>
                                  <p:iterate type="lt" backwards="0">
                                    <p:tmAbs val="0"/>
                                  </p:iterate>
                                  <p:childTnLst>
                                    <p:anim calcmode="lin" valueType="num">
                                      <p:cBhvr>
                                        <p:cTn id="16" dur="2000" fill="hold"/>
                                        <p:tgtEl>
                                          <p:spTgt spid="172"/>
                                        </p:tgtEl>
                                        <p:attrNameLst>
                                          <p:attrName>ppt_h</p:attrName>
                                        </p:attrNameLst>
                                      </p:cBhvr>
                                      <p:tavLst>
                                        <p:tav tm="0">
                                          <p:val>
                                            <p:strVal val="ppt_h"/>
                                          </p:val>
                                        </p:tav>
                                        <p:tav tm="100000">
                                          <p:val>
                                            <p:strVal val="ppt_h"/>
                                          </p:val>
                                        </p:tav>
                                      </p:tavLst>
                                    </p:anim>
                                    <p:anim calcmode="lin" valueType="num">
                                      <p:cBhvr>
                                        <p:cTn id="17" dur="2000" fill="hold"/>
                                        <p:tgtEl>
                                          <p:spTgt spid="17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18" fill="hold">
                                          <p:stCondLst>
                                            <p:cond delay="1999"/>
                                          </p:stCondLst>
                                        </p:cTn>
                                        <p:tgtEl>
                                          <p:spTgt spid="172"/>
                                        </p:tgtEl>
                                        <p:attrNameLst>
                                          <p:attrName>style.visibility</p:attrName>
                                        </p:attrNameLst>
                                      </p:cBhvr>
                                      <p:to>
                                        <p:strVal val="hidden"/>
                                      </p:to>
                                    </p:set>
                                  </p:childTnLst>
                                </p:cTn>
                              </p:par>
                            </p:childTnLst>
                          </p:cTn>
                        </p:par>
                        <p:par>
                          <p:cTn id="19" fill="hold">
                            <p:stCondLst>
                              <p:cond delay="6000"/>
                            </p:stCondLst>
                            <p:childTnLst>
                              <p:par>
                                <p:cTn id="20" presetClass="entr" nodeType="afterEffect" presetSubtype="10" presetID="19" grpId="4" fill="hold">
                                  <p:stCondLst>
                                    <p:cond delay="0"/>
                                  </p:stCondLst>
                                  <p:iterate type="lt" backwards="0">
                                    <p:tmAbs val="0"/>
                                  </p:iterate>
                                  <p:childTnLst>
                                    <p:set>
                                      <p:cBhvr>
                                        <p:cTn id="21" fill="hold"/>
                                        <p:tgtEl>
                                          <p:spTgt spid="178"/>
                                        </p:tgtEl>
                                        <p:attrNameLst>
                                          <p:attrName>style.visibility</p:attrName>
                                        </p:attrNameLst>
                                      </p:cBhvr>
                                      <p:to>
                                        <p:strVal val="visible"/>
                                      </p:to>
                                    </p:set>
                                    <p:anim calcmode="lin" valueType="num">
                                      <p:cBhvr>
                                        <p:cTn id="22" dur="2000" fill="hold"/>
                                        <p:tgtEl>
                                          <p:spTgt spid="178"/>
                                        </p:tgtEl>
                                        <p:attrNameLst>
                                          <p:attrName>ppt_w</p:attrName>
                                        </p:attrNameLst>
                                      </p:cBhvr>
                                      <p:tavLst>
                                        <p:tav tm="0" fmla="#ppt_w*sin(2.5*pi*$)">
                                          <p:val>
                                            <p:fltVal val="0"/>
                                          </p:val>
                                        </p:tav>
                                        <p:tav tm="100000">
                                          <p:val>
                                            <p:fltVal val="1"/>
                                          </p:val>
                                        </p:tav>
                                      </p:tavLst>
                                    </p:anim>
                                    <p:anim calcmode="lin" valueType="num">
                                      <p:cBhvr>
                                        <p:cTn id="23" dur="2000" fill="hold"/>
                                        <p:tgtEl>
                                          <p:spTgt spid="178"/>
                                        </p:tgtEl>
                                        <p:attrNameLst>
                                          <p:attrName>ppt_h</p:attrName>
                                        </p:attrNameLst>
                                      </p:cBhvr>
                                      <p:tavLst>
                                        <p:tav tm="0">
                                          <p:val>
                                            <p:strVal val="#ppt_h"/>
                                          </p:val>
                                        </p:tav>
                                        <p:tav tm="100000">
                                          <p:val>
                                            <p:strVal val="#ppt_h"/>
                                          </p:val>
                                        </p:tav>
                                      </p:tavLst>
                                    </p:anim>
                                  </p:childTnLst>
                                </p:cTn>
                              </p:par>
                            </p:childTnLst>
                          </p:cTn>
                        </p:par>
                        <p:par>
                          <p:cTn id="24" fill="hold">
                            <p:stCondLst>
                              <p:cond delay="8000"/>
                            </p:stCondLst>
                            <p:childTnLst>
                              <p:par>
                                <p:cTn id="25" presetClass="exit" nodeType="afterEffect" presetSubtype="10" presetID="19" grpId="5" fill="hold">
                                  <p:stCondLst>
                                    <p:cond delay="0"/>
                                  </p:stCondLst>
                                  <p:iterate type="lt" backwards="0">
                                    <p:tmAbs val="0"/>
                                  </p:iterate>
                                  <p:childTnLst>
                                    <p:anim calcmode="lin" valueType="num">
                                      <p:cBhvr>
                                        <p:cTn id="26" dur="2000" fill="hold"/>
                                        <p:tgtEl>
                                          <p:spTgt spid="180"/>
                                        </p:tgtEl>
                                        <p:attrNameLst>
                                          <p:attrName>ppt_h</p:attrName>
                                        </p:attrNameLst>
                                      </p:cBhvr>
                                      <p:tavLst>
                                        <p:tav tm="0">
                                          <p:val>
                                            <p:strVal val="ppt_h"/>
                                          </p:val>
                                        </p:tav>
                                        <p:tav tm="100000">
                                          <p:val>
                                            <p:strVal val="ppt_h"/>
                                          </p:val>
                                        </p:tav>
                                      </p:tavLst>
                                    </p:anim>
                                    <p:anim calcmode="lin" valueType="num">
                                      <p:cBhvr>
                                        <p:cTn id="27" dur="2000" fill="hold"/>
                                        <p:tgtEl>
                                          <p:spTgt spid="18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28" fill="hold">
                                          <p:stCondLst>
                                            <p:cond delay="1999"/>
                                          </p:stCondLst>
                                        </p:cTn>
                                        <p:tgtEl>
                                          <p:spTgt spid="180"/>
                                        </p:tgtEl>
                                        <p:attrNameLst>
                                          <p:attrName>style.visibility</p:attrName>
                                        </p:attrNameLst>
                                      </p:cBhvr>
                                      <p:to>
                                        <p:strVal val="hidden"/>
                                      </p:to>
                                    </p:set>
                                  </p:childTnLst>
                                </p:cTn>
                              </p:par>
                            </p:childTnLst>
                          </p:cTn>
                        </p:par>
                        <p:par>
                          <p:cTn id="29" fill="hold">
                            <p:stCondLst>
                              <p:cond delay="10000"/>
                            </p:stCondLst>
                            <p:childTnLst>
                              <p:par>
                                <p:cTn id="30" presetClass="entr" nodeType="afterEffect" presetSubtype="10" presetID="19" grpId="6" fill="hold">
                                  <p:stCondLst>
                                    <p:cond delay="0"/>
                                  </p:stCondLst>
                                  <p:iterate type="lt" backwards="0">
                                    <p:tmAbs val="0"/>
                                  </p:iterate>
                                  <p:childTnLst>
                                    <p:set>
                                      <p:cBhvr>
                                        <p:cTn id="31" fill="hold"/>
                                        <p:tgtEl>
                                          <p:spTgt spid="181"/>
                                        </p:tgtEl>
                                        <p:attrNameLst>
                                          <p:attrName>style.visibility</p:attrName>
                                        </p:attrNameLst>
                                      </p:cBhvr>
                                      <p:to>
                                        <p:strVal val="visible"/>
                                      </p:to>
                                    </p:set>
                                    <p:anim calcmode="lin" valueType="num">
                                      <p:cBhvr>
                                        <p:cTn id="32" dur="2000" fill="hold"/>
                                        <p:tgtEl>
                                          <p:spTgt spid="181"/>
                                        </p:tgtEl>
                                        <p:attrNameLst>
                                          <p:attrName>ppt_w</p:attrName>
                                        </p:attrNameLst>
                                      </p:cBhvr>
                                      <p:tavLst>
                                        <p:tav tm="0" fmla="#ppt_w*sin(2.5*pi*$)">
                                          <p:val>
                                            <p:fltVal val="0"/>
                                          </p:val>
                                        </p:tav>
                                        <p:tav tm="100000">
                                          <p:val>
                                            <p:fltVal val="1"/>
                                          </p:val>
                                        </p:tav>
                                      </p:tavLst>
                                    </p:anim>
                                    <p:anim calcmode="lin" valueType="num">
                                      <p:cBhvr>
                                        <p:cTn id="33" dur="2000" fill="hold"/>
                                        <p:tgtEl>
                                          <p:spTgt spid="18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5" grpId="1"/>
      <p:bldP build="whole" bldLvl="1" animBg="1" rev="0" advAuto="0" spid="177" grpId="2"/>
      <p:bldP build="whole" bldLvl="1" animBg="1" rev="0" advAuto="0" spid="178" grpId="4"/>
      <p:bldP build="whole" bldLvl="1" animBg="1" rev="0" advAuto="0" spid="172" grpId="3"/>
      <p:bldP build="whole" bldLvl="1" animBg="1" rev="0" advAuto="0" spid="180" grpId="5"/>
      <p:bldP build="whole" bldLvl="1" animBg="1" rev="0" advAuto="0" spid="181" grpId="6"/>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658DA0"/>
        </a:solidFill>
      </p:bgPr>
    </p:bg>
    <p:spTree>
      <p:nvGrpSpPr>
        <p:cNvPr id="1" name=""/>
        <p:cNvGrpSpPr/>
        <p:nvPr/>
      </p:nvGrpSpPr>
      <p:grpSpPr>
        <a:xfrm>
          <a:off x="0" y="0"/>
          <a:ext cx="0" cy="0"/>
          <a:chOff x="0" y="0"/>
          <a:chExt cx="0" cy="0"/>
        </a:xfrm>
      </p:grpSpPr>
      <p:pic>
        <p:nvPicPr>
          <p:cNvPr id="435" name="7087122-small.jpg" descr="7087122-small.jpg"/>
          <p:cNvPicPr>
            <a:picLocks noChangeAspect="1"/>
          </p:cNvPicPr>
          <p:nvPr/>
        </p:nvPicPr>
        <p:blipFill>
          <a:blip r:embed="rId3">
            <a:extLst/>
          </a:blip>
          <a:stretch>
            <a:fillRect/>
          </a:stretch>
        </p:blipFill>
        <p:spPr>
          <a:xfrm>
            <a:off x="2464196" y="547092"/>
            <a:ext cx="19455591" cy="12621816"/>
          </a:xfrm>
          <a:prstGeom prst="rect">
            <a:avLst/>
          </a:prstGeom>
          <a:ln w="12700">
            <a:miter lim="400000"/>
          </a:ln>
        </p:spPr>
      </p:pic>
      <p:pic>
        <p:nvPicPr>
          <p:cNvPr id="436" name="player.png" descr="player.png"/>
          <p:cNvPicPr>
            <a:picLocks noChangeAspect="0"/>
          </p:cNvPicPr>
          <p:nvPr/>
        </p:nvPicPr>
        <p:blipFill>
          <a:blip r:embed="rId4">
            <a:extLst/>
          </a:blip>
          <a:stretch>
            <a:fillRect/>
          </a:stretch>
        </p:blipFill>
        <p:spPr>
          <a:xfrm>
            <a:off x="2577799" y="164305"/>
            <a:ext cx="19228533" cy="13387390"/>
          </a:xfrm>
          <a:prstGeom prst="rect">
            <a:avLst/>
          </a:prstGeom>
          <a:ln w="12700">
            <a:miter lim="400000"/>
          </a:ln>
        </p:spPr>
      </p:pic>
      <p:sp>
        <p:nvSpPr>
          <p:cNvPr id="437" name="Group"/>
          <p:cNvSpPr/>
          <p:nvPr/>
        </p:nvSpPr>
        <p:spPr>
          <a:xfrm>
            <a:off x="3359539" y="1349758"/>
            <a:ext cx="17664922" cy="4949810"/>
          </a:xfrm>
          <a:prstGeom prst="rect">
            <a:avLst/>
          </a:prstGeom>
          <a:solidFill>
            <a:srgbClr val="FFFFFF"/>
          </a:solidFill>
          <a:ln w="508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440" name="Group"/>
          <p:cNvGrpSpPr/>
          <p:nvPr/>
        </p:nvGrpSpPr>
        <p:grpSpPr>
          <a:xfrm>
            <a:off x="3686266" y="1608351"/>
            <a:ext cx="10041585" cy="4432624"/>
            <a:chOff x="0" y="0"/>
            <a:chExt cx="10041583" cy="4432623"/>
          </a:xfrm>
        </p:grpSpPr>
        <p:sp>
          <p:nvSpPr>
            <p:cNvPr id="438" name="Rectangle"/>
            <p:cNvSpPr/>
            <p:nvPr/>
          </p:nvSpPr>
          <p:spPr>
            <a:xfrm>
              <a:off x="0" y="0"/>
              <a:ext cx="10041584" cy="4432624"/>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39" name="key = 0xaf75b045……"/>
            <p:cNvSpPr/>
            <p:nvPr/>
          </p:nvSpPr>
          <p:spPr>
            <a:xfrm>
              <a:off x="138703" y="0"/>
              <a:ext cx="9764178" cy="44326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p>
              <a:pPr algn="l">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key = 0xaf75b045…</a:t>
              </a:r>
            </a:p>
            <a:p>
              <a:pPr algn="l">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media = download(“M.mp3.aes”)</a:t>
              </a:r>
            </a:p>
            <a:p>
              <a:pPr algn="l">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if (has_paid(“Bob”)) </a:t>
              </a:r>
            </a:p>
            <a:p>
              <a:pPr algn="l">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play(decrypt(key,media))</a:t>
              </a:r>
            </a:p>
          </p:txBody>
        </p:sp>
      </p:grpSp>
      <p:grpSp>
        <p:nvGrpSpPr>
          <p:cNvPr id="445" name="Group"/>
          <p:cNvGrpSpPr/>
          <p:nvPr/>
        </p:nvGrpSpPr>
        <p:grpSpPr>
          <a:xfrm>
            <a:off x="13927191" y="257570"/>
            <a:ext cx="6786444" cy="7134186"/>
            <a:chOff x="0" y="0"/>
            <a:chExt cx="6786442" cy="7134184"/>
          </a:xfrm>
        </p:grpSpPr>
        <p:grpSp>
          <p:nvGrpSpPr>
            <p:cNvPr id="443" name="Group"/>
            <p:cNvGrpSpPr/>
            <p:nvPr/>
          </p:nvGrpSpPr>
          <p:grpSpPr>
            <a:xfrm>
              <a:off x="1628560" y="2701631"/>
              <a:ext cx="5157883" cy="1839290"/>
              <a:chOff x="0" y="0"/>
              <a:chExt cx="5157881" cy="1839289"/>
            </a:xfrm>
          </p:grpSpPr>
          <p:sp>
            <p:nvSpPr>
              <p:cNvPr id="441" name="Rectangle"/>
              <p:cNvSpPr/>
              <p:nvPr/>
            </p:nvSpPr>
            <p:spPr>
              <a:xfrm>
                <a:off x="0" y="0"/>
                <a:ext cx="5157882" cy="1839290"/>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222864">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42" name="if (tampered())…"/>
              <p:cNvSpPr/>
              <p:nvPr/>
            </p:nvSpPr>
            <p:spPr>
              <a:xfrm>
                <a:off x="71245" y="0"/>
                <a:ext cx="5015392" cy="18392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p>
                <a:pPr algn="l">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if (tampered()) </a:t>
                </a:r>
              </a:p>
              <a:p>
                <a:pPr algn="l">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abort()</a:t>
                </a:r>
              </a:p>
            </p:txBody>
          </p:sp>
        </p:grpSp>
        <p:sp>
          <p:nvSpPr>
            <p:cNvPr id="444" name="}"/>
            <p:cNvSpPr txBox="1"/>
            <p:nvPr/>
          </p:nvSpPr>
          <p:spPr>
            <a:xfrm>
              <a:off x="0" y="0"/>
              <a:ext cx="1424286" cy="71341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9600">
                  <a:solidFill>
                    <a:srgbClr val="731B70"/>
                  </a:solidFill>
                  <a:latin typeface="Avenir Next Condensed"/>
                  <a:ea typeface="Avenir Next Condensed"/>
                  <a:cs typeface="Avenir Next Condensed"/>
                  <a:sym typeface="Avenir Next Condensed"/>
                </a:defRPr>
              </a:lvl1pPr>
            </a:lstStyle>
            <a:p>
              <a:pPr/>
              <a:r>
                <a:t>}</a:t>
              </a:r>
            </a:p>
          </p:txBody>
        </p:sp>
      </p:grpSp>
      <p:pic>
        <p:nvPicPr>
          <p:cNvPr id="446" name="producer.png" descr="producer.png"/>
          <p:cNvPicPr>
            <a:picLocks noChangeAspect="1"/>
          </p:cNvPicPr>
          <p:nvPr/>
        </p:nvPicPr>
        <p:blipFill>
          <a:blip r:embed="rId5">
            <a:extLst/>
          </a:blip>
          <a:stretch>
            <a:fillRect/>
          </a:stretch>
        </p:blipFill>
        <p:spPr>
          <a:xfrm>
            <a:off x="385367" y="663489"/>
            <a:ext cx="2994978" cy="3751738"/>
          </a:xfrm>
          <a:prstGeom prst="rect">
            <a:avLst/>
          </a:prstGeom>
          <a:ln w="12700">
            <a:miter lim="400000"/>
          </a:ln>
        </p:spPr>
      </p:pic>
      <p:pic>
        <p:nvPicPr>
          <p:cNvPr id="447" name="if_camill_file_mp3_104120.png" descr="if_camill_file_mp3_104120.png"/>
          <p:cNvPicPr>
            <a:picLocks noChangeAspect="1"/>
          </p:cNvPicPr>
          <p:nvPr/>
        </p:nvPicPr>
        <p:blipFill>
          <a:blip r:embed="rId6">
            <a:extLst/>
          </a:blip>
          <a:stretch>
            <a:fillRect/>
          </a:stretch>
        </p:blipFill>
        <p:spPr>
          <a:xfrm>
            <a:off x="385280" y="4937850"/>
            <a:ext cx="2994907" cy="2994907"/>
          </a:xfrm>
          <a:prstGeom prst="rect">
            <a:avLst/>
          </a:prstGeom>
          <a:ln w="12700">
            <a:miter lim="400000"/>
          </a:ln>
        </p:spPr>
      </p:pic>
      <p:pic>
        <p:nvPicPr>
          <p:cNvPr id="448" name="drm.png" descr="drm.png"/>
          <p:cNvPicPr>
            <a:picLocks noChangeAspect="1"/>
          </p:cNvPicPr>
          <p:nvPr/>
        </p:nvPicPr>
        <p:blipFill>
          <a:blip r:embed="rId7">
            <a:extLst/>
          </a:blip>
          <a:stretch>
            <a:fillRect/>
          </a:stretch>
        </p:blipFill>
        <p:spPr>
          <a:xfrm>
            <a:off x="3366605" y="486852"/>
            <a:ext cx="17650790" cy="6675622"/>
          </a:xfrm>
          <a:prstGeom prst="rect">
            <a:avLst/>
          </a:prstGeom>
          <a:ln w="12700">
            <a:miter lim="400000"/>
          </a:ln>
        </p:spPr>
      </p:pic>
      <p:pic>
        <p:nvPicPr>
          <p:cNvPr id="449" name="Napster-logo.png" descr="Napster-logo.png"/>
          <p:cNvPicPr>
            <a:picLocks noChangeAspect="1"/>
          </p:cNvPicPr>
          <p:nvPr/>
        </p:nvPicPr>
        <p:blipFill>
          <a:blip r:embed="rId8">
            <a:extLst/>
          </a:blip>
          <a:srcRect l="1825" t="0" r="3010" b="0"/>
          <a:stretch>
            <a:fillRect/>
          </a:stretch>
        </p:blipFill>
        <p:spPr>
          <a:xfrm rot="1487128">
            <a:off x="-134787" y="4102325"/>
            <a:ext cx="24966869" cy="6740756"/>
          </a:xfrm>
          <a:prstGeom prst="rect">
            <a:avLst/>
          </a:prstGeom>
          <a:ln w="12700">
            <a:miter lim="400000"/>
          </a:ln>
          <a:effectLst>
            <a:outerShdw sx="100000" sy="100000" kx="0" ky="0" algn="b" rotWithShape="0" blurRad="850900" dist="457200" dir="6020414">
              <a:srgbClr val="000000">
                <a:alpha val="56524"/>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4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3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44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xit" nodeType="clickEffect" presetSubtype="0" presetID="1" grpId="4" fill="hold">
                                  <p:stCondLst>
                                    <p:cond delay="0"/>
                                  </p:stCondLst>
                                  <p:iterate type="el" backwards="0">
                                    <p:tmAbs val="0"/>
                                  </p:iterate>
                                  <p:childTnLst>
                                    <p:set>
                                      <p:cBhvr>
                                        <p:cTn id="17" fill="hold">
                                          <p:stCondLst>
                                            <p:cond delay="0"/>
                                          </p:stCondLst>
                                        </p:cTn>
                                        <p:tgtEl>
                                          <p:spTgt spid="445"/>
                                        </p:tgtEl>
                                        <p:attrNameLst>
                                          <p:attrName>style.visibility</p:attrName>
                                        </p:attrNameLst>
                                      </p:cBhvr>
                                      <p:to>
                                        <p:strVal val="hidden"/>
                                      </p:to>
                                    </p:set>
                                  </p:childTnLst>
                                </p:cTn>
                              </p:par>
                            </p:childTnLst>
                          </p:cTn>
                        </p:par>
                        <p:par>
                          <p:cTn id="18" fill="hold">
                            <p:stCondLst>
                              <p:cond delay="0"/>
                            </p:stCondLst>
                            <p:childTnLst>
                              <p:par>
                                <p:cTn id="19" presetClass="exit" nodeType="afterEffect" presetSubtype="0" presetID="1" grpId="5" fill="hold">
                                  <p:stCondLst>
                                    <p:cond delay="0"/>
                                  </p:stCondLst>
                                  <p:iterate type="el" backwards="0">
                                    <p:tmAbs val="0"/>
                                  </p:iterate>
                                  <p:childTnLst>
                                    <p:set>
                                      <p:cBhvr>
                                        <p:cTn id="20" fill="hold">
                                          <p:stCondLst>
                                            <p:cond delay="0"/>
                                          </p:stCondLst>
                                        </p:cTn>
                                        <p:tgtEl>
                                          <p:spTgt spid="440"/>
                                        </p:tgtEl>
                                        <p:attrNameLst>
                                          <p:attrName>style.visibility</p:attrName>
                                        </p:attrNameLst>
                                      </p:cBhvr>
                                      <p:to>
                                        <p:strVal val="hidden"/>
                                      </p:to>
                                    </p:set>
                                  </p:childTnLst>
                                </p:cTn>
                              </p:par>
                            </p:childTnLst>
                          </p:cTn>
                        </p:par>
                        <p:par>
                          <p:cTn id="21" fill="hold">
                            <p:stCondLst>
                              <p:cond delay="0"/>
                            </p:stCondLst>
                            <p:childTnLst>
                              <p:par>
                                <p:cTn id="22" presetClass="exit" nodeType="afterEffect" presetSubtype="0" presetID="1" grpId="6" fill="hold">
                                  <p:stCondLst>
                                    <p:cond delay="0"/>
                                  </p:stCondLst>
                                  <p:iterate type="el" backwards="0">
                                    <p:tmAbs val="0"/>
                                  </p:iterate>
                                  <p:childTnLst>
                                    <p:set>
                                      <p:cBhvr>
                                        <p:cTn id="23" fill="hold">
                                          <p:stCondLst>
                                            <p:cond delay="0"/>
                                          </p:stCondLst>
                                        </p:cTn>
                                        <p:tgtEl>
                                          <p:spTgt spid="437"/>
                                        </p:tgtEl>
                                        <p:attrNameLst>
                                          <p:attrName>style.visibility</p:attrName>
                                        </p:attrNameLst>
                                      </p:cBhvr>
                                      <p:to>
                                        <p:strVal val="hidden"/>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4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xit" nodeType="clickEffect" presetSubtype="0" presetID="1" grpId="8" fill="hold">
                                  <p:stCondLst>
                                    <p:cond delay="0"/>
                                  </p:stCondLst>
                                  <p:iterate type="el" backwards="0">
                                    <p:tmAbs val="0"/>
                                  </p:iterate>
                                  <p:childTnLst>
                                    <p:set>
                                      <p:cBhvr>
                                        <p:cTn id="30" fill="hold">
                                          <p:stCondLst>
                                            <p:cond delay="0"/>
                                          </p:stCondLst>
                                        </p:cTn>
                                        <p:tgtEl>
                                          <p:spTgt spid="435"/>
                                        </p:tgtEl>
                                        <p:attrNameLst>
                                          <p:attrName>style.visibility</p:attrName>
                                        </p:attrNameLst>
                                      </p:cBhvr>
                                      <p:to>
                                        <p:strVal val="hidden"/>
                                      </p:to>
                                    </p:set>
                                  </p:childTnLst>
                                </p:cTn>
                              </p:par>
                            </p:childTnLst>
                          </p:cTn>
                        </p:par>
                        <p:par>
                          <p:cTn id="31" fill="hold">
                            <p:stCondLst>
                              <p:cond delay="0"/>
                            </p:stCondLst>
                            <p:childTnLst>
                              <p:par>
                                <p:cTn id="32" presetClass="entr" nodeType="afterEffect" presetSubtype="0" presetID="1" grpId="9" fill="hold">
                                  <p:stCondLst>
                                    <p:cond delay="0"/>
                                  </p:stCondLst>
                                  <p:iterate type="el" backwards="0">
                                    <p:tmAbs val="0"/>
                                  </p:iterate>
                                  <p:childTnLst>
                                    <p:set>
                                      <p:cBhvr>
                                        <p:cTn id="33" fill="hold"/>
                                        <p:tgtEl>
                                          <p:spTgt spid="43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1" presetID="2" grpId="10" fill="hold">
                                  <p:stCondLst>
                                    <p:cond delay="0"/>
                                  </p:stCondLst>
                                  <p:iterate type="el" backwards="0">
                                    <p:tmAbs val="0"/>
                                  </p:iterate>
                                  <p:childTnLst>
                                    <p:set>
                                      <p:cBhvr>
                                        <p:cTn id="37" fill="hold"/>
                                        <p:tgtEl>
                                          <p:spTgt spid="449"/>
                                        </p:tgtEl>
                                        <p:attrNameLst>
                                          <p:attrName>style.visibility</p:attrName>
                                        </p:attrNameLst>
                                      </p:cBhvr>
                                      <p:to>
                                        <p:strVal val="visible"/>
                                      </p:to>
                                    </p:set>
                                    <p:anim calcmode="lin" valueType="num">
                                      <p:cBhvr>
                                        <p:cTn id="38" dur="2000" fill="hold"/>
                                        <p:tgtEl>
                                          <p:spTgt spid="449"/>
                                        </p:tgtEl>
                                        <p:attrNameLst>
                                          <p:attrName>ppt_x</p:attrName>
                                        </p:attrNameLst>
                                      </p:cBhvr>
                                      <p:tavLst>
                                        <p:tav tm="0">
                                          <p:val>
                                            <p:strVal val="#ppt_x"/>
                                          </p:val>
                                        </p:tav>
                                        <p:tav tm="100000">
                                          <p:val>
                                            <p:strVal val="#ppt_x"/>
                                          </p:val>
                                        </p:tav>
                                      </p:tavLst>
                                    </p:anim>
                                    <p:anim calcmode="lin" valueType="num">
                                      <p:cBhvr>
                                        <p:cTn id="39" dur="2000" fill="hold"/>
                                        <p:tgtEl>
                                          <p:spTgt spid="44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0" grpId="5"/>
      <p:bldP build="whole" bldLvl="1" animBg="1" rev="0" advAuto="0" spid="448" grpId="7"/>
      <p:bldP build="whole" bldLvl="1" animBg="1" rev="0" advAuto="0" spid="437" grpId="2"/>
      <p:bldP build="whole" bldLvl="1" animBg="1" rev="0" advAuto="0" spid="435" grpId="8"/>
      <p:bldP build="whole" bldLvl="1" animBg="1" rev="0" advAuto="0" spid="437" grpId="6"/>
      <p:bldP build="whole" bldLvl="1" animBg="1" rev="0" advAuto="0" spid="436" grpId="9"/>
      <p:bldP build="whole" bldLvl="1" animBg="1" rev="0" advAuto="0" spid="445" grpId="3"/>
      <p:bldP build="whole" bldLvl="1" animBg="1" rev="0" advAuto="0" spid="445" grpId="4"/>
      <p:bldP build="whole" bldLvl="1" animBg="1" rev="0" advAuto="0" spid="440" grpId="1"/>
      <p:bldP build="whole" bldLvl="1" animBg="1" rev="0" advAuto="0" spid="449" grpId="10"/>
    </p:bldLst>
  </p:timing>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0" name="main(){…"/>
          <p:cNvSpPr txBox="1"/>
          <p:nvPr/>
        </p:nvSpPr>
        <p:spPr>
          <a:xfrm>
            <a:off x="9747801" y="399522"/>
            <a:ext cx="4695826" cy="418223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10000">
                <a:latin typeface="Helvetica Neue"/>
                <a:ea typeface="Helvetica Neue"/>
                <a:cs typeface="Helvetica Neue"/>
                <a:sym typeface="Helvetica Neue"/>
              </a:defRPr>
            </a:pPr>
            <a:r>
              <a:t>main(){</a:t>
            </a:r>
          </a:p>
          <a:p>
            <a:pPr algn="l">
              <a:lnSpc>
                <a:spcPct val="80000"/>
              </a:lnSpc>
              <a:defRPr b="1" sz="10000">
                <a:latin typeface="Helvetica Neue"/>
                <a:ea typeface="Helvetica Neue"/>
                <a:cs typeface="Helvetica Neue"/>
                <a:sym typeface="Helvetica Neue"/>
              </a:defRPr>
            </a:pPr>
            <a:r>
              <a:t>   </a:t>
            </a:r>
            <a:r>
              <a:rPr>
                <a:solidFill>
                  <a:srgbClr val="FF9300"/>
                </a:solidFill>
              </a:rPr>
              <a:t>a</a:t>
            </a:r>
            <a:r>
              <a:t> ← </a:t>
            </a:r>
            <a:r>
              <a:rPr>
                <a:solidFill>
                  <a:srgbClr val="B51700"/>
                </a:solidFill>
              </a:rPr>
              <a:t>b</a:t>
            </a:r>
          </a:p>
          <a:p>
            <a:pPr algn="l">
              <a:defRPr b="1" sz="10000">
                <a:latin typeface="Helvetica Neue"/>
                <a:ea typeface="Helvetica Neue"/>
                <a:cs typeface="Helvetica Neue"/>
                <a:sym typeface="Helvetica Neue"/>
              </a:defRPr>
            </a:pPr>
            <a:r>
              <a:t>}</a:t>
            </a:r>
          </a:p>
        </p:txBody>
      </p:sp>
      <p:pic>
        <p:nvPicPr>
          <p:cNvPr id="3861" name="screens-png-39887.png" descr="screens-png-39887.png"/>
          <p:cNvPicPr>
            <a:picLocks noChangeAspect="0"/>
          </p:cNvPicPr>
          <p:nvPr/>
        </p:nvPicPr>
        <p:blipFill>
          <a:blip r:embed="rId3">
            <a:extLst/>
          </a:blip>
          <a:stretch>
            <a:fillRect/>
          </a:stretch>
        </p:blipFill>
        <p:spPr>
          <a:xfrm>
            <a:off x="8231634" y="5407324"/>
            <a:ext cx="8147545" cy="8104637"/>
          </a:xfrm>
          <a:prstGeom prst="rect">
            <a:avLst/>
          </a:prstGeom>
          <a:ln w="12700">
            <a:miter lim="400000"/>
          </a:ln>
        </p:spPr>
      </p:pic>
      <p:pic>
        <p:nvPicPr>
          <p:cNvPr id="3862" name="Названия-процессора.png" descr="Названия-процессора.png"/>
          <p:cNvPicPr>
            <a:picLocks noChangeAspect="1"/>
          </p:cNvPicPr>
          <p:nvPr/>
        </p:nvPicPr>
        <p:blipFill>
          <a:blip r:embed="rId4">
            <a:extLst/>
          </a:blip>
          <a:stretch>
            <a:fillRect/>
          </a:stretch>
        </p:blipFill>
        <p:spPr>
          <a:xfrm>
            <a:off x="13094087" y="7340093"/>
            <a:ext cx="2539974" cy="2539974"/>
          </a:xfrm>
          <a:prstGeom prst="rect">
            <a:avLst/>
          </a:prstGeom>
          <a:ln w="12700">
            <a:miter lim="400000"/>
          </a:ln>
        </p:spPr>
      </p:pic>
      <p:pic>
        <p:nvPicPr>
          <p:cNvPr id="3863" name="thermometer-png-icon-17071.png" descr="thermometer-png-icon-17071.png"/>
          <p:cNvPicPr>
            <a:picLocks noChangeAspect="1"/>
          </p:cNvPicPr>
          <p:nvPr/>
        </p:nvPicPr>
        <p:blipFill>
          <a:blip r:embed="rId5">
            <a:extLst/>
          </a:blip>
          <a:stretch>
            <a:fillRect/>
          </a:stretch>
        </p:blipFill>
        <p:spPr>
          <a:xfrm>
            <a:off x="8975703" y="7268685"/>
            <a:ext cx="2124498" cy="2324201"/>
          </a:xfrm>
          <a:prstGeom prst="rect">
            <a:avLst/>
          </a:prstGeom>
          <a:ln w="12700">
            <a:miter lim="400000"/>
          </a:ln>
        </p:spPr>
      </p:pic>
      <p:sp>
        <p:nvSpPr>
          <p:cNvPr id="3864" name="read CPU…"/>
          <p:cNvSpPr txBox="1"/>
          <p:nvPr/>
        </p:nvSpPr>
        <p:spPr>
          <a:xfrm>
            <a:off x="3346106" y="3197869"/>
            <a:ext cx="4655767" cy="189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0000"/>
                </a:solidFill>
                <a:latin typeface="+mj-lt"/>
                <a:ea typeface="+mj-ea"/>
                <a:cs typeface="+mj-cs"/>
                <a:sym typeface="Trebuchet MS"/>
              </a:defRPr>
            </a:pPr>
            <a:r>
              <a:t>read CPU</a:t>
            </a:r>
          </a:p>
          <a:p>
            <a:pPr>
              <a:defRPr b="1" sz="6000">
                <a:solidFill>
                  <a:srgbClr val="000000"/>
                </a:solidFill>
                <a:latin typeface="+mj-lt"/>
                <a:ea typeface="+mj-ea"/>
                <a:cs typeface="+mj-cs"/>
                <a:sym typeface="Trebuchet MS"/>
              </a:defRPr>
            </a:pPr>
            <a:r>
              <a:t>temperature</a:t>
            </a:r>
          </a:p>
        </p:txBody>
      </p:sp>
      <p:sp>
        <p:nvSpPr>
          <p:cNvPr id="3865" name="speed up/…"/>
          <p:cNvSpPr txBox="1"/>
          <p:nvPr/>
        </p:nvSpPr>
        <p:spPr>
          <a:xfrm>
            <a:off x="16965442" y="3007369"/>
            <a:ext cx="3887069" cy="189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0000"/>
                </a:solidFill>
                <a:latin typeface="+mj-lt"/>
                <a:ea typeface="+mj-ea"/>
                <a:cs typeface="+mj-cs"/>
                <a:sym typeface="Trebuchet MS"/>
              </a:defRPr>
            </a:pPr>
            <a:r>
              <a:t>speed up/</a:t>
            </a:r>
          </a:p>
          <a:p>
            <a:pPr>
              <a:defRPr b="1" sz="6000">
                <a:solidFill>
                  <a:srgbClr val="000000"/>
                </a:solidFill>
                <a:latin typeface="+mj-lt"/>
                <a:ea typeface="+mj-ea"/>
                <a:cs typeface="+mj-cs"/>
                <a:sym typeface="Trebuchet MS"/>
              </a:defRPr>
            </a:pPr>
            <a:r>
              <a:t>slow down</a:t>
            </a:r>
          </a:p>
        </p:txBody>
      </p:sp>
      <p:sp>
        <p:nvSpPr>
          <p:cNvPr id="3866" name="Line"/>
          <p:cNvSpPr/>
          <p:nvPr/>
        </p:nvSpPr>
        <p:spPr>
          <a:xfrm rot="3300820">
            <a:off x="12999903" y="2865256"/>
            <a:ext cx="3920140" cy="3824406"/>
          </a:xfrm>
          <a:custGeom>
            <a:avLst/>
            <a:gdLst/>
            <a:ahLst/>
            <a:cxnLst>
              <a:cxn ang="0">
                <a:pos x="wd2" y="hd2"/>
              </a:cxn>
              <a:cxn ang="5400000">
                <a:pos x="wd2" y="hd2"/>
              </a:cxn>
              <a:cxn ang="10800000">
                <a:pos x="wd2" y="hd2"/>
              </a:cxn>
              <a:cxn ang="16200000">
                <a:pos x="wd2" y="hd2"/>
              </a:cxn>
            </a:cxnLst>
            <a:rect l="0" t="0" r="r" b="b"/>
            <a:pathLst>
              <a:path w="21600" h="20582" fill="norm" stroke="1" extrusionOk="0">
                <a:moveTo>
                  <a:pt x="0" y="5182"/>
                </a:moveTo>
                <a:cubicBezTo>
                  <a:pt x="863" y="3396"/>
                  <a:pt x="2300" y="1931"/>
                  <a:pt x="4100" y="1039"/>
                </a:cubicBezTo>
                <a:cubicBezTo>
                  <a:pt x="8249" y="-1018"/>
                  <a:pt x="13329" y="63"/>
                  <a:pt x="16291" y="3541"/>
                </a:cubicBezTo>
                <a:cubicBezTo>
                  <a:pt x="20327" y="8281"/>
                  <a:pt x="18644" y="15256"/>
                  <a:pt x="21600" y="20582"/>
                </a:cubicBezTo>
              </a:path>
            </a:pathLst>
          </a:cu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867" name="Line"/>
          <p:cNvSpPr/>
          <p:nvPr/>
        </p:nvSpPr>
        <p:spPr>
          <a:xfrm rot="18915895">
            <a:off x="7727080" y="3290700"/>
            <a:ext cx="4230639" cy="3200515"/>
          </a:xfrm>
          <a:custGeom>
            <a:avLst/>
            <a:gdLst/>
            <a:ahLst/>
            <a:cxnLst>
              <a:cxn ang="0">
                <a:pos x="wd2" y="hd2"/>
              </a:cxn>
              <a:cxn ang="5400000">
                <a:pos x="wd2" y="hd2"/>
              </a:cxn>
              <a:cxn ang="10800000">
                <a:pos x="wd2" y="hd2"/>
              </a:cxn>
              <a:cxn ang="16200000">
                <a:pos x="wd2" y="hd2"/>
              </a:cxn>
            </a:cxnLst>
            <a:rect l="0" t="0" r="r" b="b"/>
            <a:pathLst>
              <a:path w="20943" h="21203" fill="norm" stroke="1" extrusionOk="0">
                <a:moveTo>
                  <a:pt x="93" y="21203"/>
                </a:moveTo>
                <a:cubicBezTo>
                  <a:pt x="-657" y="12275"/>
                  <a:pt x="3188" y="3833"/>
                  <a:pt x="9321" y="943"/>
                </a:cubicBezTo>
                <a:cubicBezTo>
                  <a:pt x="11993" y="-316"/>
                  <a:pt x="14931" y="-397"/>
                  <a:pt x="17504" y="1208"/>
                </a:cubicBezTo>
                <a:cubicBezTo>
                  <a:pt x="18756" y="1989"/>
                  <a:pt x="20146" y="3159"/>
                  <a:pt x="20943" y="5286"/>
                </a:cubicBezTo>
              </a:path>
            </a:pathLst>
          </a:cu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868" name="Line"/>
          <p:cNvSpPr/>
          <p:nvPr/>
        </p:nvSpPr>
        <p:spPr>
          <a:xfrm rot="3300820">
            <a:off x="11051757" y="8340404"/>
            <a:ext cx="2323659" cy="3005877"/>
          </a:xfrm>
          <a:custGeom>
            <a:avLst/>
            <a:gdLst/>
            <a:ahLst/>
            <a:cxnLst>
              <a:cxn ang="0">
                <a:pos x="wd2" y="hd2"/>
              </a:cxn>
              <a:cxn ang="5400000">
                <a:pos x="wd2" y="hd2"/>
              </a:cxn>
              <a:cxn ang="10800000">
                <a:pos x="wd2" y="hd2"/>
              </a:cxn>
              <a:cxn ang="16200000">
                <a:pos x="wd2" y="hd2"/>
              </a:cxn>
            </a:cxnLst>
            <a:rect l="0" t="0" r="r" b="b"/>
            <a:pathLst>
              <a:path w="21214" h="21249" fill="norm" stroke="1" extrusionOk="0">
                <a:moveTo>
                  <a:pt x="19946" y="0"/>
                </a:moveTo>
                <a:cubicBezTo>
                  <a:pt x="21346" y="2495"/>
                  <a:pt x="21600" y="5326"/>
                  <a:pt x="20644" y="7979"/>
                </a:cubicBezTo>
                <a:cubicBezTo>
                  <a:pt x="19959" y="9879"/>
                  <a:pt x="18689" y="11592"/>
                  <a:pt x="17348" y="13211"/>
                </a:cubicBezTo>
                <a:cubicBezTo>
                  <a:pt x="14933" y="16128"/>
                  <a:pt x="12227" y="18707"/>
                  <a:pt x="8725" y="20358"/>
                </a:cubicBezTo>
                <a:cubicBezTo>
                  <a:pt x="7389" y="20988"/>
                  <a:pt x="5802" y="21600"/>
                  <a:pt x="4534" y="21009"/>
                </a:cubicBezTo>
                <a:cubicBezTo>
                  <a:pt x="2494" y="20059"/>
                  <a:pt x="532" y="18355"/>
                  <a:pt x="0" y="20413"/>
                </a:cubicBezTo>
              </a:path>
            </a:pathLst>
          </a:cu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869" name="Названия-процессора.png" descr="Названия-процессора.png"/>
          <p:cNvPicPr>
            <a:picLocks noChangeAspect="1"/>
          </p:cNvPicPr>
          <p:nvPr/>
        </p:nvPicPr>
        <p:blipFill>
          <a:blip r:embed="rId4">
            <a:extLst/>
          </a:blip>
          <a:stretch>
            <a:fillRect/>
          </a:stretch>
        </p:blipFill>
        <p:spPr>
          <a:xfrm>
            <a:off x="13094087" y="7340093"/>
            <a:ext cx="2539974" cy="253997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4" presetID="22" grpId="1" fill="hold">
                                  <p:stCondLst>
                                    <p:cond delay="0"/>
                                  </p:stCondLst>
                                  <p:iterate type="el" backwards="0">
                                    <p:tmAbs val="0"/>
                                  </p:iterate>
                                  <p:childTnLst>
                                    <p:animEffect filter="wipe(down)" transition="out">
                                      <p:cBhvr>
                                        <p:cTn id="6" dur="1500" fill="hold"/>
                                        <p:tgtEl>
                                          <p:spTgt spid="3869"/>
                                        </p:tgtEl>
                                      </p:cBhvr>
                                    </p:animEffect>
                                    <p:set>
                                      <p:cBhvr>
                                        <p:cTn id="7" fill="hold">
                                          <p:stCondLst>
                                            <p:cond delay="1499"/>
                                          </p:stCondLst>
                                        </p:cTn>
                                        <p:tgtEl>
                                          <p:spTgt spid="386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69" grpId="1"/>
    </p:bldLst>
  </p:timing>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3" name="main(){…"/>
          <p:cNvSpPr txBox="1"/>
          <p:nvPr/>
        </p:nvSpPr>
        <p:spPr>
          <a:xfrm>
            <a:off x="9747801" y="399522"/>
            <a:ext cx="4695826" cy="418223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10000">
                <a:latin typeface="Helvetica Neue"/>
                <a:ea typeface="Helvetica Neue"/>
                <a:cs typeface="Helvetica Neue"/>
                <a:sym typeface="Helvetica Neue"/>
              </a:defRPr>
            </a:pPr>
            <a:r>
              <a:t>main(){</a:t>
            </a:r>
          </a:p>
          <a:p>
            <a:pPr algn="l">
              <a:lnSpc>
                <a:spcPct val="80000"/>
              </a:lnSpc>
              <a:defRPr b="1" sz="10000">
                <a:latin typeface="Helvetica Neue"/>
                <a:ea typeface="Helvetica Neue"/>
                <a:cs typeface="Helvetica Neue"/>
                <a:sym typeface="Helvetica Neue"/>
              </a:defRPr>
            </a:pPr>
            <a:r>
              <a:t>   </a:t>
            </a:r>
            <a:r>
              <a:rPr>
                <a:solidFill>
                  <a:srgbClr val="FF9300"/>
                </a:solidFill>
              </a:rPr>
              <a:t>a</a:t>
            </a:r>
            <a:r>
              <a:t> ← </a:t>
            </a:r>
            <a:r>
              <a:rPr>
                <a:solidFill>
                  <a:srgbClr val="B51700"/>
                </a:solidFill>
              </a:rPr>
              <a:t>b</a:t>
            </a:r>
          </a:p>
          <a:p>
            <a:pPr algn="l">
              <a:defRPr b="1" sz="10000">
                <a:latin typeface="Helvetica Neue"/>
                <a:ea typeface="Helvetica Neue"/>
                <a:cs typeface="Helvetica Neue"/>
                <a:sym typeface="Helvetica Neue"/>
              </a:defRPr>
            </a:pPr>
            <a:r>
              <a:t>}</a:t>
            </a:r>
          </a:p>
        </p:txBody>
      </p:sp>
      <p:pic>
        <p:nvPicPr>
          <p:cNvPr id="3874" name="screens-png-39887.png" descr="screens-png-39887.png"/>
          <p:cNvPicPr>
            <a:picLocks noChangeAspect="0"/>
          </p:cNvPicPr>
          <p:nvPr/>
        </p:nvPicPr>
        <p:blipFill>
          <a:blip r:embed="rId3">
            <a:extLst/>
          </a:blip>
          <a:stretch>
            <a:fillRect/>
          </a:stretch>
        </p:blipFill>
        <p:spPr>
          <a:xfrm>
            <a:off x="8231634" y="5407324"/>
            <a:ext cx="8147545" cy="8104637"/>
          </a:xfrm>
          <a:prstGeom prst="rect">
            <a:avLst/>
          </a:prstGeom>
          <a:ln w="12700">
            <a:miter lim="400000"/>
          </a:ln>
        </p:spPr>
      </p:pic>
      <p:sp>
        <p:nvSpPr>
          <p:cNvPr id="3875" name="listen to…"/>
          <p:cNvSpPr txBox="1"/>
          <p:nvPr/>
        </p:nvSpPr>
        <p:spPr>
          <a:xfrm>
            <a:off x="4107969" y="3197869"/>
            <a:ext cx="4075337" cy="189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0000"/>
                </a:solidFill>
                <a:latin typeface="+mj-lt"/>
                <a:ea typeface="+mj-ea"/>
                <a:cs typeface="+mj-cs"/>
                <a:sym typeface="Trebuchet MS"/>
              </a:defRPr>
            </a:pPr>
            <a:r>
              <a:t>listen to</a:t>
            </a:r>
          </a:p>
          <a:p>
            <a:pPr>
              <a:defRPr b="1" sz="6000">
                <a:solidFill>
                  <a:srgbClr val="000000"/>
                </a:solidFill>
                <a:latin typeface="+mj-lt"/>
                <a:ea typeface="+mj-ea"/>
                <a:cs typeface="+mj-cs"/>
                <a:sym typeface="Trebuchet MS"/>
              </a:defRPr>
            </a:pPr>
            <a:r>
              <a:t>hard drive </a:t>
            </a:r>
          </a:p>
        </p:txBody>
      </p:sp>
      <p:sp>
        <p:nvSpPr>
          <p:cNvPr id="3876" name="speed up/…"/>
          <p:cNvSpPr txBox="1"/>
          <p:nvPr/>
        </p:nvSpPr>
        <p:spPr>
          <a:xfrm>
            <a:off x="16796903" y="2935932"/>
            <a:ext cx="3887069" cy="189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0000"/>
                </a:solidFill>
                <a:latin typeface="+mj-lt"/>
                <a:ea typeface="+mj-ea"/>
                <a:cs typeface="+mj-cs"/>
                <a:sym typeface="Trebuchet MS"/>
              </a:defRPr>
            </a:pPr>
            <a:r>
              <a:t>speed up/</a:t>
            </a:r>
          </a:p>
          <a:p>
            <a:pPr>
              <a:defRPr b="1" sz="6000">
                <a:solidFill>
                  <a:srgbClr val="000000"/>
                </a:solidFill>
                <a:latin typeface="+mj-lt"/>
                <a:ea typeface="+mj-ea"/>
                <a:cs typeface="+mj-cs"/>
                <a:sym typeface="Trebuchet MS"/>
              </a:defRPr>
            </a:pPr>
            <a:r>
              <a:t>slow down</a:t>
            </a:r>
          </a:p>
        </p:txBody>
      </p:sp>
      <p:pic>
        <p:nvPicPr>
          <p:cNvPr id="3877" name="Computer-Storage-Disk-Electronics-Hard-159264.png" descr="Computer-Storage-Disk-Electronics-Hard-159264.png"/>
          <p:cNvPicPr>
            <a:picLocks noChangeAspect="1"/>
          </p:cNvPicPr>
          <p:nvPr/>
        </p:nvPicPr>
        <p:blipFill>
          <a:blip r:embed="rId4">
            <a:extLst/>
          </a:blip>
          <a:stretch>
            <a:fillRect/>
          </a:stretch>
        </p:blipFill>
        <p:spPr>
          <a:xfrm>
            <a:off x="12969923" y="7631213"/>
            <a:ext cx="2641808" cy="2090743"/>
          </a:xfrm>
          <a:prstGeom prst="rect">
            <a:avLst/>
          </a:prstGeom>
          <a:ln w="12700">
            <a:miter lim="400000"/>
          </a:ln>
        </p:spPr>
      </p:pic>
      <p:pic>
        <p:nvPicPr>
          <p:cNvPr id="3878" name="microphone-icon-5048.png" descr="microphone-icon-5048.png"/>
          <p:cNvPicPr>
            <a:picLocks noChangeAspect="1"/>
          </p:cNvPicPr>
          <p:nvPr/>
        </p:nvPicPr>
        <p:blipFill>
          <a:blip r:embed="rId5">
            <a:extLst/>
          </a:blip>
          <a:stretch>
            <a:fillRect/>
          </a:stretch>
        </p:blipFill>
        <p:spPr>
          <a:xfrm>
            <a:off x="8969545" y="7457959"/>
            <a:ext cx="2123406" cy="2123406"/>
          </a:xfrm>
          <a:prstGeom prst="rect">
            <a:avLst/>
          </a:prstGeom>
          <a:ln w="12700">
            <a:miter lim="400000"/>
          </a:ln>
        </p:spPr>
      </p:pic>
      <p:sp>
        <p:nvSpPr>
          <p:cNvPr id="3879" name="Line"/>
          <p:cNvSpPr/>
          <p:nvPr/>
        </p:nvSpPr>
        <p:spPr>
          <a:xfrm rot="3300820">
            <a:off x="12999903" y="2865256"/>
            <a:ext cx="3920140" cy="3824406"/>
          </a:xfrm>
          <a:custGeom>
            <a:avLst/>
            <a:gdLst/>
            <a:ahLst/>
            <a:cxnLst>
              <a:cxn ang="0">
                <a:pos x="wd2" y="hd2"/>
              </a:cxn>
              <a:cxn ang="5400000">
                <a:pos x="wd2" y="hd2"/>
              </a:cxn>
              <a:cxn ang="10800000">
                <a:pos x="wd2" y="hd2"/>
              </a:cxn>
              <a:cxn ang="16200000">
                <a:pos x="wd2" y="hd2"/>
              </a:cxn>
            </a:cxnLst>
            <a:rect l="0" t="0" r="r" b="b"/>
            <a:pathLst>
              <a:path w="21600" h="20582" fill="norm" stroke="1" extrusionOk="0">
                <a:moveTo>
                  <a:pt x="0" y="5182"/>
                </a:moveTo>
                <a:cubicBezTo>
                  <a:pt x="863" y="3396"/>
                  <a:pt x="2300" y="1931"/>
                  <a:pt x="4100" y="1039"/>
                </a:cubicBezTo>
                <a:cubicBezTo>
                  <a:pt x="8249" y="-1018"/>
                  <a:pt x="13329" y="63"/>
                  <a:pt x="16291" y="3541"/>
                </a:cubicBezTo>
                <a:cubicBezTo>
                  <a:pt x="20327" y="8281"/>
                  <a:pt x="18644" y="15256"/>
                  <a:pt x="21600" y="20582"/>
                </a:cubicBezTo>
              </a:path>
            </a:pathLst>
          </a:cu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880" name="Line"/>
          <p:cNvSpPr/>
          <p:nvPr/>
        </p:nvSpPr>
        <p:spPr>
          <a:xfrm rot="18915895">
            <a:off x="7727080" y="3290700"/>
            <a:ext cx="4230639" cy="3200515"/>
          </a:xfrm>
          <a:custGeom>
            <a:avLst/>
            <a:gdLst/>
            <a:ahLst/>
            <a:cxnLst>
              <a:cxn ang="0">
                <a:pos x="wd2" y="hd2"/>
              </a:cxn>
              <a:cxn ang="5400000">
                <a:pos x="wd2" y="hd2"/>
              </a:cxn>
              <a:cxn ang="10800000">
                <a:pos x="wd2" y="hd2"/>
              </a:cxn>
              <a:cxn ang="16200000">
                <a:pos x="wd2" y="hd2"/>
              </a:cxn>
            </a:cxnLst>
            <a:rect l="0" t="0" r="r" b="b"/>
            <a:pathLst>
              <a:path w="20943" h="21203" fill="norm" stroke="1" extrusionOk="0">
                <a:moveTo>
                  <a:pt x="93" y="21203"/>
                </a:moveTo>
                <a:cubicBezTo>
                  <a:pt x="-657" y="12275"/>
                  <a:pt x="3188" y="3833"/>
                  <a:pt x="9321" y="943"/>
                </a:cubicBezTo>
                <a:cubicBezTo>
                  <a:pt x="11993" y="-316"/>
                  <a:pt x="14931" y="-397"/>
                  <a:pt x="17504" y="1208"/>
                </a:cubicBezTo>
                <a:cubicBezTo>
                  <a:pt x="18756" y="1989"/>
                  <a:pt x="20146" y="3159"/>
                  <a:pt x="20943" y="5286"/>
                </a:cubicBezTo>
              </a:path>
            </a:pathLst>
          </a:cu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881" name="Line"/>
          <p:cNvSpPr/>
          <p:nvPr/>
        </p:nvSpPr>
        <p:spPr>
          <a:xfrm rot="3300820">
            <a:off x="11051757" y="8340404"/>
            <a:ext cx="2323659" cy="3005877"/>
          </a:xfrm>
          <a:custGeom>
            <a:avLst/>
            <a:gdLst/>
            <a:ahLst/>
            <a:cxnLst>
              <a:cxn ang="0">
                <a:pos x="wd2" y="hd2"/>
              </a:cxn>
              <a:cxn ang="5400000">
                <a:pos x="wd2" y="hd2"/>
              </a:cxn>
              <a:cxn ang="10800000">
                <a:pos x="wd2" y="hd2"/>
              </a:cxn>
              <a:cxn ang="16200000">
                <a:pos x="wd2" y="hd2"/>
              </a:cxn>
            </a:cxnLst>
            <a:rect l="0" t="0" r="r" b="b"/>
            <a:pathLst>
              <a:path w="21214" h="21249" fill="norm" stroke="1" extrusionOk="0">
                <a:moveTo>
                  <a:pt x="19946" y="0"/>
                </a:moveTo>
                <a:cubicBezTo>
                  <a:pt x="21346" y="2495"/>
                  <a:pt x="21600" y="5326"/>
                  <a:pt x="20644" y="7979"/>
                </a:cubicBezTo>
                <a:cubicBezTo>
                  <a:pt x="19959" y="9879"/>
                  <a:pt x="18689" y="11592"/>
                  <a:pt x="17348" y="13211"/>
                </a:cubicBezTo>
                <a:cubicBezTo>
                  <a:pt x="14933" y="16128"/>
                  <a:pt x="12227" y="18707"/>
                  <a:pt x="8725" y="20358"/>
                </a:cubicBezTo>
                <a:cubicBezTo>
                  <a:pt x="7389" y="20988"/>
                  <a:pt x="5802" y="21600"/>
                  <a:pt x="4534" y="21009"/>
                </a:cubicBezTo>
                <a:cubicBezTo>
                  <a:pt x="2494" y="20059"/>
                  <a:pt x="532" y="18355"/>
                  <a:pt x="0" y="20413"/>
                </a:cubicBezTo>
              </a:path>
            </a:pathLst>
          </a:cu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2" grpId="1" repeatCount="5000" fill="hold">
                                  <p:stCondLst>
                                    <p:cond delay="0"/>
                                  </p:stCondLst>
                                  <p:childTnLst>
                                    <p:animRot by="300000">
                                      <p:cBhvr>
                                        <p:cTn id="6" dur="25" fill="hold">
                                          <p:stCondLst>
                                            <p:cond delay="0"/>
                                          </p:stCondLst>
                                        </p:cTn>
                                        <p:tgtEl>
                                          <p:spTgt spid="3877"/>
                                        </p:tgtEl>
                                        <p:attrNameLst>
                                          <p:attrName>r</p:attrName>
                                        </p:attrNameLst>
                                      </p:cBhvr>
                                    </p:animRot>
                                    <p:animRot by="-600000">
                                      <p:cBhvr>
                                        <p:cTn id="7" dur="50" fill="hold">
                                          <p:stCondLst>
                                            <p:cond delay="50"/>
                                          </p:stCondLst>
                                        </p:cTn>
                                        <p:tgtEl>
                                          <p:spTgt spid="3877"/>
                                        </p:tgtEl>
                                        <p:attrNameLst>
                                          <p:attrName>r</p:attrName>
                                        </p:attrNameLst>
                                      </p:cBhvr>
                                    </p:animRot>
                                    <p:animRot by="600000">
                                      <p:cBhvr>
                                        <p:cTn id="8" dur="50" fill="hold">
                                          <p:stCondLst>
                                            <p:cond delay="100"/>
                                          </p:stCondLst>
                                        </p:cTn>
                                        <p:tgtEl>
                                          <p:spTgt spid="3877"/>
                                        </p:tgtEl>
                                        <p:attrNameLst>
                                          <p:attrName>r</p:attrName>
                                        </p:attrNameLst>
                                      </p:cBhvr>
                                    </p:animRot>
                                    <p:animRot by="-600000">
                                      <p:cBhvr>
                                        <p:cTn id="9" dur="50" fill="hold">
                                          <p:stCondLst>
                                            <p:cond delay="150"/>
                                          </p:stCondLst>
                                        </p:cTn>
                                        <p:tgtEl>
                                          <p:spTgt spid="3877"/>
                                        </p:tgtEl>
                                        <p:attrNameLst>
                                          <p:attrName>r</p:attrName>
                                        </p:attrNameLst>
                                      </p:cBhvr>
                                    </p:animRot>
                                    <p:animRot by="300000">
                                      <p:cBhvr>
                                        <p:cTn id="10" dur="50" fill="hold">
                                          <p:stCondLst>
                                            <p:cond delay="200"/>
                                          </p:stCondLst>
                                        </p:cTn>
                                        <p:tgtEl>
                                          <p:spTgt spid="3877"/>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77" grpId="1"/>
    </p:bldLst>
  </p:timing>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5" name="main(){…"/>
          <p:cNvSpPr txBox="1"/>
          <p:nvPr/>
        </p:nvSpPr>
        <p:spPr>
          <a:xfrm>
            <a:off x="9747801" y="399522"/>
            <a:ext cx="4695826" cy="418223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10000">
                <a:latin typeface="Helvetica Neue"/>
                <a:ea typeface="Helvetica Neue"/>
                <a:cs typeface="Helvetica Neue"/>
                <a:sym typeface="Helvetica Neue"/>
              </a:defRPr>
            </a:pPr>
            <a:r>
              <a:t>main(){</a:t>
            </a:r>
          </a:p>
          <a:p>
            <a:pPr algn="l">
              <a:lnSpc>
                <a:spcPct val="80000"/>
              </a:lnSpc>
              <a:defRPr b="1" sz="10000">
                <a:latin typeface="Helvetica Neue"/>
                <a:ea typeface="Helvetica Neue"/>
                <a:cs typeface="Helvetica Neue"/>
                <a:sym typeface="Helvetica Neue"/>
              </a:defRPr>
            </a:pPr>
            <a:r>
              <a:t>   </a:t>
            </a:r>
            <a:r>
              <a:rPr>
                <a:solidFill>
                  <a:srgbClr val="FF9300"/>
                </a:solidFill>
              </a:rPr>
              <a:t>a</a:t>
            </a:r>
            <a:r>
              <a:t> ← </a:t>
            </a:r>
            <a:r>
              <a:rPr>
                <a:solidFill>
                  <a:srgbClr val="B51700"/>
                </a:solidFill>
              </a:rPr>
              <a:t>b</a:t>
            </a:r>
          </a:p>
          <a:p>
            <a:pPr algn="l">
              <a:defRPr b="1" sz="10000">
                <a:latin typeface="Helvetica Neue"/>
                <a:ea typeface="Helvetica Neue"/>
                <a:cs typeface="Helvetica Neue"/>
                <a:sym typeface="Helvetica Neue"/>
              </a:defRPr>
            </a:pPr>
            <a:r>
              <a:t>}</a:t>
            </a:r>
          </a:p>
        </p:txBody>
      </p:sp>
      <p:pic>
        <p:nvPicPr>
          <p:cNvPr id="3886" name="screens-png-39887.png" descr="screens-png-39887.png"/>
          <p:cNvPicPr>
            <a:picLocks noChangeAspect="0"/>
          </p:cNvPicPr>
          <p:nvPr/>
        </p:nvPicPr>
        <p:blipFill>
          <a:blip r:embed="rId3">
            <a:extLst/>
          </a:blip>
          <a:stretch>
            <a:fillRect/>
          </a:stretch>
        </p:blipFill>
        <p:spPr>
          <a:xfrm>
            <a:off x="8231634" y="5407324"/>
            <a:ext cx="8147545" cy="8104637"/>
          </a:xfrm>
          <a:prstGeom prst="rect">
            <a:avLst/>
          </a:prstGeom>
          <a:ln w="12700">
            <a:miter lim="400000"/>
          </a:ln>
        </p:spPr>
      </p:pic>
      <p:sp>
        <p:nvSpPr>
          <p:cNvPr id="3887" name="read from…"/>
          <p:cNvSpPr txBox="1"/>
          <p:nvPr/>
        </p:nvSpPr>
        <p:spPr>
          <a:xfrm>
            <a:off x="4726339" y="3197869"/>
            <a:ext cx="3690244" cy="189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0000"/>
                </a:solidFill>
                <a:latin typeface="+mj-lt"/>
                <a:ea typeface="+mj-ea"/>
                <a:cs typeface="+mj-cs"/>
                <a:sym typeface="Trebuchet MS"/>
              </a:defRPr>
            </a:pPr>
            <a:r>
              <a:t>read from</a:t>
            </a:r>
          </a:p>
          <a:p>
            <a:pPr>
              <a:defRPr b="1" sz="6000">
                <a:solidFill>
                  <a:srgbClr val="000000"/>
                </a:solidFill>
                <a:latin typeface="+mj-lt"/>
                <a:ea typeface="+mj-ea"/>
                <a:cs typeface="+mj-cs"/>
                <a:sym typeface="Trebuchet MS"/>
              </a:defRPr>
            </a:pPr>
            <a:r>
              <a:t>camera</a:t>
            </a:r>
          </a:p>
        </p:txBody>
      </p:sp>
      <p:sp>
        <p:nvSpPr>
          <p:cNvPr id="3888" name="flash to…"/>
          <p:cNvSpPr txBox="1"/>
          <p:nvPr/>
        </p:nvSpPr>
        <p:spPr>
          <a:xfrm>
            <a:off x="16880974" y="2913520"/>
            <a:ext cx="2810670" cy="189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0000"/>
                </a:solidFill>
                <a:latin typeface="+mj-lt"/>
                <a:ea typeface="+mj-ea"/>
                <a:cs typeface="+mj-cs"/>
                <a:sym typeface="Trebuchet MS"/>
              </a:defRPr>
            </a:pPr>
            <a:r>
              <a:t>flash to</a:t>
            </a:r>
          </a:p>
          <a:p>
            <a:pPr>
              <a:defRPr b="1" sz="6000">
                <a:solidFill>
                  <a:srgbClr val="000000"/>
                </a:solidFill>
                <a:latin typeface="+mj-lt"/>
                <a:ea typeface="+mj-ea"/>
                <a:cs typeface="+mj-cs"/>
                <a:sym typeface="Trebuchet MS"/>
              </a:defRPr>
            </a:pPr>
            <a:r>
              <a:t>screen</a:t>
            </a:r>
          </a:p>
        </p:txBody>
      </p:sp>
      <p:sp>
        <p:nvSpPr>
          <p:cNvPr id="3889" name="Camera"/>
          <p:cNvSpPr/>
          <p:nvPr/>
        </p:nvSpPr>
        <p:spPr>
          <a:xfrm>
            <a:off x="9169210" y="7595186"/>
            <a:ext cx="2718876" cy="19312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98" y="0"/>
                </a:moveTo>
                <a:cubicBezTo>
                  <a:pt x="7580" y="0"/>
                  <a:pt x="7176" y="305"/>
                  <a:pt x="7000" y="677"/>
                </a:cubicBezTo>
                <a:lnTo>
                  <a:pt x="6586" y="1551"/>
                </a:lnTo>
                <a:cubicBezTo>
                  <a:pt x="6410" y="1924"/>
                  <a:pt x="6006" y="2228"/>
                  <a:pt x="5689" y="2228"/>
                </a:cubicBezTo>
                <a:lnTo>
                  <a:pt x="3765" y="2228"/>
                </a:lnTo>
                <a:lnTo>
                  <a:pt x="3765" y="1931"/>
                </a:lnTo>
                <a:cubicBezTo>
                  <a:pt x="3765" y="1633"/>
                  <a:pt x="3592" y="1390"/>
                  <a:pt x="3380" y="1390"/>
                </a:cubicBezTo>
                <a:lnTo>
                  <a:pt x="1841" y="1390"/>
                </a:lnTo>
                <a:cubicBezTo>
                  <a:pt x="1629" y="1390"/>
                  <a:pt x="1456" y="1633"/>
                  <a:pt x="1456" y="1931"/>
                </a:cubicBezTo>
                <a:lnTo>
                  <a:pt x="1456" y="2228"/>
                </a:lnTo>
                <a:lnTo>
                  <a:pt x="1136" y="2228"/>
                </a:lnTo>
                <a:cubicBezTo>
                  <a:pt x="818" y="2228"/>
                  <a:pt x="434" y="2307"/>
                  <a:pt x="280" y="2404"/>
                </a:cubicBezTo>
                <a:cubicBezTo>
                  <a:pt x="127" y="2502"/>
                  <a:pt x="0" y="3380"/>
                  <a:pt x="0" y="3827"/>
                </a:cubicBezTo>
                <a:lnTo>
                  <a:pt x="0" y="20001"/>
                </a:lnTo>
                <a:cubicBezTo>
                  <a:pt x="0" y="20448"/>
                  <a:pt x="56" y="20992"/>
                  <a:pt x="125" y="21208"/>
                </a:cubicBezTo>
                <a:cubicBezTo>
                  <a:pt x="194" y="21424"/>
                  <a:pt x="818" y="21600"/>
                  <a:pt x="1136" y="21600"/>
                </a:cubicBezTo>
                <a:lnTo>
                  <a:pt x="20464" y="21600"/>
                </a:lnTo>
                <a:cubicBezTo>
                  <a:pt x="20782" y="21600"/>
                  <a:pt x="21166" y="21522"/>
                  <a:pt x="21320" y="21424"/>
                </a:cubicBezTo>
                <a:cubicBezTo>
                  <a:pt x="21473" y="21327"/>
                  <a:pt x="21600" y="20448"/>
                  <a:pt x="21600" y="20001"/>
                </a:cubicBezTo>
                <a:lnTo>
                  <a:pt x="21600" y="3827"/>
                </a:lnTo>
                <a:cubicBezTo>
                  <a:pt x="21600" y="3380"/>
                  <a:pt x="21475" y="2501"/>
                  <a:pt x="21322" y="2404"/>
                </a:cubicBezTo>
                <a:cubicBezTo>
                  <a:pt x="21168" y="2307"/>
                  <a:pt x="20782" y="2228"/>
                  <a:pt x="20464" y="2228"/>
                </a:cubicBezTo>
                <a:lnTo>
                  <a:pt x="15658" y="2228"/>
                </a:lnTo>
                <a:cubicBezTo>
                  <a:pt x="15341" y="2228"/>
                  <a:pt x="14935" y="1924"/>
                  <a:pt x="14759" y="1551"/>
                </a:cubicBezTo>
                <a:lnTo>
                  <a:pt x="14345" y="677"/>
                </a:lnTo>
                <a:cubicBezTo>
                  <a:pt x="14169" y="305"/>
                  <a:pt x="13765" y="0"/>
                  <a:pt x="13448" y="0"/>
                </a:cubicBezTo>
                <a:lnTo>
                  <a:pt x="11303" y="0"/>
                </a:lnTo>
                <a:cubicBezTo>
                  <a:pt x="10985" y="0"/>
                  <a:pt x="10702" y="0"/>
                  <a:pt x="10673" y="0"/>
                </a:cubicBezTo>
                <a:cubicBezTo>
                  <a:pt x="10645" y="0"/>
                  <a:pt x="10362" y="0"/>
                  <a:pt x="10044" y="0"/>
                </a:cubicBezTo>
                <a:lnTo>
                  <a:pt x="7898" y="0"/>
                </a:lnTo>
                <a:close/>
                <a:moveTo>
                  <a:pt x="18530" y="5400"/>
                </a:moveTo>
                <a:cubicBezTo>
                  <a:pt x="18961" y="5400"/>
                  <a:pt x="19310" y="5891"/>
                  <a:pt x="19310" y="6498"/>
                </a:cubicBezTo>
                <a:cubicBezTo>
                  <a:pt x="19310" y="7104"/>
                  <a:pt x="18961" y="7595"/>
                  <a:pt x="18530" y="7595"/>
                </a:cubicBezTo>
                <a:cubicBezTo>
                  <a:pt x="18099" y="7595"/>
                  <a:pt x="17751" y="7104"/>
                  <a:pt x="17751" y="6498"/>
                </a:cubicBezTo>
                <a:cubicBezTo>
                  <a:pt x="17751" y="5891"/>
                  <a:pt x="18099" y="5400"/>
                  <a:pt x="18530" y="5400"/>
                </a:cubicBezTo>
                <a:close/>
                <a:moveTo>
                  <a:pt x="10800" y="5887"/>
                </a:moveTo>
                <a:cubicBezTo>
                  <a:pt x="13210" y="5887"/>
                  <a:pt x="15171" y="8647"/>
                  <a:pt x="15171" y="12040"/>
                </a:cubicBezTo>
                <a:cubicBezTo>
                  <a:pt x="15171" y="15433"/>
                  <a:pt x="13210" y="18193"/>
                  <a:pt x="10800" y="18193"/>
                </a:cubicBezTo>
                <a:cubicBezTo>
                  <a:pt x="8390" y="18193"/>
                  <a:pt x="6429" y="15433"/>
                  <a:pt x="6429" y="12040"/>
                </a:cubicBezTo>
                <a:cubicBezTo>
                  <a:pt x="6429" y="8647"/>
                  <a:pt x="8390" y="5887"/>
                  <a:pt x="10800" y="5887"/>
                </a:cubicBezTo>
                <a:close/>
                <a:moveTo>
                  <a:pt x="10800" y="7514"/>
                </a:moveTo>
                <a:cubicBezTo>
                  <a:pt x="9027" y="7514"/>
                  <a:pt x="7585" y="9544"/>
                  <a:pt x="7585" y="12040"/>
                </a:cubicBezTo>
                <a:cubicBezTo>
                  <a:pt x="7585" y="14536"/>
                  <a:pt x="9027" y="16568"/>
                  <a:pt x="10800" y="16568"/>
                </a:cubicBezTo>
                <a:cubicBezTo>
                  <a:pt x="12573" y="16568"/>
                  <a:pt x="14015" y="14536"/>
                  <a:pt x="14015" y="12040"/>
                </a:cubicBezTo>
                <a:cubicBezTo>
                  <a:pt x="14015" y="9544"/>
                  <a:pt x="12573" y="7514"/>
                  <a:pt x="10800" y="7514"/>
                </a:cubicBezTo>
                <a:close/>
              </a:path>
            </a:pathLst>
          </a:custGeom>
          <a:solidFill>
            <a:srgbClr val="0076BA"/>
          </a:solidFill>
          <a:ln w="12700">
            <a:miter lim="400000"/>
          </a:ln>
        </p:spPr>
        <p:txBody>
          <a:bodyPr lIns="71437" tIns="71437" rIns="71437" bIns="71437" anchor="ctr"/>
          <a:lstStyle/>
          <a:p>
            <a:pPr>
              <a:defRPr sz="3000">
                <a:latin typeface="Helvetica Neue Medium"/>
                <a:ea typeface="Helvetica Neue Medium"/>
                <a:cs typeface="Helvetica Neue Medium"/>
                <a:sym typeface="Helvetica Neue Medium"/>
              </a:defRPr>
            </a:pPr>
          </a:p>
        </p:txBody>
      </p:sp>
      <p:sp>
        <p:nvSpPr>
          <p:cNvPr id="3890" name="b"/>
          <p:cNvSpPr txBox="1"/>
          <p:nvPr/>
        </p:nvSpPr>
        <p:spPr>
          <a:xfrm>
            <a:off x="13788673" y="6713539"/>
            <a:ext cx="1723035" cy="320536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80000"/>
              </a:lnSpc>
              <a:defRPr b="1" sz="20200">
                <a:solidFill>
                  <a:srgbClr val="B51700"/>
                </a:solidFill>
                <a:latin typeface="Helvetica Neue"/>
                <a:ea typeface="Helvetica Neue"/>
                <a:cs typeface="Helvetica Neue"/>
                <a:sym typeface="Helvetica Neue"/>
              </a:defRPr>
            </a:lvl1pPr>
          </a:lstStyle>
          <a:p>
            <a:pPr>
              <a:defRPr>
                <a:solidFill>
                  <a:srgbClr val="FFFFFF"/>
                </a:solidFill>
              </a:defRPr>
            </a:pPr>
            <a:r>
              <a:rPr>
                <a:solidFill>
                  <a:srgbClr val="B51700"/>
                </a:solidFill>
              </a:rPr>
              <a:t>b</a:t>
            </a:r>
          </a:p>
        </p:txBody>
      </p:sp>
      <p:sp>
        <p:nvSpPr>
          <p:cNvPr id="3891" name="Line"/>
          <p:cNvSpPr/>
          <p:nvPr/>
        </p:nvSpPr>
        <p:spPr>
          <a:xfrm rot="3300820">
            <a:off x="12999903" y="2865256"/>
            <a:ext cx="3920140" cy="3824406"/>
          </a:xfrm>
          <a:custGeom>
            <a:avLst/>
            <a:gdLst/>
            <a:ahLst/>
            <a:cxnLst>
              <a:cxn ang="0">
                <a:pos x="wd2" y="hd2"/>
              </a:cxn>
              <a:cxn ang="5400000">
                <a:pos x="wd2" y="hd2"/>
              </a:cxn>
              <a:cxn ang="10800000">
                <a:pos x="wd2" y="hd2"/>
              </a:cxn>
              <a:cxn ang="16200000">
                <a:pos x="wd2" y="hd2"/>
              </a:cxn>
            </a:cxnLst>
            <a:rect l="0" t="0" r="r" b="b"/>
            <a:pathLst>
              <a:path w="21600" h="20582" fill="norm" stroke="1" extrusionOk="0">
                <a:moveTo>
                  <a:pt x="0" y="5182"/>
                </a:moveTo>
                <a:cubicBezTo>
                  <a:pt x="863" y="3396"/>
                  <a:pt x="2300" y="1931"/>
                  <a:pt x="4100" y="1039"/>
                </a:cubicBezTo>
                <a:cubicBezTo>
                  <a:pt x="8249" y="-1018"/>
                  <a:pt x="13329" y="63"/>
                  <a:pt x="16291" y="3541"/>
                </a:cubicBezTo>
                <a:cubicBezTo>
                  <a:pt x="20327" y="8281"/>
                  <a:pt x="18644" y="15256"/>
                  <a:pt x="21600" y="20582"/>
                </a:cubicBezTo>
              </a:path>
            </a:pathLst>
          </a:cu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892" name="Line"/>
          <p:cNvSpPr/>
          <p:nvPr/>
        </p:nvSpPr>
        <p:spPr>
          <a:xfrm rot="18915895">
            <a:off x="7727080" y="3290700"/>
            <a:ext cx="4230639" cy="3200515"/>
          </a:xfrm>
          <a:custGeom>
            <a:avLst/>
            <a:gdLst/>
            <a:ahLst/>
            <a:cxnLst>
              <a:cxn ang="0">
                <a:pos x="wd2" y="hd2"/>
              </a:cxn>
              <a:cxn ang="5400000">
                <a:pos x="wd2" y="hd2"/>
              </a:cxn>
              <a:cxn ang="10800000">
                <a:pos x="wd2" y="hd2"/>
              </a:cxn>
              <a:cxn ang="16200000">
                <a:pos x="wd2" y="hd2"/>
              </a:cxn>
            </a:cxnLst>
            <a:rect l="0" t="0" r="r" b="b"/>
            <a:pathLst>
              <a:path w="20943" h="21203" fill="norm" stroke="1" extrusionOk="0">
                <a:moveTo>
                  <a:pt x="93" y="21203"/>
                </a:moveTo>
                <a:cubicBezTo>
                  <a:pt x="-657" y="12275"/>
                  <a:pt x="3188" y="3833"/>
                  <a:pt x="9321" y="943"/>
                </a:cubicBezTo>
                <a:cubicBezTo>
                  <a:pt x="11993" y="-316"/>
                  <a:pt x="14931" y="-397"/>
                  <a:pt x="17504" y="1208"/>
                </a:cubicBezTo>
                <a:cubicBezTo>
                  <a:pt x="18756" y="1989"/>
                  <a:pt x="20146" y="3159"/>
                  <a:pt x="20943" y="5286"/>
                </a:cubicBezTo>
              </a:path>
            </a:pathLst>
          </a:cu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893" name="Line"/>
          <p:cNvSpPr/>
          <p:nvPr/>
        </p:nvSpPr>
        <p:spPr>
          <a:xfrm rot="3300820">
            <a:off x="11051757" y="8340404"/>
            <a:ext cx="2323659" cy="3005877"/>
          </a:xfrm>
          <a:custGeom>
            <a:avLst/>
            <a:gdLst/>
            <a:ahLst/>
            <a:cxnLst>
              <a:cxn ang="0">
                <a:pos x="wd2" y="hd2"/>
              </a:cxn>
              <a:cxn ang="5400000">
                <a:pos x="wd2" y="hd2"/>
              </a:cxn>
              <a:cxn ang="10800000">
                <a:pos x="wd2" y="hd2"/>
              </a:cxn>
              <a:cxn ang="16200000">
                <a:pos x="wd2" y="hd2"/>
              </a:cxn>
            </a:cxnLst>
            <a:rect l="0" t="0" r="r" b="b"/>
            <a:pathLst>
              <a:path w="21214" h="21249" fill="norm" stroke="1" extrusionOk="0">
                <a:moveTo>
                  <a:pt x="19946" y="0"/>
                </a:moveTo>
                <a:cubicBezTo>
                  <a:pt x="21346" y="2495"/>
                  <a:pt x="21600" y="5326"/>
                  <a:pt x="20644" y="7979"/>
                </a:cubicBezTo>
                <a:cubicBezTo>
                  <a:pt x="19959" y="9879"/>
                  <a:pt x="18689" y="11592"/>
                  <a:pt x="17348" y="13211"/>
                </a:cubicBezTo>
                <a:cubicBezTo>
                  <a:pt x="14933" y="16128"/>
                  <a:pt x="12227" y="18707"/>
                  <a:pt x="8725" y="20358"/>
                </a:cubicBezTo>
                <a:cubicBezTo>
                  <a:pt x="7389" y="20988"/>
                  <a:pt x="5802" y="21600"/>
                  <a:pt x="4534" y="21009"/>
                </a:cubicBezTo>
                <a:cubicBezTo>
                  <a:pt x="2494" y="20059"/>
                  <a:pt x="532" y="18355"/>
                  <a:pt x="0" y="20413"/>
                </a:cubicBezTo>
              </a:path>
            </a:pathLst>
          </a:cu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894" name="b"/>
          <p:cNvSpPr txBox="1"/>
          <p:nvPr/>
        </p:nvSpPr>
        <p:spPr>
          <a:xfrm>
            <a:off x="13788673" y="6713539"/>
            <a:ext cx="1723035" cy="320536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80000"/>
              </a:lnSpc>
              <a:defRPr b="1" sz="20200">
                <a:solidFill>
                  <a:srgbClr val="B51700"/>
                </a:solidFill>
                <a:latin typeface="Helvetica Neue"/>
                <a:ea typeface="Helvetica Neue"/>
                <a:cs typeface="Helvetica Neue"/>
                <a:sym typeface="Helvetica Neue"/>
              </a:defRPr>
            </a:lvl1pPr>
          </a:lstStyle>
          <a:p>
            <a:pPr>
              <a:defRPr>
                <a:solidFill>
                  <a:srgbClr val="FFFFFF"/>
                </a:solidFill>
              </a:defRPr>
            </a:pPr>
            <a:r>
              <a:rPr>
                <a:solidFill>
                  <a:srgbClr val="B51700"/>
                </a:solidFill>
              </a:rPr>
              <a:t>b</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890"/>
                                        </p:tgtEl>
                                        <p:attrNameLst>
                                          <p:attrName>style.visibility</p:attrName>
                                        </p:attrNameLst>
                                      </p:cBhvr>
                                      <p:to>
                                        <p:strVal val="visible"/>
                                      </p:to>
                                    </p:set>
                                    <p:animEffect filter="fade" transition="in">
                                      <p:cBhvr>
                                        <p:cTn id="7" dur="1000"/>
                                        <p:tgtEl>
                                          <p:spTgt spid="38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90" grpId="1"/>
    </p:bldLst>
  </p:timing>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8" name="main(){…"/>
          <p:cNvSpPr txBox="1"/>
          <p:nvPr/>
        </p:nvSpPr>
        <p:spPr>
          <a:xfrm>
            <a:off x="9747801" y="399522"/>
            <a:ext cx="4695826" cy="418223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10000">
                <a:latin typeface="Helvetica Neue"/>
                <a:ea typeface="Helvetica Neue"/>
                <a:cs typeface="Helvetica Neue"/>
                <a:sym typeface="Helvetica Neue"/>
              </a:defRPr>
            </a:pPr>
            <a:r>
              <a:t>main(){</a:t>
            </a:r>
          </a:p>
          <a:p>
            <a:pPr algn="l">
              <a:lnSpc>
                <a:spcPct val="80000"/>
              </a:lnSpc>
              <a:defRPr b="1" sz="10000">
                <a:latin typeface="Helvetica Neue"/>
                <a:ea typeface="Helvetica Neue"/>
                <a:cs typeface="Helvetica Neue"/>
                <a:sym typeface="Helvetica Neue"/>
              </a:defRPr>
            </a:pPr>
            <a:r>
              <a:t>   </a:t>
            </a:r>
            <a:r>
              <a:rPr>
                <a:solidFill>
                  <a:srgbClr val="FF9300"/>
                </a:solidFill>
              </a:rPr>
              <a:t>a</a:t>
            </a:r>
            <a:r>
              <a:t> ← </a:t>
            </a:r>
            <a:r>
              <a:rPr>
                <a:solidFill>
                  <a:srgbClr val="B51700"/>
                </a:solidFill>
              </a:rPr>
              <a:t>b</a:t>
            </a:r>
          </a:p>
          <a:p>
            <a:pPr algn="l">
              <a:defRPr b="1" sz="10000">
                <a:latin typeface="Helvetica Neue"/>
                <a:ea typeface="Helvetica Neue"/>
                <a:cs typeface="Helvetica Neue"/>
                <a:sym typeface="Helvetica Neue"/>
              </a:defRPr>
            </a:pPr>
            <a:r>
              <a:t>}</a:t>
            </a:r>
          </a:p>
        </p:txBody>
      </p:sp>
      <p:pic>
        <p:nvPicPr>
          <p:cNvPr id="3899" name="screens-png-39887.png" descr="screens-png-39887.png"/>
          <p:cNvPicPr>
            <a:picLocks noChangeAspect="0"/>
          </p:cNvPicPr>
          <p:nvPr/>
        </p:nvPicPr>
        <p:blipFill>
          <a:blip r:embed="rId3">
            <a:extLst/>
          </a:blip>
          <a:stretch>
            <a:fillRect/>
          </a:stretch>
        </p:blipFill>
        <p:spPr>
          <a:xfrm>
            <a:off x="8231634" y="5407324"/>
            <a:ext cx="8147545" cy="8104637"/>
          </a:xfrm>
          <a:prstGeom prst="rect">
            <a:avLst/>
          </a:prstGeom>
          <a:ln w="12700">
            <a:miter lim="400000"/>
          </a:ln>
        </p:spPr>
      </p:pic>
      <p:pic>
        <p:nvPicPr>
          <p:cNvPr id="3900" name="Dog Barking Animation.mp4" descr="Dog Barking Animation.mp4"/>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12806960" y="7540742"/>
            <a:ext cx="2589375" cy="2123406"/>
          </a:xfrm>
          <a:prstGeom prst="rect">
            <a:avLst/>
          </a:prstGeom>
          <a:ln w="12700">
            <a:miter lim="400000"/>
          </a:ln>
        </p:spPr>
      </p:pic>
      <p:pic>
        <p:nvPicPr>
          <p:cNvPr id="3901" name="microphone-icon-5048.png" descr="microphone-icon-5048.png"/>
          <p:cNvPicPr>
            <a:picLocks noChangeAspect="1"/>
          </p:cNvPicPr>
          <p:nvPr/>
        </p:nvPicPr>
        <p:blipFill>
          <a:blip r:embed="rId7">
            <a:extLst/>
          </a:blip>
          <a:stretch>
            <a:fillRect/>
          </a:stretch>
        </p:blipFill>
        <p:spPr>
          <a:xfrm>
            <a:off x="8969545" y="7457959"/>
            <a:ext cx="2123406" cy="2123406"/>
          </a:xfrm>
          <a:prstGeom prst="rect">
            <a:avLst/>
          </a:prstGeom>
          <a:ln w="12700">
            <a:miter lim="400000"/>
          </a:ln>
        </p:spPr>
      </p:pic>
      <p:sp>
        <p:nvSpPr>
          <p:cNvPr id="3902" name="Line"/>
          <p:cNvSpPr/>
          <p:nvPr/>
        </p:nvSpPr>
        <p:spPr>
          <a:xfrm rot="3300820">
            <a:off x="12999903" y="2865256"/>
            <a:ext cx="3920140" cy="3824406"/>
          </a:xfrm>
          <a:custGeom>
            <a:avLst/>
            <a:gdLst/>
            <a:ahLst/>
            <a:cxnLst>
              <a:cxn ang="0">
                <a:pos x="wd2" y="hd2"/>
              </a:cxn>
              <a:cxn ang="5400000">
                <a:pos x="wd2" y="hd2"/>
              </a:cxn>
              <a:cxn ang="10800000">
                <a:pos x="wd2" y="hd2"/>
              </a:cxn>
              <a:cxn ang="16200000">
                <a:pos x="wd2" y="hd2"/>
              </a:cxn>
            </a:cxnLst>
            <a:rect l="0" t="0" r="r" b="b"/>
            <a:pathLst>
              <a:path w="21600" h="20582" fill="norm" stroke="1" extrusionOk="0">
                <a:moveTo>
                  <a:pt x="0" y="5182"/>
                </a:moveTo>
                <a:cubicBezTo>
                  <a:pt x="863" y="3396"/>
                  <a:pt x="2300" y="1931"/>
                  <a:pt x="4100" y="1039"/>
                </a:cubicBezTo>
                <a:cubicBezTo>
                  <a:pt x="8249" y="-1018"/>
                  <a:pt x="13329" y="63"/>
                  <a:pt x="16291" y="3541"/>
                </a:cubicBezTo>
                <a:cubicBezTo>
                  <a:pt x="20327" y="8281"/>
                  <a:pt x="18644" y="15256"/>
                  <a:pt x="21600" y="20582"/>
                </a:cubicBezTo>
              </a:path>
            </a:pathLst>
          </a:cu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903" name="Line"/>
          <p:cNvSpPr/>
          <p:nvPr/>
        </p:nvSpPr>
        <p:spPr>
          <a:xfrm rot="18915895">
            <a:off x="7727080" y="3290700"/>
            <a:ext cx="4230639" cy="3200515"/>
          </a:xfrm>
          <a:custGeom>
            <a:avLst/>
            <a:gdLst/>
            <a:ahLst/>
            <a:cxnLst>
              <a:cxn ang="0">
                <a:pos x="wd2" y="hd2"/>
              </a:cxn>
              <a:cxn ang="5400000">
                <a:pos x="wd2" y="hd2"/>
              </a:cxn>
              <a:cxn ang="10800000">
                <a:pos x="wd2" y="hd2"/>
              </a:cxn>
              <a:cxn ang="16200000">
                <a:pos x="wd2" y="hd2"/>
              </a:cxn>
            </a:cxnLst>
            <a:rect l="0" t="0" r="r" b="b"/>
            <a:pathLst>
              <a:path w="20943" h="21203" fill="norm" stroke="1" extrusionOk="0">
                <a:moveTo>
                  <a:pt x="93" y="21203"/>
                </a:moveTo>
                <a:cubicBezTo>
                  <a:pt x="-657" y="12275"/>
                  <a:pt x="3188" y="3833"/>
                  <a:pt x="9321" y="943"/>
                </a:cubicBezTo>
                <a:cubicBezTo>
                  <a:pt x="11993" y="-316"/>
                  <a:pt x="14931" y="-397"/>
                  <a:pt x="17504" y="1208"/>
                </a:cubicBezTo>
                <a:cubicBezTo>
                  <a:pt x="18756" y="1989"/>
                  <a:pt x="20146" y="3159"/>
                  <a:pt x="20943" y="5286"/>
                </a:cubicBezTo>
              </a:path>
            </a:pathLst>
          </a:cu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904" name="Line"/>
          <p:cNvSpPr/>
          <p:nvPr/>
        </p:nvSpPr>
        <p:spPr>
          <a:xfrm rot="3300820">
            <a:off x="11051757" y="8340404"/>
            <a:ext cx="2323659" cy="3005877"/>
          </a:xfrm>
          <a:custGeom>
            <a:avLst/>
            <a:gdLst/>
            <a:ahLst/>
            <a:cxnLst>
              <a:cxn ang="0">
                <a:pos x="wd2" y="hd2"/>
              </a:cxn>
              <a:cxn ang="5400000">
                <a:pos x="wd2" y="hd2"/>
              </a:cxn>
              <a:cxn ang="10800000">
                <a:pos x="wd2" y="hd2"/>
              </a:cxn>
              <a:cxn ang="16200000">
                <a:pos x="wd2" y="hd2"/>
              </a:cxn>
            </a:cxnLst>
            <a:rect l="0" t="0" r="r" b="b"/>
            <a:pathLst>
              <a:path w="21214" h="21249" fill="norm" stroke="1" extrusionOk="0">
                <a:moveTo>
                  <a:pt x="19946" y="0"/>
                </a:moveTo>
                <a:cubicBezTo>
                  <a:pt x="21346" y="2495"/>
                  <a:pt x="21600" y="5326"/>
                  <a:pt x="20644" y="7979"/>
                </a:cubicBezTo>
                <a:cubicBezTo>
                  <a:pt x="19959" y="9879"/>
                  <a:pt x="18689" y="11592"/>
                  <a:pt x="17348" y="13211"/>
                </a:cubicBezTo>
                <a:cubicBezTo>
                  <a:pt x="14933" y="16128"/>
                  <a:pt x="12227" y="18707"/>
                  <a:pt x="8725" y="20358"/>
                </a:cubicBezTo>
                <a:cubicBezTo>
                  <a:pt x="7389" y="20988"/>
                  <a:pt x="5802" y="21600"/>
                  <a:pt x="4534" y="21009"/>
                </a:cubicBezTo>
                <a:cubicBezTo>
                  <a:pt x="2494" y="20059"/>
                  <a:pt x="532" y="18355"/>
                  <a:pt x="0" y="20413"/>
                </a:cubicBezTo>
              </a:path>
            </a:pathLst>
          </a:cu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905" name="MetroUI_Sound.png" descr="MetroUI_Sound.png"/>
          <p:cNvPicPr>
            <a:picLocks noChangeAspect="1"/>
          </p:cNvPicPr>
          <p:nvPr/>
        </p:nvPicPr>
        <p:blipFill>
          <a:blip r:embed="rId8">
            <a:extLst/>
          </a:blip>
          <a:stretch>
            <a:fillRect/>
          </a:stretch>
        </p:blipFill>
        <p:spPr>
          <a:xfrm>
            <a:off x="14491672" y="8754531"/>
            <a:ext cx="1410224" cy="1410224"/>
          </a:xfrm>
          <a:prstGeom prst="rect">
            <a:avLst/>
          </a:prstGeom>
          <a:ln w="12700">
            <a:miter lim="400000"/>
          </a:ln>
        </p:spPr>
      </p:pic>
      <p:sp>
        <p:nvSpPr>
          <p:cNvPr id="3906" name="read from…"/>
          <p:cNvSpPr txBox="1"/>
          <p:nvPr/>
        </p:nvSpPr>
        <p:spPr>
          <a:xfrm>
            <a:off x="3664970" y="3197869"/>
            <a:ext cx="4399038" cy="189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0000"/>
                </a:solidFill>
                <a:latin typeface="+mj-lt"/>
                <a:ea typeface="+mj-ea"/>
                <a:cs typeface="+mj-cs"/>
                <a:sym typeface="Trebuchet MS"/>
              </a:defRPr>
            </a:pPr>
            <a:r>
              <a:t>read from</a:t>
            </a:r>
          </a:p>
          <a:p>
            <a:pPr>
              <a:defRPr b="1" sz="6000">
                <a:solidFill>
                  <a:srgbClr val="000000"/>
                </a:solidFill>
                <a:latin typeface="+mj-lt"/>
                <a:ea typeface="+mj-ea"/>
                <a:cs typeface="+mj-cs"/>
                <a:sym typeface="Trebuchet MS"/>
              </a:defRPr>
            </a:pPr>
            <a:r>
              <a:t>microphone</a:t>
            </a:r>
          </a:p>
        </p:txBody>
      </p:sp>
      <p:sp>
        <p:nvSpPr>
          <p:cNvPr id="3907" name="play…"/>
          <p:cNvSpPr txBox="1"/>
          <p:nvPr/>
        </p:nvSpPr>
        <p:spPr>
          <a:xfrm>
            <a:off x="17099010" y="3197869"/>
            <a:ext cx="2257401" cy="189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6000">
                <a:solidFill>
                  <a:srgbClr val="000000"/>
                </a:solidFill>
                <a:latin typeface="+mj-lt"/>
                <a:ea typeface="+mj-ea"/>
                <a:cs typeface="+mj-cs"/>
                <a:sym typeface="Trebuchet MS"/>
              </a:defRPr>
            </a:pPr>
            <a:r>
              <a:t>play</a:t>
            </a:r>
          </a:p>
          <a:p>
            <a:pPr>
              <a:defRPr b="1" sz="6000">
                <a:solidFill>
                  <a:srgbClr val="000000"/>
                </a:solidFill>
                <a:latin typeface="+mj-lt"/>
                <a:ea typeface="+mj-ea"/>
                <a:cs typeface="+mj-cs"/>
                <a:sym typeface="Trebuchet MS"/>
              </a:defRPr>
            </a:pPr>
            <a:r>
              <a:t>sound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14511" fill="hold"/>
                                        <p:tgtEl>
                                          <p:spTgt spid="390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900"/>
                </p:tgtEl>
              </p:cMediaNode>
            </p:video>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11" name="Dog Barking Animation.mp4" descr="Dog Barking Animation.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649192" y="6888191"/>
            <a:ext cx="5835916" cy="4785717"/>
          </a:xfrm>
          <a:prstGeom prst="rect">
            <a:avLst/>
          </a:prstGeom>
          <a:ln w="12700">
            <a:miter lim="400000"/>
          </a:ln>
        </p:spPr>
      </p:pic>
      <p:sp>
        <p:nvSpPr>
          <p:cNvPr id="3912" name="main(){…"/>
          <p:cNvSpPr txBox="1"/>
          <p:nvPr/>
        </p:nvSpPr>
        <p:spPr>
          <a:xfrm>
            <a:off x="9747801" y="399522"/>
            <a:ext cx="4695826" cy="418223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10000">
                <a:latin typeface="Helvetica Neue"/>
                <a:ea typeface="Helvetica Neue"/>
                <a:cs typeface="Helvetica Neue"/>
                <a:sym typeface="Helvetica Neue"/>
              </a:defRPr>
            </a:pPr>
            <a:r>
              <a:t>main(){</a:t>
            </a:r>
          </a:p>
          <a:p>
            <a:pPr algn="l">
              <a:lnSpc>
                <a:spcPct val="80000"/>
              </a:lnSpc>
              <a:defRPr b="1" sz="10000">
                <a:latin typeface="Helvetica Neue"/>
                <a:ea typeface="Helvetica Neue"/>
                <a:cs typeface="Helvetica Neue"/>
                <a:sym typeface="Helvetica Neue"/>
              </a:defRPr>
            </a:pPr>
            <a:r>
              <a:t>   </a:t>
            </a:r>
            <a:r>
              <a:rPr>
                <a:solidFill>
                  <a:srgbClr val="FF9300"/>
                </a:solidFill>
              </a:rPr>
              <a:t>a</a:t>
            </a:r>
            <a:r>
              <a:t> ← </a:t>
            </a:r>
            <a:r>
              <a:rPr>
                <a:solidFill>
                  <a:srgbClr val="B51700"/>
                </a:solidFill>
              </a:rPr>
              <a:t>b</a:t>
            </a:r>
          </a:p>
          <a:p>
            <a:pPr algn="l">
              <a:defRPr b="1" sz="10000">
                <a:latin typeface="Helvetica Neue"/>
                <a:ea typeface="Helvetica Neue"/>
                <a:cs typeface="Helvetica Neue"/>
                <a:sym typeface="Helvetica Neue"/>
              </a:defRPr>
            </a:pPr>
            <a:r>
              <a:t>}</a:t>
            </a:r>
          </a:p>
        </p:txBody>
      </p:sp>
      <p:pic>
        <p:nvPicPr>
          <p:cNvPr id="3913" name="screens-png-39887.png" descr="screens-png-39887.png"/>
          <p:cNvPicPr>
            <a:picLocks noChangeAspect="0"/>
          </p:cNvPicPr>
          <p:nvPr/>
        </p:nvPicPr>
        <p:blipFill>
          <a:blip r:embed="rId6">
            <a:extLst/>
          </a:blip>
          <a:stretch>
            <a:fillRect/>
          </a:stretch>
        </p:blipFill>
        <p:spPr>
          <a:xfrm>
            <a:off x="12390704" y="5228730"/>
            <a:ext cx="8147545" cy="8104638"/>
          </a:xfrm>
          <a:prstGeom prst="rect">
            <a:avLst/>
          </a:prstGeom>
          <a:ln w="12700">
            <a:miter lim="400000"/>
          </a:ln>
        </p:spPr>
      </p:pic>
      <p:pic>
        <p:nvPicPr>
          <p:cNvPr id="3914" name="Dog Whistle Part 2(DOUBLE THE ANNOYING) 5 minutes Can You Last.mp4" descr="Dog Whistle Part 2(DOUBLE THE ANNOYING) 5 minutes Can You Last.mp4"/>
          <p:cNvPicPr>
            <a:picLocks noChangeAspect="0"/>
          </p:cNvPicPr>
          <p:nvPr>
            <a:videoFile r:link="rId7"/>
            <p:extLst>
              <p:ext uri="{DAA4B4D4-6D71-4841-9C94-3DE7FCFB9230}">
                <p14:media xmlns:p14="http://schemas.microsoft.com/office/powerpoint/2010/main" r:embed="rId8"/>
              </p:ext>
            </p:extLst>
          </p:nvPr>
        </p:nvPicPr>
        <p:blipFill>
          <a:blip r:embed="rId9">
            <a:extLst/>
          </a:blip>
          <a:stretch>
            <a:fillRect/>
          </a:stretch>
        </p:blipFill>
        <p:spPr>
          <a:xfrm>
            <a:off x="14050213" y="6231485"/>
            <a:ext cx="5835916" cy="4367837"/>
          </a:xfrm>
          <a:prstGeom prst="rect">
            <a:avLst/>
          </a:prstGeom>
          <a:ln w="12700">
            <a:miter lim="400000"/>
          </a:ln>
        </p:spPr>
      </p:pic>
      <p:sp>
        <p:nvSpPr>
          <p:cNvPr id="3915" name="Line"/>
          <p:cNvSpPr/>
          <p:nvPr/>
        </p:nvSpPr>
        <p:spPr>
          <a:xfrm flipH="1">
            <a:off x="9639234" y="8808309"/>
            <a:ext cx="2597344" cy="1"/>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916" name="microphone-icon-5048.png" descr="microphone-icon-5048.png"/>
          <p:cNvPicPr>
            <a:picLocks noChangeAspect="1"/>
          </p:cNvPicPr>
          <p:nvPr/>
        </p:nvPicPr>
        <p:blipFill>
          <a:blip r:embed="rId10">
            <a:extLst/>
          </a:blip>
          <a:stretch>
            <a:fillRect/>
          </a:stretch>
        </p:blipFill>
        <p:spPr>
          <a:xfrm>
            <a:off x="5505447" y="2452873"/>
            <a:ext cx="2123406" cy="2123406"/>
          </a:xfrm>
          <a:prstGeom prst="rect">
            <a:avLst/>
          </a:prstGeom>
          <a:ln w="12700">
            <a:miter lim="400000"/>
          </a:ln>
        </p:spPr>
      </p:pic>
      <p:sp>
        <p:nvSpPr>
          <p:cNvPr id="3917" name="Line"/>
          <p:cNvSpPr/>
          <p:nvPr/>
        </p:nvSpPr>
        <p:spPr>
          <a:xfrm rot="18915895">
            <a:off x="5078138" y="3960635"/>
            <a:ext cx="6255436" cy="1221712"/>
          </a:xfrm>
          <a:custGeom>
            <a:avLst/>
            <a:gdLst/>
            <a:ahLst/>
            <a:cxnLst>
              <a:cxn ang="0">
                <a:pos x="wd2" y="hd2"/>
              </a:cxn>
              <a:cxn ang="5400000">
                <a:pos x="wd2" y="hd2"/>
              </a:cxn>
              <a:cxn ang="10800000">
                <a:pos x="wd2" y="hd2"/>
              </a:cxn>
              <a:cxn ang="16200000">
                <a:pos x="wd2" y="hd2"/>
              </a:cxn>
            </a:cxnLst>
            <a:rect l="0" t="0" r="r" b="b"/>
            <a:pathLst>
              <a:path w="21600" h="20095" fill="norm" stroke="1" extrusionOk="0">
                <a:moveTo>
                  <a:pt x="0" y="20095"/>
                </a:moveTo>
                <a:cubicBezTo>
                  <a:pt x="1762" y="12965"/>
                  <a:pt x="3737" y="7556"/>
                  <a:pt x="5839" y="4162"/>
                </a:cubicBezTo>
                <a:cubicBezTo>
                  <a:pt x="9351" y="-1505"/>
                  <a:pt x="13126" y="-1455"/>
                  <a:pt x="16583" y="4742"/>
                </a:cubicBezTo>
                <a:cubicBezTo>
                  <a:pt x="18442" y="8075"/>
                  <a:pt x="20150" y="13084"/>
                  <a:pt x="21600" y="19551"/>
                </a:cubicBezTo>
              </a:path>
            </a:pathLst>
          </a:cu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918" name="MetroUI_Sound.png" descr="MetroUI_Sound.png"/>
          <p:cNvPicPr>
            <a:picLocks noChangeAspect="1"/>
          </p:cNvPicPr>
          <p:nvPr/>
        </p:nvPicPr>
        <p:blipFill>
          <a:blip r:embed="rId11">
            <a:extLst/>
          </a:blip>
          <a:stretch>
            <a:fillRect/>
          </a:stretch>
        </p:blipFill>
        <p:spPr>
          <a:xfrm>
            <a:off x="9790906" y="6260919"/>
            <a:ext cx="2294000" cy="2294001"/>
          </a:xfrm>
          <a:prstGeom prst="rect">
            <a:avLst/>
          </a:prstGeom>
          <a:ln w="12700">
            <a:miter lim="400000"/>
          </a:ln>
        </p:spPr>
      </p:pic>
      <p:sp>
        <p:nvSpPr>
          <p:cNvPr id="3919" name="Line"/>
          <p:cNvSpPr/>
          <p:nvPr/>
        </p:nvSpPr>
        <p:spPr>
          <a:xfrm rot="3286285">
            <a:off x="14004151" y="3754420"/>
            <a:ext cx="4692274" cy="936497"/>
          </a:xfrm>
          <a:custGeom>
            <a:avLst/>
            <a:gdLst/>
            <a:ahLst/>
            <a:cxnLst>
              <a:cxn ang="0">
                <a:pos x="wd2" y="hd2"/>
              </a:cxn>
              <a:cxn ang="5400000">
                <a:pos x="wd2" y="hd2"/>
              </a:cxn>
              <a:cxn ang="10800000">
                <a:pos x="wd2" y="hd2"/>
              </a:cxn>
              <a:cxn ang="16200000">
                <a:pos x="wd2" y="hd2"/>
              </a:cxn>
            </a:cxnLst>
            <a:rect l="0" t="0" r="r" b="b"/>
            <a:pathLst>
              <a:path w="21600" h="19740" fill="norm" stroke="1" extrusionOk="0">
                <a:moveTo>
                  <a:pt x="0" y="19740"/>
                </a:moveTo>
                <a:cubicBezTo>
                  <a:pt x="2488" y="8927"/>
                  <a:pt x="5681" y="2146"/>
                  <a:pt x="9091" y="434"/>
                </a:cubicBezTo>
                <a:cubicBezTo>
                  <a:pt x="13660" y="-1860"/>
                  <a:pt x="18222" y="5014"/>
                  <a:pt x="21600" y="19283"/>
                </a:cubicBezTo>
              </a:path>
            </a:pathLst>
          </a:cu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148111" fill="hold"/>
                                        <p:tgtEl>
                                          <p:spTgt spid="3914"/>
                                        </p:tgtEl>
                                      </p:cBhvr>
                                    </p:cmd>
                                  </p:childTnLst>
                                </p:cTn>
                              </p:par>
                            </p:childTnLst>
                          </p:cTn>
                        </p:par>
                        <p:par>
                          <p:cTn id="7" fill="hold">
                            <p:stCondLst>
                              <p:cond delay="5148111"/>
                            </p:stCondLst>
                            <p:childTnLst>
                              <p:par>
                                <p:cTn id="8" presetClass="mediacall" nodeType="afterEffect" presetSubtype="0" presetID="1" grpId="3" fill="hold">
                                  <p:stCondLst>
                                    <p:cond delay="600"/>
                                  </p:stCondLst>
                                  <p:childTnLst>
                                    <p:cmd type="call" cmd="playFrom(0.0)">
                                      <p:cBhvr>
                                        <p:cTn id="9" dur="2714511" fill="hold"/>
                                        <p:tgtEl>
                                          <p:spTgt spid="391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0" fill="hold" display="0">
                  <p:stCondLst>
                    <p:cond delay="indefinite"/>
                  </p:stCondLst>
                </p:cTn>
                <p:tgtEl>
                  <p:spTgt spid="3911"/>
                </p:tgtEl>
              </p:cMediaNode>
            </p:video>
            <p:video fullScrn="0">
              <p:cMediaNode mute="0" showWhenStopped="1" numSld="1" vol="100000">
                <p:cTn id="11" fill="hold" display="0">
                  <p:stCondLst>
                    <p:cond delay="indefinite"/>
                  </p:stCondLst>
                </p:cTn>
                <p:tgtEl>
                  <p:spTgt spid="3914"/>
                </p:tgtEl>
              </p:cMediaNode>
            </p:video>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932" name="Group"/>
          <p:cNvGrpSpPr/>
          <p:nvPr/>
        </p:nvGrpSpPr>
        <p:grpSpPr>
          <a:xfrm>
            <a:off x="3649193" y="399522"/>
            <a:ext cx="16889057" cy="12933846"/>
            <a:chOff x="0" y="12244"/>
            <a:chExt cx="16889056" cy="12933844"/>
          </a:xfrm>
        </p:grpSpPr>
        <p:pic>
          <p:nvPicPr>
            <p:cNvPr id="3923" name="Dog Barking Animation.mp4" descr="Dog Barking Animation.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0" y="6500913"/>
              <a:ext cx="5835915" cy="4785716"/>
            </a:xfrm>
            <a:prstGeom prst="rect">
              <a:avLst/>
            </a:prstGeom>
            <a:ln w="12700" cap="flat">
              <a:noFill/>
              <a:miter lim="400000"/>
            </a:ln>
            <a:effectLst/>
          </p:spPr>
        </p:pic>
        <p:sp>
          <p:nvSpPr>
            <p:cNvPr id="3924" name="main(){…"/>
            <p:cNvSpPr txBox="1"/>
            <p:nvPr/>
          </p:nvSpPr>
          <p:spPr>
            <a:xfrm>
              <a:off x="6098609" y="12244"/>
              <a:ext cx="4695826" cy="41822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lnSpc>
                  <a:spcPct val="80000"/>
                </a:lnSpc>
                <a:defRPr b="1" sz="10000">
                  <a:latin typeface="Helvetica Neue"/>
                  <a:ea typeface="Helvetica Neue"/>
                  <a:cs typeface="Helvetica Neue"/>
                  <a:sym typeface="Helvetica Neue"/>
                </a:defRPr>
              </a:pPr>
              <a:r>
                <a:t>main(){</a:t>
              </a:r>
            </a:p>
            <a:p>
              <a:pPr algn="l">
                <a:lnSpc>
                  <a:spcPct val="80000"/>
                </a:lnSpc>
                <a:defRPr b="1" sz="10000">
                  <a:latin typeface="Helvetica Neue"/>
                  <a:ea typeface="Helvetica Neue"/>
                  <a:cs typeface="Helvetica Neue"/>
                  <a:sym typeface="Helvetica Neue"/>
                </a:defRPr>
              </a:pPr>
              <a:r>
                <a:t>   </a:t>
              </a:r>
              <a:r>
                <a:rPr>
                  <a:solidFill>
                    <a:srgbClr val="FF9300"/>
                  </a:solidFill>
                </a:rPr>
                <a:t>a</a:t>
              </a:r>
              <a:r>
                <a:t> ← </a:t>
              </a:r>
              <a:r>
                <a:rPr>
                  <a:solidFill>
                    <a:srgbClr val="B51700"/>
                  </a:solidFill>
                </a:rPr>
                <a:t>b</a:t>
              </a:r>
            </a:p>
            <a:p>
              <a:pPr algn="l">
                <a:defRPr b="1" sz="10000">
                  <a:latin typeface="Helvetica Neue"/>
                  <a:ea typeface="Helvetica Neue"/>
                  <a:cs typeface="Helvetica Neue"/>
                  <a:sym typeface="Helvetica Neue"/>
                </a:defRPr>
              </a:pPr>
              <a:r>
                <a:t>}</a:t>
              </a:r>
            </a:p>
          </p:txBody>
        </p:sp>
        <p:pic>
          <p:nvPicPr>
            <p:cNvPr id="3925" name="screens-png-39887.png" descr="screens-png-39887.png"/>
            <p:cNvPicPr>
              <a:picLocks noChangeAspect="0"/>
            </p:cNvPicPr>
            <p:nvPr/>
          </p:nvPicPr>
          <p:blipFill>
            <a:blip r:embed="rId6">
              <a:extLst/>
            </a:blip>
            <a:stretch>
              <a:fillRect/>
            </a:stretch>
          </p:blipFill>
          <p:spPr>
            <a:xfrm>
              <a:off x="8741512" y="4841452"/>
              <a:ext cx="8147545" cy="8104637"/>
            </a:xfrm>
            <a:prstGeom prst="rect">
              <a:avLst/>
            </a:prstGeom>
            <a:ln w="12700" cap="flat">
              <a:noFill/>
              <a:miter lim="400000"/>
            </a:ln>
            <a:effectLst/>
          </p:spPr>
        </p:pic>
        <p:pic>
          <p:nvPicPr>
            <p:cNvPr id="3926" name="Dog Whistle Part 2(DOUBLE THE ANNOYING) 5 minutes Can You Last.mp4" descr="Dog Whistle Part 2(DOUBLE THE ANNOYING) 5 minutes Can You Last.mp4"/>
            <p:cNvPicPr>
              <a:picLocks noChangeAspect="0"/>
            </p:cNvPicPr>
            <p:nvPr>
              <a:videoFile r:link="rId7"/>
              <p:extLst>
                <p:ext uri="{DAA4B4D4-6D71-4841-9C94-3DE7FCFB9230}">
                  <p14:media xmlns:p14="http://schemas.microsoft.com/office/powerpoint/2010/main" r:embed="rId8"/>
                </p:ext>
              </p:extLst>
            </p:nvPr>
          </p:nvPicPr>
          <p:blipFill>
            <a:blip r:embed="rId9">
              <a:extLst/>
            </a:blip>
            <a:stretch>
              <a:fillRect/>
            </a:stretch>
          </p:blipFill>
          <p:spPr>
            <a:xfrm>
              <a:off x="10401020" y="5844206"/>
              <a:ext cx="5835915" cy="4367837"/>
            </a:xfrm>
            <a:prstGeom prst="rect">
              <a:avLst/>
            </a:prstGeom>
            <a:ln w="12700" cap="flat">
              <a:noFill/>
              <a:miter lim="400000"/>
            </a:ln>
            <a:effectLst/>
          </p:spPr>
        </p:pic>
        <p:sp>
          <p:nvSpPr>
            <p:cNvPr id="3927" name="Line"/>
            <p:cNvSpPr/>
            <p:nvPr/>
          </p:nvSpPr>
          <p:spPr>
            <a:xfrm flipH="1">
              <a:off x="5990042" y="8421030"/>
              <a:ext cx="2597343"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928" name="microphone-icon-5048.png" descr="microphone-icon-5048.png"/>
            <p:cNvPicPr>
              <a:picLocks noChangeAspect="1"/>
            </p:cNvPicPr>
            <p:nvPr/>
          </p:nvPicPr>
          <p:blipFill>
            <a:blip r:embed="rId10">
              <a:extLst/>
            </a:blip>
            <a:stretch>
              <a:fillRect/>
            </a:stretch>
          </p:blipFill>
          <p:spPr>
            <a:xfrm>
              <a:off x="1856254" y="2065595"/>
              <a:ext cx="2123406" cy="2123406"/>
            </a:xfrm>
            <a:prstGeom prst="rect">
              <a:avLst/>
            </a:prstGeom>
            <a:ln w="12700" cap="flat">
              <a:noFill/>
              <a:miter lim="400000"/>
            </a:ln>
            <a:effectLst/>
          </p:spPr>
        </p:pic>
        <p:sp>
          <p:nvSpPr>
            <p:cNvPr id="3929" name="Line"/>
            <p:cNvSpPr/>
            <p:nvPr/>
          </p:nvSpPr>
          <p:spPr>
            <a:xfrm rot="18915895">
              <a:off x="1428945" y="3573357"/>
              <a:ext cx="6255436" cy="1221712"/>
            </a:xfrm>
            <a:custGeom>
              <a:avLst/>
              <a:gdLst/>
              <a:ahLst/>
              <a:cxnLst>
                <a:cxn ang="0">
                  <a:pos x="wd2" y="hd2"/>
                </a:cxn>
                <a:cxn ang="5400000">
                  <a:pos x="wd2" y="hd2"/>
                </a:cxn>
                <a:cxn ang="10800000">
                  <a:pos x="wd2" y="hd2"/>
                </a:cxn>
                <a:cxn ang="16200000">
                  <a:pos x="wd2" y="hd2"/>
                </a:cxn>
              </a:cxnLst>
              <a:rect l="0" t="0" r="r" b="b"/>
              <a:pathLst>
                <a:path w="21600" h="20095" fill="norm" stroke="1" extrusionOk="0">
                  <a:moveTo>
                    <a:pt x="0" y="20095"/>
                  </a:moveTo>
                  <a:cubicBezTo>
                    <a:pt x="1762" y="12965"/>
                    <a:pt x="3737" y="7556"/>
                    <a:pt x="5839" y="4162"/>
                  </a:cubicBezTo>
                  <a:cubicBezTo>
                    <a:pt x="9351" y="-1505"/>
                    <a:pt x="13126" y="-1455"/>
                    <a:pt x="16583" y="4742"/>
                  </a:cubicBezTo>
                  <a:cubicBezTo>
                    <a:pt x="18442" y="8075"/>
                    <a:pt x="20150" y="13084"/>
                    <a:pt x="21600" y="19551"/>
                  </a:cubicBezTo>
                </a:path>
              </a:pathLst>
            </a:cu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930" name="MetroUI_Sound.png" descr="MetroUI_Sound.png"/>
            <p:cNvPicPr>
              <a:picLocks noChangeAspect="1"/>
            </p:cNvPicPr>
            <p:nvPr/>
          </p:nvPicPr>
          <p:blipFill>
            <a:blip r:embed="rId11">
              <a:extLst/>
            </a:blip>
            <a:stretch>
              <a:fillRect/>
            </a:stretch>
          </p:blipFill>
          <p:spPr>
            <a:xfrm>
              <a:off x="6141713" y="5873641"/>
              <a:ext cx="2294001" cy="2294000"/>
            </a:xfrm>
            <a:prstGeom prst="rect">
              <a:avLst/>
            </a:prstGeom>
            <a:ln w="12700" cap="flat">
              <a:noFill/>
              <a:miter lim="400000"/>
            </a:ln>
            <a:effectLst/>
          </p:spPr>
        </p:pic>
        <p:sp>
          <p:nvSpPr>
            <p:cNvPr id="3931" name="Line"/>
            <p:cNvSpPr/>
            <p:nvPr/>
          </p:nvSpPr>
          <p:spPr>
            <a:xfrm rot="3286285">
              <a:off x="10354959" y="3367142"/>
              <a:ext cx="4692274" cy="936496"/>
            </a:xfrm>
            <a:custGeom>
              <a:avLst/>
              <a:gdLst/>
              <a:ahLst/>
              <a:cxnLst>
                <a:cxn ang="0">
                  <a:pos x="wd2" y="hd2"/>
                </a:cxn>
                <a:cxn ang="5400000">
                  <a:pos x="wd2" y="hd2"/>
                </a:cxn>
                <a:cxn ang="10800000">
                  <a:pos x="wd2" y="hd2"/>
                </a:cxn>
                <a:cxn ang="16200000">
                  <a:pos x="wd2" y="hd2"/>
                </a:cxn>
              </a:cxnLst>
              <a:rect l="0" t="0" r="r" b="b"/>
              <a:pathLst>
                <a:path w="21600" h="19740" fill="norm" stroke="1" extrusionOk="0">
                  <a:moveTo>
                    <a:pt x="0" y="19740"/>
                  </a:moveTo>
                  <a:cubicBezTo>
                    <a:pt x="2488" y="8927"/>
                    <a:pt x="5681" y="2146"/>
                    <a:pt x="9091" y="434"/>
                  </a:cubicBezTo>
                  <a:cubicBezTo>
                    <a:pt x="13660" y="-1860"/>
                    <a:pt x="18222" y="5014"/>
                    <a:pt x="21600" y="19283"/>
                  </a:cubicBezTo>
                </a:path>
              </a:pathLst>
            </a:cu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sp>
        <p:nvSpPr>
          <p:cNvPr id="3933" name="OK, maybe not"/>
          <p:cNvSpPr txBox="1"/>
          <p:nvPr/>
        </p:nvSpPr>
        <p:spPr>
          <a:xfrm>
            <a:off x="4428920" y="5160962"/>
            <a:ext cx="15526160" cy="2822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8200">
                <a:latin typeface="+mj-lt"/>
                <a:ea typeface="+mj-ea"/>
                <a:cs typeface="+mj-cs"/>
                <a:sym typeface="Trebuchet MS"/>
              </a:defRPr>
            </a:lvl1pPr>
          </a:lstStyle>
          <a:p>
            <a:pPr/>
            <a:r>
              <a:t>OK, maybe not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ID="9" grpId="1" fill="hold">
                                  <p:stCondLst>
                                    <p:cond delay="0"/>
                                  </p:stCondLst>
                                  <p:iterate type="el" backwards="0">
                                    <p:tmAbs val="0"/>
                                  </p:iterate>
                                  <p:childTnLst>
                                    <p:animEffect filter="dissolve" transition="out">
                                      <p:cBhvr>
                                        <p:cTn id="6" dur="1000" fill="hold"/>
                                        <p:tgtEl>
                                          <p:spTgt spid="3932"/>
                                        </p:tgtEl>
                                      </p:cBhvr>
                                    </p:animEffect>
                                    <p:set>
                                      <p:cBhvr>
                                        <p:cTn id="7" fill="hold">
                                          <p:stCondLst>
                                            <p:cond delay="999"/>
                                          </p:stCondLst>
                                        </p:cTn>
                                        <p:tgtEl>
                                          <p:spTgt spid="3932"/>
                                        </p:tgtEl>
                                        <p:attrNameLst>
                                          <p:attrName>style.visibility</p:attrName>
                                        </p:attrNameLst>
                                      </p:cBhvr>
                                      <p:to>
                                        <p:strVal val="hidden"/>
                                      </p:to>
                                    </p:se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3933"/>
                                        </p:tgtEl>
                                        <p:attrNameLst>
                                          <p:attrName>style.visibility</p:attrName>
                                        </p:attrNameLst>
                                      </p:cBhvr>
                                      <p:to>
                                        <p:strVal val="visible"/>
                                      </p:to>
                                    </p:set>
                                    <p:animEffect filter="dissolve" transition="in">
                                      <p:cBhvr>
                                        <p:cTn id="11" dur="500"/>
                                        <p:tgtEl>
                                          <p:spTgt spid="3933"/>
                                        </p:tgtEl>
                                      </p:cBhvr>
                                    </p:animEffect>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2" fill="hold" display="0">
                  <p:stCondLst>
                    <p:cond delay="indefinite"/>
                  </p:stCondLst>
                </p:cTn>
                <p:tgtEl>
                  <p:spTgt spid="3923"/>
                </p:tgtEl>
              </p:cMediaNode>
            </p:video>
            <p:video fullScrn="0">
              <p:cMediaNode mute="0" showWhenStopped="1" numSld="1" vol="100000">
                <p:cTn id="13" fill="hold" display="0">
                  <p:stCondLst>
                    <p:cond delay="indefinite"/>
                  </p:stCondLst>
                </p:cTn>
                <p:tgtEl>
                  <p:spTgt spid="3926"/>
                </p:tgtEl>
              </p:cMediaNode>
            </p:video>
          </p:childTnLst>
        </p:cTn>
      </p:par>
    </p:tnLst>
    <p:bldLst>
      <p:bldP build="whole" bldLvl="1" animBg="1" rev="0" advAuto="0" spid="3933" grpId="2"/>
      <p:bldP build="whole" bldLvl="1" animBg="1" rev="0" advAuto="0" spid="3932" grpId="1"/>
    </p:bldLst>
  </p:timing>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3937" name="Text"/>
          <p:cNvSpPr txBox="1"/>
          <p:nvPr/>
        </p:nvSpPr>
        <p:spPr>
          <a:xfrm>
            <a:off x="11794693" y="10032655"/>
            <a:ext cx="794614"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8100" u="sng">
                <a:solidFill>
                  <a:srgbClr val="41FF00"/>
                </a:solidFill>
                <a:hlinkClick r:id="rId3" invalidUrl="" action="" tgtFrame="" tooltip="" history="1" highlightClick="0" endSnd="0"/>
              </a:defRPr>
            </a:lvl1pPr>
          </a:lstStyle>
          <a:p>
            <a:pPr>
              <a:defRPr u="none"/>
            </a:pPr>
            <a:r>
              <a:rPr u="sng">
                <a:hlinkClick r:id="rId3" invalidUrl="" action="" tgtFrame="" tooltip="" history="1" highlightClick="0" endSnd="0"/>
              </a:rPr>
              <a:t> </a:t>
            </a:r>
          </a:p>
        </p:txBody>
      </p:sp>
      <p:sp>
        <p:nvSpPr>
          <p:cNvPr id="3938" name="snoitacilppA"/>
          <p:cNvSpPr txBox="1"/>
          <p:nvPr/>
        </p:nvSpPr>
        <p:spPr>
          <a:xfrm flipH="1">
            <a:off x="3837545" y="8835011"/>
            <a:ext cx="16708910"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18100">
                <a:solidFill>
                  <a:srgbClr val="41FF00"/>
                </a:solidFill>
                <a:latin typeface="Courier"/>
                <a:ea typeface="Courier"/>
                <a:cs typeface="Courier"/>
                <a:sym typeface="Courier"/>
              </a:defRPr>
            </a:lvl1pPr>
          </a:lstStyle>
          <a:p>
            <a:pPr/>
            <a:r>
              <a:t>snoitacilppA</a:t>
            </a:r>
          </a:p>
        </p:txBody>
      </p:sp>
      <p:sp>
        <p:nvSpPr>
          <p:cNvPr id="3939" name="Applications"/>
          <p:cNvSpPr txBox="1"/>
          <p:nvPr/>
        </p:nvSpPr>
        <p:spPr>
          <a:xfrm>
            <a:off x="3837545" y="8835011"/>
            <a:ext cx="16708910"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8100">
                <a:solidFill>
                  <a:srgbClr val="41FF00"/>
                </a:solidFill>
                <a:latin typeface="Courier"/>
                <a:ea typeface="Courier"/>
                <a:cs typeface="Courier"/>
                <a:sym typeface="Courier"/>
              </a:defRPr>
            </a:lvl1pPr>
          </a:lstStyle>
          <a:p>
            <a:pPr/>
            <a:r>
              <a:t>Applications</a:t>
            </a:r>
          </a:p>
        </p:txBody>
      </p:sp>
      <p:sp>
        <p:nvSpPr>
          <p:cNvPr id="3940" name="ssergiT"/>
          <p:cNvSpPr txBox="1"/>
          <p:nvPr/>
        </p:nvSpPr>
        <p:spPr>
          <a:xfrm flipH="1">
            <a:off x="7286156" y="6077982"/>
            <a:ext cx="9811688"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18100">
                <a:solidFill>
                  <a:srgbClr val="41FF00"/>
                </a:solidFill>
                <a:latin typeface="Courier"/>
                <a:ea typeface="Courier"/>
                <a:cs typeface="Courier"/>
                <a:sym typeface="Courier"/>
              </a:defRPr>
            </a:lvl1pPr>
          </a:lstStyle>
          <a:p>
            <a:pPr/>
            <a:r>
              <a:t>ssergiT</a:t>
            </a:r>
          </a:p>
        </p:txBody>
      </p:sp>
      <p:sp>
        <p:nvSpPr>
          <p:cNvPr id="3941" name="Tigress"/>
          <p:cNvSpPr txBox="1"/>
          <p:nvPr/>
        </p:nvSpPr>
        <p:spPr>
          <a:xfrm>
            <a:off x="7286156" y="6077982"/>
            <a:ext cx="9811688"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8100">
                <a:solidFill>
                  <a:srgbClr val="41FF00"/>
                </a:solidFill>
                <a:latin typeface="Courier"/>
                <a:ea typeface="Courier"/>
                <a:cs typeface="Courier"/>
                <a:sym typeface="Courier"/>
              </a:defRPr>
            </a:lvl1pPr>
          </a:lstStyle>
          <a:p>
            <a:pPr/>
            <a:r>
              <a:t>Tigress</a:t>
            </a:r>
          </a:p>
        </p:txBody>
      </p:sp>
      <p:pic>
        <p:nvPicPr>
          <p:cNvPr id="3942" name="argentina-money-clipart-6.png" descr="argentina-money-clipart-6.png"/>
          <p:cNvPicPr>
            <a:picLocks noChangeAspect="1"/>
          </p:cNvPicPr>
          <p:nvPr/>
        </p:nvPicPr>
        <p:blipFill>
          <a:blip r:embed="rId4">
            <a:extLst/>
          </a:blip>
          <a:srcRect l="0" t="8870" r="0" b="8870"/>
          <a:stretch>
            <a:fillRect/>
          </a:stretch>
        </p:blipFill>
        <p:spPr>
          <a:xfrm>
            <a:off x="9507537" y="1296222"/>
            <a:ext cx="5369110" cy="460209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Subtype="10" presetID="19" grpId="1" fill="hold">
                                  <p:stCondLst>
                                    <p:cond delay="0"/>
                                  </p:stCondLst>
                                  <p:iterate type="lt" backwards="0">
                                    <p:tmAbs val="0"/>
                                  </p:iterate>
                                  <p:childTnLst>
                                    <p:anim calcmode="lin" valueType="num">
                                      <p:cBhvr>
                                        <p:cTn id="6" dur="1000" fill="hold"/>
                                        <p:tgtEl>
                                          <p:spTgt spid="3938"/>
                                        </p:tgtEl>
                                        <p:attrNameLst>
                                          <p:attrName>ppt_h</p:attrName>
                                        </p:attrNameLst>
                                      </p:cBhvr>
                                      <p:tavLst>
                                        <p:tav tm="0">
                                          <p:val>
                                            <p:strVal val="ppt_h"/>
                                          </p:val>
                                        </p:tav>
                                        <p:tav tm="100000">
                                          <p:val>
                                            <p:strVal val="ppt_h"/>
                                          </p:val>
                                        </p:tav>
                                      </p:tavLst>
                                    </p:anim>
                                    <p:anim calcmode="lin" valueType="num">
                                      <p:cBhvr>
                                        <p:cTn id="7" dur="1000" fill="hold"/>
                                        <p:tgtEl>
                                          <p:spTgt spid="393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fill="hold">
                                          <p:stCondLst>
                                            <p:cond delay="999"/>
                                          </p:stCondLst>
                                        </p:cTn>
                                        <p:tgtEl>
                                          <p:spTgt spid="3938"/>
                                        </p:tgtEl>
                                        <p:attrNameLst>
                                          <p:attrName>style.visibility</p:attrName>
                                        </p:attrNameLst>
                                      </p:cBhvr>
                                      <p:to>
                                        <p:strVal val="hidden"/>
                                      </p:to>
                                    </p:set>
                                  </p:childTnLst>
                                </p:cTn>
                              </p:par>
                            </p:childTnLst>
                          </p:cTn>
                        </p:par>
                        <p:par>
                          <p:cTn id="9" fill="hold">
                            <p:stCondLst>
                              <p:cond delay="1000"/>
                            </p:stCondLst>
                            <p:childTnLst>
                              <p:par>
                                <p:cTn id="10" presetClass="entr" nodeType="afterEffect" presetSubtype="10" presetID="19" grpId="2" fill="hold">
                                  <p:stCondLst>
                                    <p:cond delay="0"/>
                                  </p:stCondLst>
                                  <p:iterate type="lt" backwards="0">
                                    <p:tmAbs val="0"/>
                                  </p:iterate>
                                  <p:childTnLst>
                                    <p:set>
                                      <p:cBhvr>
                                        <p:cTn id="11" fill="hold"/>
                                        <p:tgtEl>
                                          <p:spTgt spid="3939"/>
                                        </p:tgtEl>
                                        <p:attrNameLst>
                                          <p:attrName>style.visibility</p:attrName>
                                        </p:attrNameLst>
                                      </p:cBhvr>
                                      <p:to>
                                        <p:strVal val="visible"/>
                                      </p:to>
                                    </p:set>
                                    <p:anim calcmode="lin" valueType="num">
                                      <p:cBhvr>
                                        <p:cTn id="12" dur="1000" fill="hold"/>
                                        <p:tgtEl>
                                          <p:spTgt spid="3939"/>
                                        </p:tgtEl>
                                        <p:attrNameLst>
                                          <p:attrName>ppt_w</p:attrName>
                                        </p:attrNameLst>
                                      </p:cBhvr>
                                      <p:tavLst>
                                        <p:tav tm="0" fmla="#ppt_w*sin(2.5*pi*$)">
                                          <p:val>
                                            <p:fltVal val="0"/>
                                          </p:val>
                                        </p:tav>
                                        <p:tav tm="100000">
                                          <p:val>
                                            <p:fltVal val="1"/>
                                          </p:val>
                                        </p:tav>
                                      </p:tavLst>
                                    </p:anim>
                                    <p:anim calcmode="lin" valueType="num">
                                      <p:cBhvr>
                                        <p:cTn id="13" dur="1000" fill="hold"/>
                                        <p:tgtEl>
                                          <p:spTgt spid="3939"/>
                                        </p:tgtEl>
                                        <p:attrNameLst>
                                          <p:attrName>ppt_h</p:attrName>
                                        </p:attrNameLst>
                                      </p:cBhvr>
                                      <p:tavLst>
                                        <p:tav tm="0">
                                          <p:val>
                                            <p:strVal val="#ppt_h"/>
                                          </p:val>
                                        </p:tav>
                                        <p:tav tm="100000">
                                          <p:val>
                                            <p:strVal val="#ppt_h"/>
                                          </p:val>
                                        </p:tav>
                                      </p:tavLst>
                                    </p:anim>
                                  </p:childTnLst>
                                </p:cTn>
                              </p:par>
                            </p:childTnLst>
                          </p:cTn>
                        </p:par>
                        <p:par>
                          <p:cTn id="14" fill="hold">
                            <p:stCondLst>
                              <p:cond delay="2000"/>
                            </p:stCondLst>
                            <p:childTnLst>
                              <p:par>
                                <p:cTn id="15" presetClass="exit" nodeType="afterEffect" presetSubtype="10" presetID="19" grpId="3" fill="hold">
                                  <p:stCondLst>
                                    <p:cond delay="0"/>
                                  </p:stCondLst>
                                  <p:iterate type="lt" backwards="0">
                                    <p:tmAbs val="0"/>
                                  </p:iterate>
                                  <p:childTnLst>
                                    <p:anim calcmode="lin" valueType="num">
                                      <p:cBhvr>
                                        <p:cTn id="16" dur="1000" fill="hold"/>
                                        <p:tgtEl>
                                          <p:spTgt spid="3940"/>
                                        </p:tgtEl>
                                        <p:attrNameLst>
                                          <p:attrName>ppt_h</p:attrName>
                                        </p:attrNameLst>
                                      </p:cBhvr>
                                      <p:tavLst>
                                        <p:tav tm="0">
                                          <p:val>
                                            <p:strVal val="ppt_h"/>
                                          </p:val>
                                        </p:tav>
                                        <p:tav tm="100000">
                                          <p:val>
                                            <p:strVal val="ppt_h"/>
                                          </p:val>
                                        </p:tav>
                                      </p:tavLst>
                                    </p:anim>
                                    <p:anim calcmode="lin" valueType="num">
                                      <p:cBhvr>
                                        <p:cTn id="17" dur="1000" fill="hold"/>
                                        <p:tgtEl>
                                          <p:spTgt spid="394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18" fill="hold">
                                          <p:stCondLst>
                                            <p:cond delay="999"/>
                                          </p:stCondLst>
                                        </p:cTn>
                                        <p:tgtEl>
                                          <p:spTgt spid="3940"/>
                                        </p:tgtEl>
                                        <p:attrNameLst>
                                          <p:attrName>style.visibility</p:attrName>
                                        </p:attrNameLst>
                                      </p:cBhvr>
                                      <p:to>
                                        <p:strVal val="hidden"/>
                                      </p:to>
                                    </p:set>
                                  </p:childTnLst>
                                </p:cTn>
                              </p:par>
                            </p:childTnLst>
                          </p:cTn>
                        </p:par>
                        <p:par>
                          <p:cTn id="19" fill="hold">
                            <p:stCondLst>
                              <p:cond delay="3000"/>
                            </p:stCondLst>
                            <p:childTnLst>
                              <p:par>
                                <p:cTn id="20" presetClass="entr" nodeType="afterEffect" presetSubtype="10" presetID="19" grpId="4" fill="hold">
                                  <p:stCondLst>
                                    <p:cond delay="0"/>
                                  </p:stCondLst>
                                  <p:iterate type="lt" backwards="0">
                                    <p:tmAbs val="0"/>
                                  </p:iterate>
                                  <p:childTnLst>
                                    <p:set>
                                      <p:cBhvr>
                                        <p:cTn id="21" fill="hold"/>
                                        <p:tgtEl>
                                          <p:spTgt spid="3941"/>
                                        </p:tgtEl>
                                        <p:attrNameLst>
                                          <p:attrName>style.visibility</p:attrName>
                                        </p:attrNameLst>
                                      </p:cBhvr>
                                      <p:to>
                                        <p:strVal val="visible"/>
                                      </p:to>
                                    </p:set>
                                    <p:anim calcmode="lin" valueType="num">
                                      <p:cBhvr>
                                        <p:cTn id="22" dur="1000" fill="hold"/>
                                        <p:tgtEl>
                                          <p:spTgt spid="3941"/>
                                        </p:tgtEl>
                                        <p:attrNameLst>
                                          <p:attrName>ppt_w</p:attrName>
                                        </p:attrNameLst>
                                      </p:cBhvr>
                                      <p:tavLst>
                                        <p:tav tm="0" fmla="#ppt_w*sin(2.5*pi*$)">
                                          <p:val>
                                            <p:fltVal val="0"/>
                                          </p:val>
                                        </p:tav>
                                        <p:tav tm="100000">
                                          <p:val>
                                            <p:fltVal val="1"/>
                                          </p:val>
                                        </p:tav>
                                      </p:tavLst>
                                    </p:anim>
                                    <p:anim calcmode="lin" valueType="num">
                                      <p:cBhvr>
                                        <p:cTn id="23" dur="1000" fill="hold"/>
                                        <p:tgtEl>
                                          <p:spTgt spid="3941"/>
                                        </p:tgtEl>
                                        <p:attrNameLst>
                                          <p:attrName>ppt_h</p:attrName>
                                        </p:attrNameLst>
                                      </p:cBhvr>
                                      <p:tavLst>
                                        <p:tav tm="0">
                                          <p:val>
                                            <p:strVal val="#ppt_h"/>
                                          </p:val>
                                        </p:tav>
                                        <p:tav tm="100000">
                                          <p:val>
                                            <p:strVal val="#ppt_h"/>
                                          </p:val>
                                        </p:tav>
                                      </p:tavLst>
                                    </p:anim>
                                  </p:childTnLst>
                                </p:cTn>
                              </p:par>
                            </p:childTnLst>
                          </p:cTn>
                        </p:par>
                        <p:par>
                          <p:cTn id="24" fill="hold">
                            <p:stCondLst>
                              <p:cond delay="4000"/>
                            </p:stCondLst>
                            <p:childTnLst>
                              <p:par>
                                <p:cTn id="25" presetClass="entr" nodeType="afterEffect" presetID="10" grpId="5" fill="hold">
                                  <p:stCondLst>
                                    <p:cond delay="0"/>
                                  </p:stCondLst>
                                  <p:iterate type="el" backwards="0">
                                    <p:tmAbs val="0"/>
                                  </p:iterate>
                                  <p:childTnLst>
                                    <p:set>
                                      <p:cBhvr>
                                        <p:cTn id="26" fill="hold"/>
                                        <p:tgtEl>
                                          <p:spTgt spid="3942"/>
                                        </p:tgtEl>
                                        <p:attrNameLst>
                                          <p:attrName>style.visibility</p:attrName>
                                        </p:attrNameLst>
                                      </p:cBhvr>
                                      <p:to>
                                        <p:strVal val="visible"/>
                                      </p:to>
                                    </p:set>
                                    <p:animEffect filter="fade" transition="in">
                                      <p:cBhvr>
                                        <p:cTn id="27" dur="800"/>
                                        <p:tgtEl>
                                          <p:spTgt spid="39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41" grpId="4"/>
      <p:bldP build="whole" bldLvl="1" animBg="1" rev="0" advAuto="0" spid="3942" grpId="5"/>
      <p:bldP build="whole" bldLvl="1" animBg="1" rev="0" advAuto="0" spid="3939" grpId="2"/>
      <p:bldP build="whole" bldLvl="1" animBg="1" rev="0" advAuto="0" spid="3938" grpId="1"/>
      <p:bldP build="whole" bldLvl="1" animBg="1" rev="0" advAuto="0" spid="3940" grpId="3"/>
    </p:bldLst>
  </p:timing>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949" name="Group"/>
          <p:cNvGrpSpPr/>
          <p:nvPr/>
        </p:nvGrpSpPr>
        <p:grpSpPr>
          <a:xfrm>
            <a:off x="8656511" y="6017605"/>
            <a:ext cx="3000727" cy="2631726"/>
            <a:chOff x="0" y="0"/>
            <a:chExt cx="3000725" cy="2631725"/>
          </a:xfrm>
        </p:grpSpPr>
        <p:sp>
          <p:nvSpPr>
            <p:cNvPr id="3946"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947"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3948" name="P.c"/>
            <p:cNvSpPr txBox="1"/>
            <p:nvPr/>
          </p:nvSpPr>
          <p:spPr>
            <a:xfrm>
              <a:off x="508026" y="0"/>
              <a:ext cx="1984674"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grpSp>
        <p:nvGrpSpPr>
          <p:cNvPr id="3953" name="Group"/>
          <p:cNvGrpSpPr/>
          <p:nvPr/>
        </p:nvGrpSpPr>
        <p:grpSpPr>
          <a:xfrm>
            <a:off x="20404011" y="6258905"/>
            <a:ext cx="3000727" cy="2631726"/>
            <a:chOff x="0" y="0"/>
            <a:chExt cx="3000725" cy="2631725"/>
          </a:xfrm>
        </p:grpSpPr>
        <p:sp>
          <p:nvSpPr>
            <p:cNvPr id="3950"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951"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3952" name="P.c"/>
            <p:cNvSpPr txBox="1"/>
            <p:nvPr/>
          </p:nvSpPr>
          <p:spPr>
            <a:xfrm>
              <a:off x="508026" y="0"/>
              <a:ext cx="1984674"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grpSp>
        <p:nvGrpSpPr>
          <p:cNvPr id="3957" name="Group"/>
          <p:cNvGrpSpPr/>
          <p:nvPr/>
        </p:nvGrpSpPr>
        <p:grpSpPr>
          <a:xfrm>
            <a:off x="17025779" y="4425312"/>
            <a:ext cx="3000726" cy="2631727"/>
            <a:chOff x="0" y="0"/>
            <a:chExt cx="3000725" cy="2631725"/>
          </a:xfrm>
        </p:grpSpPr>
        <p:sp>
          <p:nvSpPr>
            <p:cNvPr id="3954"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955"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3956" name="P.c"/>
            <p:cNvSpPr txBox="1"/>
            <p:nvPr/>
          </p:nvSpPr>
          <p:spPr>
            <a:xfrm>
              <a:off x="508026" y="0"/>
              <a:ext cx="1984674"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grpSp>
        <p:nvGrpSpPr>
          <p:cNvPr id="3961" name="Group"/>
          <p:cNvGrpSpPr/>
          <p:nvPr/>
        </p:nvGrpSpPr>
        <p:grpSpPr>
          <a:xfrm>
            <a:off x="14089879" y="7313005"/>
            <a:ext cx="3000727" cy="2631726"/>
            <a:chOff x="0" y="0"/>
            <a:chExt cx="3000725" cy="2631725"/>
          </a:xfrm>
        </p:grpSpPr>
        <p:sp>
          <p:nvSpPr>
            <p:cNvPr id="3958"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959"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3960" name="P.c"/>
            <p:cNvSpPr txBox="1"/>
            <p:nvPr/>
          </p:nvSpPr>
          <p:spPr>
            <a:xfrm>
              <a:off x="508026" y="0"/>
              <a:ext cx="1984674"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grpSp>
        <p:nvGrpSpPr>
          <p:cNvPr id="3965" name="Group"/>
          <p:cNvGrpSpPr/>
          <p:nvPr/>
        </p:nvGrpSpPr>
        <p:grpSpPr>
          <a:xfrm>
            <a:off x="17806021" y="9954605"/>
            <a:ext cx="3000727" cy="2631726"/>
            <a:chOff x="0" y="0"/>
            <a:chExt cx="3000725" cy="2631725"/>
          </a:xfrm>
        </p:grpSpPr>
        <p:sp>
          <p:nvSpPr>
            <p:cNvPr id="3962"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963"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3964" name="P.c"/>
            <p:cNvSpPr txBox="1"/>
            <p:nvPr/>
          </p:nvSpPr>
          <p:spPr>
            <a:xfrm>
              <a:off x="508026" y="0"/>
              <a:ext cx="1984674"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grpSp>
        <p:nvGrpSpPr>
          <p:cNvPr id="3969" name="Group"/>
          <p:cNvGrpSpPr/>
          <p:nvPr/>
        </p:nvGrpSpPr>
        <p:grpSpPr>
          <a:xfrm>
            <a:off x="18549811" y="5357205"/>
            <a:ext cx="3000727" cy="2631726"/>
            <a:chOff x="0" y="0"/>
            <a:chExt cx="3000725" cy="2631725"/>
          </a:xfrm>
        </p:grpSpPr>
        <p:sp>
          <p:nvSpPr>
            <p:cNvPr id="3966"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967"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3968" name="P.c"/>
            <p:cNvSpPr txBox="1"/>
            <p:nvPr/>
          </p:nvSpPr>
          <p:spPr>
            <a:xfrm>
              <a:off x="508026" y="0"/>
              <a:ext cx="1984674"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grpSp>
        <p:nvGrpSpPr>
          <p:cNvPr id="3973" name="Group"/>
          <p:cNvGrpSpPr/>
          <p:nvPr/>
        </p:nvGrpSpPr>
        <p:grpSpPr>
          <a:xfrm>
            <a:off x="17431791" y="1090005"/>
            <a:ext cx="3000727" cy="2631726"/>
            <a:chOff x="0" y="0"/>
            <a:chExt cx="3000725" cy="2631725"/>
          </a:xfrm>
        </p:grpSpPr>
        <p:sp>
          <p:nvSpPr>
            <p:cNvPr id="3970"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971"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3972" name="P.c"/>
            <p:cNvSpPr txBox="1"/>
            <p:nvPr/>
          </p:nvSpPr>
          <p:spPr>
            <a:xfrm>
              <a:off x="508026" y="0"/>
              <a:ext cx="1984674"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grpSp>
        <p:nvGrpSpPr>
          <p:cNvPr id="3977" name="Group"/>
          <p:cNvGrpSpPr/>
          <p:nvPr/>
        </p:nvGrpSpPr>
        <p:grpSpPr>
          <a:xfrm>
            <a:off x="19984911" y="9954605"/>
            <a:ext cx="3000727" cy="2631726"/>
            <a:chOff x="0" y="0"/>
            <a:chExt cx="3000725" cy="2631725"/>
          </a:xfrm>
        </p:grpSpPr>
        <p:sp>
          <p:nvSpPr>
            <p:cNvPr id="3974"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975"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3976" name="P.c"/>
            <p:cNvSpPr txBox="1"/>
            <p:nvPr/>
          </p:nvSpPr>
          <p:spPr>
            <a:xfrm>
              <a:off x="508026" y="0"/>
              <a:ext cx="1984674"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grpSp>
        <p:nvGrpSpPr>
          <p:cNvPr id="3981" name="Group"/>
          <p:cNvGrpSpPr/>
          <p:nvPr/>
        </p:nvGrpSpPr>
        <p:grpSpPr>
          <a:xfrm>
            <a:off x="10379247" y="10068905"/>
            <a:ext cx="3000727" cy="2631726"/>
            <a:chOff x="0" y="0"/>
            <a:chExt cx="3000725" cy="2631725"/>
          </a:xfrm>
        </p:grpSpPr>
        <p:sp>
          <p:nvSpPr>
            <p:cNvPr id="3978"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979"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3980" name="P.c"/>
            <p:cNvSpPr txBox="1"/>
            <p:nvPr/>
          </p:nvSpPr>
          <p:spPr>
            <a:xfrm>
              <a:off x="508026" y="0"/>
              <a:ext cx="1984674"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grpSp>
        <p:nvGrpSpPr>
          <p:cNvPr id="3985" name="Group"/>
          <p:cNvGrpSpPr/>
          <p:nvPr/>
        </p:nvGrpSpPr>
        <p:grpSpPr>
          <a:xfrm>
            <a:off x="18041779" y="6779605"/>
            <a:ext cx="3000726" cy="2631726"/>
            <a:chOff x="0" y="0"/>
            <a:chExt cx="3000725" cy="2631725"/>
          </a:xfrm>
        </p:grpSpPr>
        <p:sp>
          <p:nvSpPr>
            <p:cNvPr id="3982"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983"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3984" name="P.c"/>
            <p:cNvSpPr txBox="1"/>
            <p:nvPr/>
          </p:nvSpPr>
          <p:spPr>
            <a:xfrm>
              <a:off x="508026" y="0"/>
              <a:ext cx="1984674"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grpSp>
        <p:nvGrpSpPr>
          <p:cNvPr id="3989" name="Group"/>
          <p:cNvGrpSpPr/>
          <p:nvPr/>
        </p:nvGrpSpPr>
        <p:grpSpPr>
          <a:xfrm>
            <a:off x="14089879" y="9053398"/>
            <a:ext cx="3000727" cy="2631726"/>
            <a:chOff x="0" y="0"/>
            <a:chExt cx="3000725" cy="2631725"/>
          </a:xfrm>
        </p:grpSpPr>
        <p:sp>
          <p:nvSpPr>
            <p:cNvPr id="3986"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987"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3988" name="P.c"/>
            <p:cNvSpPr txBox="1"/>
            <p:nvPr/>
          </p:nvSpPr>
          <p:spPr>
            <a:xfrm>
              <a:off x="508026" y="0"/>
              <a:ext cx="1984674"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grpSp>
        <p:nvGrpSpPr>
          <p:cNvPr id="3993" name="Group"/>
          <p:cNvGrpSpPr/>
          <p:nvPr/>
        </p:nvGrpSpPr>
        <p:grpSpPr>
          <a:xfrm>
            <a:off x="12819880" y="4938105"/>
            <a:ext cx="3000726" cy="2631726"/>
            <a:chOff x="0" y="0"/>
            <a:chExt cx="3000725" cy="2631725"/>
          </a:xfrm>
        </p:grpSpPr>
        <p:sp>
          <p:nvSpPr>
            <p:cNvPr id="3990"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991"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3992" name="P.c"/>
            <p:cNvSpPr txBox="1"/>
            <p:nvPr/>
          </p:nvSpPr>
          <p:spPr>
            <a:xfrm>
              <a:off x="508026" y="0"/>
              <a:ext cx="1984674"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grpSp>
        <p:nvGrpSpPr>
          <p:cNvPr id="3997" name="Group"/>
          <p:cNvGrpSpPr/>
          <p:nvPr/>
        </p:nvGrpSpPr>
        <p:grpSpPr>
          <a:xfrm>
            <a:off x="19705511" y="1632124"/>
            <a:ext cx="3000727" cy="2631727"/>
            <a:chOff x="0" y="0"/>
            <a:chExt cx="3000725" cy="2631725"/>
          </a:xfrm>
        </p:grpSpPr>
        <p:sp>
          <p:nvSpPr>
            <p:cNvPr id="3994"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995"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3996" name="P.c"/>
            <p:cNvSpPr txBox="1"/>
            <p:nvPr/>
          </p:nvSpPr>
          <p:spPr>
            <a:xfrm>
              <a:off x="508026" y="0"/>
              <a:ext cx="1984674"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grpSp>
        <p:nvGrpSpPr>
          <p:cNvPr id="4001" name="Group"/>
          <p:cNvGrpSpPr/>
          <p:nvPr/>
        </p:nvGrpSpPr>
        <p:grpSpPr>
          <a:xfrm>
            <a:off x="14803311" y="1915505"/>
            <a:ext cx="3000727" cy="2631726"/>
            <a:chOff x="0" y="0"/>
            <a:chExt cx="3000725" cy="2631725"/>
          </a:xfrm>
        </p:grpSpPr>
        <p:sp>
          <p:nvSpPr>
            <p:cNvPr id="3998"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999"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4000" name="P.c"/>
            <p:cNvSpPr txBox="1"/>
            <p:nvPr/>
          </p:nvSpPr>
          <p:spPr>
            <a:xfrm>
              <a:off x="508026" y="0"/>
              <a:ext cx="1984674"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grpSp>
        <p:nvGrpSpPr>
          <p:cNvPr id="4005" name="Group"/>
          <p:cNvGrpSpPr/>
          <p:nvPr/>
        </p:nvGrpSpPr>
        <p:grpSpPr>
          <a:xfrm>
            <a:off x="10611931" y="1344005"/>
            <a:ext cx="3000726" cy="2631726"/>
            <a:chOff x="0" y="0"/>
            <a:chExt cx="3000725" cy="2631725"/>
          </a:xfrm>
        </p:grpSpPr>
        <p:sp>
          <p:nvSpPr>
            <p:cNvPr id="4002"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003"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4004" name="P.c"/>
            <p:cNvSpPr txBox="1"/>
            <p:nvPr/>
          </p:nvSpPr>
          <p:spPr>
            <a:xfrm>
              <a:off x="508026" y="0"/>
              <a:ext cx="1984674"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pic>
        <p:nvPicPr>
          <p:cNvPr id="4006" name="tigress-purple.png" descr="tigress-purple.png"/>
          <p:cNvPicPr>
            <a:picLocks noChangeAspect="1"/>
          </p:cNvPicPr>
          <p:nvPr/>
        </p:nvPicPr>
        <p:blipFill>
          <a:blip r:embed="rId4">
            <a:extLst/>
          </a:blip>
          <a:stretch>
            <a:fillRect/>
          </a:stretch>
        </p:blipFill>
        <p:spPr>
          <a:xfrm>
            <a:off x="3624688" y="6262911"/>
            <a:ext cx="2684956" cy="2141114"/>
          </a:xfrm>
          <a:prstGeom prst="rect">
            <a:avLst/>
          </a:prstGeom>
          <a:ln w="12700">
            <a:miter lim="400000"/>
          </a:ln>
        </p:spPr>
      </p:pic>
      <p:sp>
        <p:nvSpPr>
          <p:cNvPr id="4007" name="Line"/>
          <p:cNvSpPr/>
          <p:nvPr/>
        </p:nvSpPr>
        <p:spPr>
          <a:xfrm>
            <a:off x="5094536" y="5253231"/>
            <a:ext cx="1" cy="975889"/>
          </a:xfrm>
          <a:prstGeom prst="line">
            <a:avLst/>
          </a:prstGeom>
          <a:ln w="127000">
            <a:solidFill>
              <a:srgbClr val="731B70"/>
            </a:solidFill>
            <a:miter lim="400000"/>
            <a:tailEnd type="triangle"/>
          </a:ln>
        </p:spPr>
        <p:txBody>
          <a:bodyPr lIns="50800" tIns="50800" rIns="50800" bIns="50800" anchor="ct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sp>
        <p:nvSpPr>
          <p:cNvPr id="4008" name="Line"/>
          <p:cNvSpPr/>
          <p:nvPr/>
        </p:nvSpPr>
        <p:spPr>
          <a:xfrm>
            <a:off x="6456286" y="7330502"/>
            <a:ext cx="2053584" cy="1"/>
          </a:xfrm>
          <a:prstGeom prst="line">
            <a:avLst/>
          </a:prstGeom>
          <a:ln w="127000">
            <a:solidFill>
              <a:srgbClr val="731B70"/>
            </a:solidFill>
            <a:miter lim="400000"/>
            <a:tailEnd type="triangle"/>
          </a:ln>
        </p:spPr>
        <p:txBody>
          <a:bodyPr lIns="50800" tIns="50800" rIns="50800" bIns="50800" anchor="ct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nvGrpSpPr>
          <p:cNvPr id="4011" name="Group"/>
          <p:cNvGrpSpPr/>
          <p:nvPr/>
        </p:nvGrpSpPr>
        <p:grpSpPr>
          <a:xfrm>
            <a:off x="816073" y="6890764"/>
            <a:ext cx="2725897" cy="879476"/>
            <a:chOff x="0" y="0"/>
            <a:chExt cx="2725896" cy="879475"/>
          </a:xfrm>
        </p:grpSpPr>
        <p:sp>
          <p:nvSpPr>
            <p:cNvPr id="4009" name="Line"/>
            <p:cNvSpPr/>
            <p:nvPr/>
          </p:nvSpPr>
          <p:spPr>
            <a:xfrm>
              <a:off x="1750007" y="439737"/>
              <a:ext cx="975890" cy="1"/>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sp>
          <p:nvSpPr>
            <p:cNvPr id="4010" name="Seed"/>
            <p:cNvSpPr txBox="1"/>
            <p:nvPr/>
          </p:nvSpPr>
          <p:spPr>
            <a:xfrm>
              <a:off x="-1" y="0"/>
              <a:ext cx="1578745" cy="879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nSpc>
                  <a:spcPct val="80000"/>
                </a:lnSpc>
                <a:defRPr b="1" sz="5000">
                  <a:latin typeface="+mj-lt"/>
                  <a:ea typeface="+mj-ea"/>
                  <a:cs typeface="+mj-cs"/>
                  <a:sym typeface="Trebuchet MS"/>
                </a:defRPr>
              </a:lvl1pPr>
            </a:lstStyle>
            <a:p>
              <a:pPr/>
              <a:r>
                <a:t>Seed</a:t>
              </a:r>
            </a:p>
          </p:txBody>
        </p:sp>
      </p:grpSp>
      <p:grpSp>
        <p:nvGrpSpPr>
          <p:cNvPr id="4018" name="Group"/>
          <p:cNvGrpSpPr/>
          <p:nvPr/>
        </p:nvGrpSpPr>
        <p:grpSpPr>
          <a:xfrm>
            <a:off x="1377454" y="8464418"/>
            <a:ext cx="7204036" cy="3809686"/>
            <a:chOff x="0" y="0"/>
            <a:chExt cx="7204035" cy="3809684"/>
          </a:xfrm>
        </p:grpSpPr>
        <p:grpSp>
          <p:nvGrpSpPr>
            <p:cNvPr id="4016" name="Group"/>
            <p:cNvGrpSpPr/>
            <p:nvPr/>
          </p:nvGrpSpPr>
          <p:grpSpPr>
            <a:xfrm>
              <a:off x="0" y="0"/>
              <a:ext cx="7204036" cy="3809685"/>
              <a:chOff x="0" y="0"/>
              <a:chExt cx="7204035" cy="3809685"/>
            </a:xfrm>
          </p:grpSpPr>
          <p:grpSp>
            <p:nvGrpSpPr>
              <p:cNvPr id="4014" name="Group"/>
              <p:cNvGrpSpPr/>
              <p:nvPr/>
            </p:nvGrpSpPr>
            <p:grpSpPr>
              <a:xfrm>
                <a:off x="0" y="1155532"/>
                <a:ext cx="7204036" cy="2654154"/>
                <a:chOff x="0" y="0"/>
                <a:chExt cx="7204035" cy="2654152"/>
              </a:xfrm>
            </p:grpSpPr>
            <p:sp>
              <p:nvSpPr>
                <p:cNvPr id="4012" name="Rectangle"/>
                <p:cNvSpPr/>
                <p:nvPr/>
              </p:nvSpPr>
              <p:spPr>
                <a:xfrm>
                  <a:off x="0" y="0"/>
                  <a:ext cx="6656369" cy="2654153"/>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013" name="Time Check…"/>
                <p:cNvSpPr txBox="1"/>
                <p:nvPr/>
              </p:nvSpPr>
              <p:spPr>
                <a:xfrm>
                  <a:off x="128906" y="156020"/>
                  <a:ext cx="7075130" cy="22913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marL="228600" indent="-228600" algn="l">
                    <a:buSzPct val="100000"/>
                    <a:buChar char="•"/>
                    <a:defRPr b="1" sz="5000">
                      <a:solidFill>
                        <a:srgbClr val="000000"/>
                      </a:solidFill>
                      <a:latin typeface="Courier"/>
                      <a:ea typeface="Courier"/>
                      <a:cs typeface="Courier"/>
                      <a:sym typeface="Courier"/>
                    </a:defRPr>
                  </a:pPr>
                  <a:r>
                    <a:t>Time Check</a:t>
                  </a:r>
                </a:p>
                <a:p>
                  <a:pPr marL="228600" indent="-228600" algn="l">
                    <a:buSzPct val="100000"/>
                    <a:buChar char="•"/>
                    <a:defRPr b="1" sz="5000">
                      <a:solidFill>
                        <a:srgbClr val="000000"/>
                      </a:solidFill>
                      <a:latin typeface="Courier"/>
                      <a:ea typeface="Courier"/>
                      <a:cs typeface="Courier"/>
                      <a:sym typeface="Courier"/>
                    </a:defRPr>
                  </a:pPr>
                  <a:r>
                    <a:t>Password Check</a:t>
                  </a:r>
                </a:p>
                <a:p>
                  <a:pPr marL="228600" indent="-228600" algn="l">
                    <a:buSzPct val="100000"/>
                    <a:buChar char="•"/>
                    <a:defRPr b="1" sz="5000">
                      <a:solidFill>
                        <a:srgbClr val="000000"/>
                      </a:solidFill>
                      <a:latin typeface="Courier"/>
                      <a:ea typeface="Courier"/>
                      <a:cs typeface="Courier"/>
                      <a:sym typeface="Courier"/>
                    </a:defRPr>
                  </a:pPr>
                  <a:r>
                    <a:t>Activation Code</a:t>
                  </a:r>
                </a:p>
              </p:txBody>
            </p:sp>
          </p:grpSp>
          <p:sp>
            <p:nvSpPr>
              <p:cNvPr id="4015" name="Line"/>
              <p:cNvSpPr/>
              <p:nvPr/>
            </p:nvSpPr>
            <p:spPr>
              <a:xfrm flipV="1">
                <a:off x="3602017" y="-1"/>
                <a:ext cx="1" cy="975890"/>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pic>
          <p:nvPicPr>
            <p:cNvPr id="4017" name="diamond-clipart-purple-diamond-2.png" descr="diamond-clipart-purple-diamond-2.png"/>
            <p:cNvPicPr>
              <a:picLocks noChangeAspect="1"/>
            </p:cNvPicPr>
            <p:nvPr/>
          </p:nvPicPr>
          <p:blipFill>
            <a:blip r:embed="rId3">
              <a:extLst/>
            </a:blip>
            <a:stretch>
              <a:fillRect/>
            </a:stretch>
          </p:blipFill>
          <p:spPr>
            <a:xfrm>
              <a:off x="4670605" y="1374940"/>
              <a:ext cx="1448331" cy="1009005"/>
            </a:xfrm>
            <a:prstGeom prst="rect">
              <a:avLst/>
            </a:prstGeom>
            <a:ln w="12700" cap="flat">
              <a:noFill/>
              <a:miter lim="400000"/>
            </a:ln>
            <a:effectLst/>
          </p:spPr>
        </p:pic>
      </p:grpSp>
      <p:grpSp>
        <p:nvGrpSpPr>
          <p:cNvPr id="4021" name="Group"/>
          <p:cNvGrpSpPr/>
          <p:nvPr/>
        </p:nvGrpSpPr>
        <p:grpSpPr>
          <a:xfrm>
            <a:off x="3396276" y="3686967"/>
            <a:ext cx="3396522" cy="1530219"/>
            <a:chOff x="0" y="0"/>
            <a:chExt cx="3396520" cy="1530218"/>
          </a:xfrm>
        </p:grpSpPr>
        <p:sp>
          <p:nvSpPr>
            <p:cNvPr id="4019"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020" name="Random"/>
            <p:cNvSpPr txBox="1"/>
            <p:nvPr/>
          </p:nvSpPr>
          <p:spPr>
            <a:xfrm>
              <a:off x="370983" y="241195"/>
              <a:ext cx="2654556" cy="955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5500">
                  <a:solidFill>
                    <a:srgbClr val="000000"/>
                  </a:solidFill>
                  <a:latin typeface="+mj-lt"/>
                  <a:ea typeface="+mj-ea"/>
                  <a:cs typeface="+mj-cs"/>
                  <a:sym typeface="Trebuchet MS"/>
                </a:defRPr>
              </a:lvl1pPr>
            </a:lstStyle>
            <a:p>
              <a:pPr/>
              <a:r>
                <a:t>Random</a:t>
              </a:r>
            </a:p>
          </p:txBody>
        </p:sp>
      </p:grpSp>
      <p:grpSp>
        <p:nvGrpSpPr>
          <p:cNvPr id="4027" name="Group"/>
          <p:cNvGrpSpPr/>
          <p:nvPr/>
        </p:nvGrpSpPr>
        <p:grpSpPr>
          <a:xfrm>
            <a:off x="8082881" y="957249"/>
            <a:ext cx="16845895" cy="12752439"/>
            <a:chOff x="310550" y="-129396"/>
            <a:chExt cx="16845894" cy="12752437"/>
          </a:xfrm>
        </p:grpSpPr>
        <p:grpSp>
          <p:nvGrpSpPr>
            <p:cNvPr id="4025" name="Group"/>
            <p:cNvGrpSpPr/>
            <p:nvPr/>
          </p:nvGrpSpPr>
          <p:grpSpPr>
            <a:xfrm>
              <a:off x="310550" y="-129397"/>
              <a:ext cx="16845896" cy="12752438"/>
              <a:chOff x="0" y="0"/>
              <a:chExt cx="16845894" cy="12752437"/>
            </a:xfrm>
          </p:grpSpPr>
          <p:pic>
            <p:nvPicPr>
              <p:cNvPr id="4022" name="41071598-c53b281c-69c6-11e8-8265-ec3485c5b199.png" descr="41071598-c53b281c-69c6-11e8-8265-ec3485c5b199.png"/>
              <p:cNvPicPr>
                <a:picLocks noChangeAspect="0"/>
              </p:cNvPicPr>
              <p:nvPr/>
            </p:nvPicPr>
            <p:blipFill>
              <a:blip r:embed="rId5">
                <a:extLst/>
              </a:blip>
              <a:srcRect l="3560" t="5202" r="0" b="10542"/>
              <a:stretch>
                <a:fillRect/>
              </a:stretch>
            </p:blipFill>
            <p:spPr>
              <a:xfrm>
                <a:off x="0" y="0"/>
                <a:ext cx="16845895" cy="12752438"/>
              </a:xfrm>
              <a:prstGeom prst="rect">
                <a:avLst/>
              </a:prstGeom>
              <a:ln w="12700" cap="flat">
                <a:noFill/>
                <a:miter lim="400000"/>
              </a:ln>
              <a:effectLst/>
            </p:spPr>
          </p:pic>
          <p:sp>
            <p:nvSpPr>
              <p:cNvPr id="4023" name="Rectangle"/>
              <p:cNvSpPr/>
              <p:nvPr/>
            </p:nvSpPr>
            <p:spPr>
              <a:xfrm>
                <a:off x="2673350" y="1135923"/>
                <a:ext cx="5839204" cy="542349"/>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4024" name="Rectangle"/>
              <p:cNvSpPr/>
              <p:nvPr/>
            </p:nvSpPr>
            <p:spPr>
              <a:xfrm>
                <a:off x="2441744" y="346360"/>
                <a:ext cx="3364541" cy="460432"/>
              </a:xfrm>
              <a:prstGeom prst="rect">
                <a:avLst/>
              </a:prstGeom>
              <a:solidFill>
                <a:srgbClr val="F2F2F2"/>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4026" name="Rectangle"/>
            <p:cNvSpPr/>
            <p:nvPr/>
          </p:nvSpPr>
          <p:spPr>
            <a:xfrm>
              <a:off x="954273" y="1972420"/>
              <a:ext cx="14752875" cy="9821920"/>
            </a:xfrm>
            <a:prstGeom prst="rect">
              <a:avLst/>
            </a:prstGeom>
            <a:solidFill>
              <a:srgbClr val="000000"/>
            </a:solidFill>
            <a:ln w="50800" cap="flat">
              <a:solidFill>
                <a:srgbClr val="000000"/>
              </a:solidFill>
              <a:prstDash val="solid"/>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sp>
        <p:nvSpPr>
          <p:cNvPr id="4028" name="$ secret 3423…"/>
          <p:cNvSpPr txBox="1"/>
          <p:nvPr/>
        </p:nvSpPr>
        <p:spPr>
          <a:xfrm>
            <a:off x="9493567" y="2584397"/>
            <a:ext cx="12509238" cy="1068080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lgn="l">
              <a:defRPr b="1" sz="8000">
                <a:solidFill>
                  <a:srgbClr val="81FB4D"/>
                </a:solidFill>
                <a:latin typeface="Courier"/>
                <a:ea typeface="Courier"/>
                <a:cs typeface="Courier"/>
                <a:sym typeface="Courier"/>
              </a:defRPr>
            </a:pPr>
            <a:r>
              <a:t>$ secret 3423</a:t>
            </a:r>
          </a:p>
          <a:p>
            <a:pPr algn="l">
              <a:defRPr b="1" sz="8000">
                <a:solidFill>
                  <a:srgbClr val="81FB4D"/>
                </a:solidFill>
                <a:latin typeface="Courier"/>
                <a:ea typeface="Courier"/>
                <a:cs typeface="Courier"/>
                <a:sym typeface="Courier"/>
              </a:defRPr>
            </a:pPr>
            <a:r>
              <a:t>23</a:t>
            </a:r>
          </a:p>
          <a:p>
            <a:pPr algn="l">
              <a:defRPr b="1" sz="8000">
                <a:solidFill>
                  <a:srgbClr val="81FB4D"/>
                </a:solidFill>
                <a:latin typeface="Courier"/>
                <a:ea typeface="Courier"/>
                <a:cs typeface="Courier"/>
                <a:sym typeface="Courier"/>
              </a:defRPr>
            </a:pPr>
            <a:r>
              <a:t>$ secret 99</a:t>
            </a:r>
          </a:p>
          <a:p>
            <a:pPr algn="l">
              <a:defRPr b="1" sz="8000">
                <a:solidFill>
                  <a:srgbClr val="81FB4D"/>
                </a:solidFill>
                <a:latin typeface="Courier"/>
                <a:ea typeface="Courier"/>
                <a:cs typeface="Courier"/>
                <a:sym typeface="Courier"/>
              </a:defRPr>
            </a:pPr>
            <a:r>
              <a:t>32432</a:t>
            </a:r>
          </a:p>
          <a:p>
            <a:pPr algn="l">
              <a:defRPr b="1" sz="8000">
                <a:solidFill>
                  <a:srgbClr val="81FB4D"/>
                </a:solidFill>
                <a:latin typeface="Courier"/>
                <a:ea typeface="Courier"/>
                <a:cs typeface="Courier"/>
                <a:sym typeface="Courier"/>
              </a:defRPr>
            </a:pPr>
            <a:r>
              <a:t>$ secret 909</a:t>
            </a:r>
          </a:p>
          <a:p>
            <a:pPr algn="l">
              <a:defRPr b="1" sz="8000">
                <a:solidFill>
                  <a:srgbClr val="81FB4D"/>
                </a:solidFill>
                <a:latin typeface="Courier"/>
                <a:ea typeface="Courier"/>
                <a:cs typeface="Courier"/>
                <a:sym typeface="Courier"/>
              </a:defRPr>
            </a:pPr>
            <a:r>
              <a:t>879</a:t>
            </a:r>
          </a:p>
          <a:p>
            <a:pPr algn="l">
              <a:defRPr b="1" sz="8000">
                <a:solidFill>
                  <a:srgbClr val="81FB4D"/>
                </a:solidFill>
                <a:latin typeface="Courier"/>
                <a:ea typeface="Courier"/>
                <a:cs typeface="Courier"/>
                <a:sym typeface="Courier"/>
              </a:defRPr>
            </a:pPr>
            <a:r>
              <a:t>$ secret 777</a:t>
            </a:r>
          </a:p>
          <a:p>
            <a:pPr algn="l">
              <a:defRPr b="1" sz="8000">
                <a:solidFill>
                  <a:srgbClr val="81FB4D"/>
                </a:solidFill>
                <a:latin typeface="Courier"/>
                <a:ea typeface="Courier"/>
                <a:cs typeface="Courier"/>
                <a:sym typeface="Courier"/>
              </a:defRPr>
            </a:pPr>
            <a:r>
              <a:t>7565</a:t>
            </a:r>
          </a:p>
          <a:p>
            <a:pPr algn="l">
              <a:defRPr b="1" sz="8000">
                <a:solidFill>
                  <a:srgbClr val="81FB4D"/>
                </a:solidFill>
                <a:latin typeface="Courier"/>
                <a:ea typeface="Courier"/>
                <a:cs typeface="Courier"/>
                <a:sym typeface="Courier"/>
              </a:defRPr>
            </a:pPr>
          </a:p>
          <a:p>
            <a:pPr algn="l">
              <a:defRPr b="1" sz="8000">
                <a:solidFill>
                  <a:srgbClr val="81FB4D"/>
                </a:solidFill>
                <a:latin typeface="Courier"/>
                <a:ea typeface="Courier"/>
                <a:cs typeface="Courier"/>
                <a:sym typeface="Courier"/>
              </a:defRPr>
            </a:pPr>
          </a:p>
        </p:txBody>
      </p:sp>
      <p:grpSp>
        <p:nvGrpSpPr>
          <p:cNvPr id="4034" name="Group"/>
          <p:cNvGrpSpPr/>
          <p:nvPr/>
        </p:nvGrpSpPr>
        <p:grpSpPr>
          <a:xfrm>
            <a:off x="8656511" y="1041588"/>
            <a:ext cx="14863533" cy="12304361"/>
            <a:chOff x="0" y="0"/>
            <a:chExt cx="14863531" cy="12304359"/>
          </a:xfrm>
        </p:grpSpPr>
        <p:sp>
          <p:nvSpPr>
            <p:cNvPr id="4029" name="Rectangle"/>
            <p:cNvSpPr/>
            <p:nvPr/>
          </p:nvSpPr>
          <p:spPr>
            <a:xfrm>
              <a:off x="0" y="0"/>
              <a:ext cx="14863532" cy="12055058"/>
            </a:xfrm>
            <a:prstGeom prst="rect">
              <a:avLst/>
            </a:prstGeom>
            <a:solidFill>
              <a:srgbClr val="FFFFFF"/>
            </a:solidFill>
            <a:ln w="38100" cap="flat">
              <a:solidFill>
                <a:srgbClr val="000000"/>
              </a:solidFill>
              <a:prstDash val="solid"/>
              <a:miter lim="400000"/>
            </a:ln>
            <a:effectLst>
              <a:outerShdw sx="100000" sy="100000" kx="0" ky="0" algn="b" rotWithShape="0" blurRad="190500" dist="8455" dir="5400000">
                <a:srgbClr val="000000"/>
              </a:outerShdw>
            </a:effectLst>
          </p:spPr>
          <p:txBody>
            <a:bodyPr wrap="square" lIns="50800" tIns="50800" rIns="50800" bIns="50800" numCol="1" anchor="ctr">
              <a:noAutofit/>
            </a:bodyPr>
            <a:lstStyle/>
            <a:p>
              <a:pPr defTabSz="584200">
                <a:defRPr sz="2400">
                  <a:effectLst>
                    <a:outerShdw sx="100000" sy="100000" kx="0" ky="0" algn="b" rotWithShape="0" blurRad="25400" dist="23998" dir="2700000">
                      <a:srgbClr val="000000">
                        <a:alpha val="31034"/>
                      </a:srgbClr>
                    </a:outerShdw>
                  </a:effectLst>
                </a:defRPr>
              </a:pPr>
            </a:p>
          </p:txBody>
        </p:sp>
        <p:sp>
          <p:nvSpPr>
            <p:cNvPr id="4030" name="Rectangle"/>
            <p:cNvSpPr/>
            <p:nvPr/>
          </p:nvSpPr>
          <p:spPr>
            <a:xfrm>
              <a:off x="348344" y="1100870"/>
              <a:ext cx="14377252" cy="3142008"/>
            </a:xfrm>
            <a:prstGeom prst="rect">
              <a:avLst/>
            </a:prstGeom>
            <a:solidFill>
              <a:srgbClr val="FF8DAA"/>
            </a:solidFill>
            <a:ln w="25400" cap="flat">
              <a:solidFill>
                <a:srgbClr val="FFFFFF"/>
              </a:solidFill>
              <a:prstDash val="solid"/>
              <a:miter lim="400000"/>
            </a:ln>
            <a:effectLst/>
          </p:spPr>
          <p:txBody>
            <a:bodyPr wrap="square" lIns="50800" tIns="50800" rIns="50800" bIns="50800" numCol="1" anchor="ctr">
              <a:noAutofit/>
            </a:bodyPr>
            <a:lstStyle/>
            <a:p>
              <a:pPr defTabSz="584200">
                <a:defRPr sz="2400">
                  <a:effectLst>
                    <a:outerShdw sx="100000" sy="100000" kx="0" ky="0" algn="b" rotWithShape="0" blurRad="25400" dist="23998" dir="2700000">
                      <a:srgbClr val="000000">
                        <a:alpha val="31034"/>
                      </a:srgbClr>
                    </a:outerShdw>
                  </a:effectLst>
                </a:defRPr>
              </a:pPr>
            </a:p>
          </p:txBody>
        </p:sp>
        <p:sp>
          <p:nvSpPr>
            <p:cNvPr id="4031" name="Rectangle"/>
            <p:cNvSpPr/>
            <p:nvPr/>
          </p:nvSpPr>
          <p:spPr>
            <a:xfrm>
              <a:off x="348344" y="4415023"/>
              <a:ext cx="14377252" cy="5130026"/>
            </a:xfrm>
            <a:prstGeom prst="rect">
              <a:avLst/>
            </a:prstGeom>
            <a:solidFill>
              <a:srgbClr val="76D6FF"/>
            </a:solidFill>
            <a:ln w="25400" cap="flat">
              <a:solidFill>
                <a:srgbClr val="FFFFFF"/>
              </a:solidFill>
              <a:prstDash val="solid"/>
              <a:miter lim="400000"/>
            </a:ln>
            <a:effectLst/>
          </p:spPr>
          <p:txBody>
            <a:bodyPr wrap="square" lIns="50800" tIns="50800" rIns="50800" bIns="50800" numCol="1" anchor="ctr">
              <a:noAutofit/>
            </a:bodyPr>
            <a:lstStyle/>
            <a:p>
              <a:pPr defTabSz="584200">
                <a:defRPr sz="2400">
                  <a:effectLst>
                    <a:outerShdw sx="100000" sy="100000" kx="0" ky="0" algn="b" rotWithShape="0" blurRad="25400" dist="23998" dir="2700000">
                      <a:srgbClr val="000000">
                        <a:alpha val="31034"/>
                      </a:srgbClr>
                    </a:outerShdw>
                  </a:effectLst>
                </a:defRPr>
              </a:pPr>
            </a:p>
          </p:txBody>
        </p:sp>
        <p:sp>
          <p:nvSpPr>
            <p:cNvPr id="4032" name="Rectangle"/>
            <p:cNvSpPr/>
            <p:nvPr/>
          </p:nvSpPr>
          <p:spPr>
            <a:xfrm>
              <a:off x="356422" y="9717194"/>
              <a:ext cx="14361096" cy="1623427"/>
            </a:xfrm>
            <a:prstGeom prst="rect">
              <a:avLst/>
            </a:prstGeom>
            <a:solidFill>
              <a:srgbClr val="E7A334"/>
            </a:solidFill>
            <a:ln w="25400" cap="flat">
              <a:solidFill>
                <a:srgbClr val="FFFFFF"/>
              </a:solidFill>
              <a:prstDash val="solid"/>
              <a:miter lim="400000"/>
            </a:ln>
            <a:effectLst/>
          </p:spPr>
          <p:txBody>
            <a:bodyPr wrap="square" lIns="50800" tIns="50800" rIns="50800" bIns="50800" numCol="1" anchor="ctr">
              <a:noAutofit/>
            </a:bodyPr>
            <a:lstStyle/>
            <a:p>
              <a:pPr defTabSz="584200">
                <a:defRPr sz="2400">
                  <a:effectLst>
                    <a:outerShdw sx="100000" sy="100000" kx="0" ky="0" algn="b" rotWithShape="0" blurRad="25400" dist="23998" dir="2700000">
                      <a:srgbClr val="000000">
                        <a:alpha val="31034"/>
                      </a:srgbClr>
                    </a:outerShdw>
                  </a:effectLst>
                </a:defRPr>
              </a:pPr>
            </a:p>
          </p:txBody>
        </p:sp>
        <p:sp>
          <p:nvSpPr>
            <p:cNvPr id="4033" name="void SECRET(unsigned long i[1] , unsigned long o[1] ) {…"/>
            <p:cNvSpPr txBox="1"/>
            <p:nvPr/>
          </p:nvSpPr>
          <p:spPr>
            <a:xfrm>
              <a:off x="267281" y="82900"/>
              <a:ext cx="14539379" cy="122214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defTabSz="584200">
                <a:defRPr sz="2900">
                  <a:solidFill>
                    <a:srgbClr val="000000"/>
                  </a:solidFill>
                  <a:latin typeface="Courier"/>
                  <a:ea typeface="Courier"/>
                  <a:cs typeface="Courier"/>
                  <a:sym typeface="Courier"/>
                </a:defRPr>
              </a:pPr>
              <a:r>
                <a:t>void SECRET(unsigned long i[1] , unsigned long o[1] ) { </a:t>
              </a:r>
            </a:p>
            <a:p>
              <a:pPr algn="l" defTabSz="584200">
                <a:defRPr sz="2900">
                  <a:solidFill>
                    <a:srgbClr val="000000"/>
                  </a:solidFill>
                  <a:latin typeface="Courier"/>
                  <a:ea typeface="Courier"/>
                  <a:cs typeface="Courier"/>
                  <a:sym typeface="Courier"/>
                </a:defRPr>
              </a:pPr>
              <a:r>
                <a:t>  unsigned long s[4] ;</a:t>
              </a:r>
            </a:p>
            <a:p>
              <a:pPr algn="l" defTabSz="584200">
                <a:defRPr sz="2900">
                  <a:solidFill>
                    <a:srgbClr val="000000"/>
                  </a:solidFill>
                  <a:latin typeface="Courier"/>
                  <a:ea typeface="Courier"/>
                  <a:cs typeface="Courier"/>
                  <a:sym typeface="Courier"/>
                </a:defRPr>
              </a:pPr>
            </a:p>
            <a:p>
              <a:pPr algn="l" defTabSz="584200">
                <a:defRPr sz="2900">
                  <a:solidFill>
                    <a:srgbClr val="000000"/>
                  </a:solidFill>
                  <a:latin typeface="Courier"/>
                  <a:ea typeface="Courier"/>
                  <a:cs typeface="Courier"/>
                  <a:sym typeface="Courier"/>
                </a:defRPr>
              </a:pPr>
              <a:r>
                <a:t>  s[0UL] = i[0UL] + 762537946UL;</a:t>
              </a:r>
            </a:p>
            <a:p>
              <a:pPr algn="l" defTabSz="584200">
                <a:defRPr sz="2900">
                  <a:solidFill>
                    <a:srgbClr val="000000"/>
                  </a:solidFill>
                  <a:latin typeface="Courier"/>
                  <a:ea typeface="Courier"/>
                  <a:cs typeface="Courier"/>
                  <a:sym typeface="Courier"/>
                </a:defRPr>
              </a:pPr>
              <a:r>
                <a:t>  s[1UL] = i[0UL] | ((16601096UL &lt;&lt; (s[0UL] % 16UL | 1UL)) | </a:t>
              </a:r>
            </a:p>
            <a:p>
              <a:pPr algn="l" defTabSz="584200">
                <a:defRPr sz="2900">
                  <a:solidFill>
                    <a:srgbClr val="000000"/>
                  </a:solidFill>
                  <a:latin typeface="Courier"/>
                  <a:ea typeface="Courier"/>
                  <a:cs typeface="Courier"/>
                  <a:sym typeface="Courier"/>
                </a:defRPr>
              </a:pPr>
              <a:r>
                <a:t>           (16601096UL &gt;&gt; (64 - (s[0UL] % 16UL | 1UL))));</a:t>
              </a:r>
            </a:p>
            <a:p>
              <a:pPr algn="l" defTabSz="584200">
                <a:defRPr sz="2900">
                  <a:solidFill>
                    <a:srgbClr val="000000"/>
                  </a:solidFill>
                  <a:latin typeface="Courier"/>
                  <a:ea typeface="Courier"/>
                  <a:cs typeface="Courier"/>
                  <a:sym typeface="Courier"/>
                </a:defRPr>
              </a:pPr>
              <a:r>
                <a:t>  s[2UL] = (i[0UL] ^ 643136481UL) ^ (s[0UL] + 292656718UL);</a:t>
              </a:r>
            </a:p>
            <a:p>
              <a:pPr algn="l" defTabSz="584200">
                <a:defRPr sz="2900">
                  <a:solidFill>
                    <a:srgbClr val="000000"/>
                  </a:solidFill>
                  <a:latin typeface="Courier"/>
                  <a:ea typeface="Courier"/>
                  <a:cs typeface="Courier"/>
                  <a:sym typeface="Courier"/>
                </a:defRPr>
              </a:pPr>
              <a:r>
                <a:t>  s[3UL] = (i[0UL] &lt;&lt; (((s[1UL] &gt;&gt; 4UL) &amp; 15UL) | 1UL)) | </a:t>
              </a:r>
            </a:p>
            <a:p>
              <a:pPr algn="l" defTabSz="584200">
                <a:defRPr sz="2900">
                  <a:solidFill>
                    <a:srgbClr val="000000"/>
                  </a:solidFill>
                  <a:latin typeface="Courier"/>
                  <a:ea typeface="Courier"/>
                  <a:cs typeface="Courier"/>
                  <a:sym typeface="Courier"/>
                </a:defRPr>
              </a:pPr>
              <a:r>
                <a:t>           (i[0UL] &gt;&gt; (64 - (((s[1UL] &gt;&gt; 4UL) &amp; 15UL) | 1UL)));</a:t>
              </a:r>
            </a:p>
            <a:p>
              <a:pPr algn="l" defTabSz="584200">
                <a:defRPr sz="2900">
                  <a:solidFill>
                    <a:srgbClr val="000000"/>
                  </a:solidFill>
                  <a:latin typeface="Courier"/>
                  <a:ea typeface="Courier"/>
                  <a:cs typeface="Courier"/>
                  <a:sym typeface="Courier"/>
                </a:defRPr>
              </a:pPr>
            </a:p>
            <a:p>
              <a:pPr algn="l" defTabSz="584200">
                <a:defRPr sz="2900">
                  <a:solidFill>
                    <a:srgbClr val="000000"/>
                  </a:solidFill>
                  <a:latin typeface="Courier"/>
                  <a:ea typeface="Courier"/>
                  <a:cs typeface="Courier"/>
                  <a:sym typeface="Courier"/>
                </a:defRPr>
              </a:pPr>
              <a:r>
                <a:t>  unsigned long l = 0UL;</a:t>
              </a:r>
            </a:p>
            <a:p>
              <a:pPr algn="l" defTabSz="584200">
                <a:defRPr sz="2900">
                  <a:solidFill>
                    <a:srgbClr val="000000"/>
                  </a:solidFill>
                  <a:latin typeface="Courier"/>
                  <a:ea typeface="Courier"/>
                  <a:cs typeface="Courier"/>
                  <a:sym typeface="Courier"/>
                </a:defRPr>
              </a:pPr>
              <a:r>
                <a:t>  while (l &lt; 3UL) {</a:t>
              </a:r>
            </a:p>
            <a:p>
              <a:pPr algn="l" defTabSz="584200">
                <a:defRPr sz="2900">
                  <a:solidFill>
                    <a:srgbClr val="000000"/>
                  </a:solidFill>
                  <a:latin typeface="Courier"/>
                  <a:ea typeface="Courier"/>
                  <a:cs typeface="Courier"/>
                  <a:sym typeface="Courier"/>
                </a:defRPr>
              </a:pPr>
              <a:r>
                <a:t>    s[1UL] |= (s[2UL] &amp; 15UL) &lt;&lt; 3UL;</a:t>
              </a:r>
            </a:p>
            <a:p>
              <a:pPr algn="l" defTabSz="584200">
                <a:defRPr sz="2900">
                  <a:solidFill>
                    <a:srgbClr val="000000"/>
                  </a:solidFill>
                  <a:latin typeface="Courier"/>
                  <a:ea typeface="Courier"/>
                  <a:cs typeface="Courier"/>
                  <a:sym typeface="Courier"/>
                </a:defRPr>
              </a:pPr>
              <a:r>
                <a:t>    s[l + 1UL] = s[l]; l += 2UL;</a:t>
              </a:r>
            </a:p>
            <a:p>
              <a:pPr algn="l" defTabSz="584200">
                <a:defRPr sz="2900">
                  <a:solidFill>
                    <a:srgbClr val="000000"/>
                  </a:solidFill>
                  <a:latin typeface="Courier"/>
                  <a:ea typeface="Courier"/>
                  <a:cs typeface="Courier"/>
                  <a:sym typeface="Courier"/>
                </a:defRPr>
              </a:pPr>
              <a:r>
                <a:t>  }</a:t>
              </a:r>
            </a:p>
            <a:p>
              <a:pPr algn="l" defTabSz="584200">
                <a:defRPr sz="2900">
                  <a:solidFill>
                    <a:srgbClr val="000000"/>
                  </a:solidFill>
                  <a:latin typeface="Courier"/>
                  <a:ea typeface="Courier"/>
                  <a:cs typeface="Courier"/>
                  <a:sym typeface="Courier"/>
                </a:defRPr>
              </a:pPr>
              <a:r>
                <a:t>  if ((s[0UL] | s[1UL]) &gt; (s[2UL] | s[3UL])) {</a:t>
              </a:r>
            </a:p>
            <a:p>
              <a:pPr algn="l" defTabSz="584200">
                <a:defRPr sz="2900">
                  <a:solidFill>
                    <a:srgbClr val="000000"/>
                  </a:solidFill>
                  <a:latin typeface="Courier"/>
                  <a:ea typeface="Courier"/>
                  <a:cs typeface="Courier"/>
                  <a:sym typeface="Courier"/>
                </a:defRPr>
              </a:pPr>
              <a:r>
                <a:t>    s[3UL] |= (s[1UL] &amp; 31UL) &lt;&lt; 3UL;</a:t>
              </a:r>
            </a:p>
            <a:p>
              <a:pPr algn="l" defTabSz="584200">
                <a:defRPr sz="2900">
                  <a:solidFill>
                    <a:srgbClr val="000000"/>
                  </a:solidFill>
                  <a:latin typeface="Courier"/>
                  <a:ea typeface="Courier"/>
                  <a:cs typeface="Courier"/>
                  <a:sym typeface="Courier"/>
                </a:defRPr>
              </a:pPr>
              <a:r>
                <a:t>  } else {</a:t>
              </a:r>
            </a:p>
            <a:p>
              <a:pPr algn="l" defTabSz="584200">
                <a:defRPr sz="2900">
                  <a:solidFill>
                    <a:srgbClr val="000000"/>
                  </a:solidFill>
                  <a:latin typeface="Courier"/>
                  <a:ea typeface="Courier"/>
                  <a:cs typeface="Courier"/>
                  <a:sym typeface="Courier"/>
                </a:defRPr>
              </a:pPr>
              <a:r>
                <a:t>    s[2UL] = s[0UL]; s[3UL] |= (s[2UL] &amp; 15UL) &lt;&lt; 3UL;</a:t>
              </a:r>
            </a:p>
            <a:p>
              <a:pPr algn="l" defTabSz="584200">
                <a:defRPr sz="2900">
                  <a:solidFill>
                    <a:srgbClr val="000000"/>
                  </a:solidFill>
                  <a:latin typeface="Courier"/>
                  <a:ea typeface="Courier"/>
                  <a:cs typeface="Courier"/>
                  <a:sym typeface="Courier"/>
                </a:defRPr>
              </a:pPr>
              <a:r>
                <a:t>  }</a:t>
              </a:r>
            </a:p>
            <a:p>
              <a:pPr algn="l" defTabSz="584200">
                <a:defRPr sz="2900">
                  <a:solidFill>
                    <a:srgbClr val="000000"/>
                  </a:solidFill>
                  <a:latin typeface="Courier"/>
                  <a:ea typeface="Courier"/>
                  <a:cs typeface="Courier"/>
                  <a:sym typeface="Courier"/>
                </a:defRPr>
              </a:pPr>
              <a:r>
                <a:t>  s[0UL] = s[2UL];</a:t>
              </a:r>
            </a:p>
            <a:p>
              <a:pPr algn="l" defTabSz="584200">
                <a:defRPr sz="2900">
                  <a:solidFill>
                    <a:srgbClr val="000000"/>
                  </a:solidFill>
                  <a:latin typeface="Courier"/>
                  <a:ea typeface="Courier"/>
                  <a:cs typeface="Courier"/>
                  <a:sym typeface="Courier"/>
                </a:defRPr>
              </a:pPr>
            </a:p>
            <a:p>
              <a:pPr algn="l" defTabSz="584200">
                <a:defRPr sz="2900">
                  <a:solidFill>
                    <a:srgbClr val="000000"/>
                  </a:solidFill>
                  <a:latin typeface="Courier"/>
                  <a:ea typeface="Courier"/>
                  <a:cs typeface="Courier"/>
                  <a:sym typeface="Courier"/>
                </a:defRPr>
              </a:pPr>
              <a:r>
                <a:t>  o[0UL] = (s[0UL] &lt;&lt; (s[1UL] % 8UL | 1UL)) &lt;&lt; </a:t>
              </a:r>
            </a:p>
            <a:p>
              <a:pPr algn="l" defTabSz="584200">
                <a:defRPr sz="2900">
                  <a:solidFill>
                    <a:srgbClr val="000000"/>
                  </a:solidFill>
                  <a:latin typeface="Courier"/>
                  <a:ea typeface="Courier"/>
                  <a:cs typeface="Courier"/>
                  <a:sym typeface="Courier"/>
                </a:defRPr>
              </a:pPr>
              <a:r>
                <a:t>           ((((s[2UL] &lt;&lt; (s[3UL] % 8UL | 1UL))</a:t>
              </a:r>
            </a:p>
            <a:p>
              <a:pPr algn="l" defTabSz="584200">
                <a:defRPr sz="2900">
                  <a:solidFill>
                    <a:srgbClr val="000000"/>
                  </a:solidFill>
                  <a:latin typeface="Courier"/>
                  <a:ea typeface="Courier"/>
                  <a:cs typeface="Courier"/>
                  <a:sym typeface="Courier"/>
                </a:defRPr>
              </a:pPr>
              <a:r>
                <a:t>           &gt;&gt; 1UL) &amp; 7UL) | 1UL);</a:t>
              </a:r>
            </a:p>
            <a:p>
              <a:pPr algn="l" defTabSz="584200">
                <a:defRPr sz="2900">
                  <a:solidFill>
                    <a:srgbClr val="000000"/>
                  </a:solidFill>
                  <a:latin typeface="Courier"/>
                  <a:ea typeface="Courier"/>
                  <a:cs typeface="Courier"/>
                  <a:sym typeface="Courier"/>
                </a:defRPr>
              </a:pPr>
              <a:r>
                <a:t>}</a:t>
              </a: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7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100"/>
                                  </p:stCondLst>
                                  <p:iterate type="el" backwards="0">
                                    <p:tmAbs val="0"/>
                                  </p:iterate>
                                  <p:childTnLst>
                                    <p:set>
                                      <p:cBhvr>
                                        <p:cTn id="9" fill="hold"/>
                                        <p:tgtEl>
                                          <p:spTgt spid="4005"/>
                                        </p:tgtEl>
                                        <p:attrNameLst>
                                          <p:attrName>style.visibility</p:attrName>
                                        </p:attrNameLst>
                                      </p:cBhvr>
                                      <p:to>
                                        <p:strVal val="visible"/>
                                      </p:to>
                                    </p:set>
                                  </p:childTnLst>
                                </p:cTn>
                              </p:par>
                            </p:childTnLst>
                          </p:cTn>
                        </p:par>
                        <p:par>
                          <p:cTn id="10" fill="hold">
                            <p:stCondLst>
                              <p:cond delay="100"/>
                            </p:stCondLst>
                            <p:childTnLst>
                              <p:par>
                                <p:cTn id="11" presetClass="entr" nodeType="afterEffect" presetSubtype="0" presetID="1" grpId="3" fill="hold">
                                  <p:stCondLst>
                                    <p:cond delay="100"/>
                                  </p:stCondLst>
                                  <p:iterate type="el" backwards="0">
                                    <p:tmAbs val="0"/>
                                  </p:iterate>
                                  <p:childTnLst>
                                    <p:set>
                                      <p:cBhvr>
                                        <p:cTn id="12" fill="hold"/>
                                        <p:tgtEl>
                                          <p:spTgt spid="3997"/>
                                        </p:tgtEl>
                                        <p:attrNameLst>
                                          <p:attrName>style.visibility</p:attrName>
                                        </p:attrNameLst>
                                      </p:cBhvr>
                                      <p:to>
                                        <p:strVal val="visible"/>
                                      </p:to>
                                    </p:set>
                                  </p:childTnLst>
                                </p:cTn>
                              </p:par>
                            </p:childTnLst>
                          </p:cTn>
                        </p:par>
                        <p:par>
                          <p:cTn id="13" fill="hold">
                            <p:stCondLst>
                              <p:cond delay="200"/>
                            </p:stCondLst>
                            <p:childTnLst>
                              <p:par>
                                <p:cTn id="14" presetClass="entr" nodeType="afterEffect" presetSubtype="0" presetID="1" grpId="4" fill="hold">
                                  <p:stCondLst>
                                    <p:cond delay="100"/>
                                  </p:stCondLst>
                                  <p:iterate type="el" backwards="0">
                                    <p:tmAbs val="0"/>
                                  </p:iterate>
                                  <p:childTnLst>
                                    <p:set>
                                      <p:cBhvr>
                                        <p:cTn id="15" fill="hold"/>
                                        <p:tgtEl>
                                          <p:spTgt spid="4001"/>
                                        </p:tgtEl>
                                        <p:attrNameLst>
                                          <p:attrName>style.visibility</p:attrName>
                                        </p:attrNameLst>
                                      </p:cBhvr>
                                      <p:to>
                                        <p:strVal val="visible"/>
                                      </p:to>
                                    </p:set>
                                  </p:childTnLst>
                                </p:cTn>
                              </p:par>
                            </p:childTnLst>
                          </p:cTn>
                        </p:par>
                        <p:par>
                          <p:cTn id="16" fill="hold">
                            <p:stCondLst>
                              <p:cond delay="300"/>
                            </p:stCondLst>
                            <p:childTnLst>
                              <p:par>
                                <p:cTn id="17" presetClass="entr" nodeType="afterEffect" presetSubtype="0" presetID="1" grpId="5" fill="hold">
                                  <p:stCondLst>
                                    <p:cond delay="100"/>
                                  </p:stCondLst>
                                  <p:iterate type="el" backwards="0">
                                    <p:tmAbs val="0"/>
                                  </p:iterate>
                                  <p:childTnLst>
                                    <p:set>
                                      <p:cBhvr>
                                        <p:cTn id="18" fill="hold"/>
                                        <p:tgtEl>
                                          <p:spTgt spid="3957"/>
                                        </p:tgtEl>
                                        <p:attrNameLst>
                                          <p:attrName>style.visibility</p:attrName>
                                        </p:attrNameLst>
                                      </p:cBhvr>
                                      <p:to>
                                        <p:strVal val="visible"/>
                                      </p:to>
                                    </p:set>
                                  </p:childTnLst>
                                </p:cTn>
                              </p:par>
                            </p:childTnLst>
                          </p:cTn>
                        </p:par>
                        <p:par>
                          <p:cTn id="19" fill="hold">
                            <p:stCondLst>
                              <p:cond delay="400"/>
                            </p:stCondLst>
                            <p:childTnLst>
                              <p:par>
                                <p:cTn id="20" presetClass="entr" nodeType="afterEffect" presetSubtype="0" presetID="1" grpId="6" fill="hold">
                                  <p:stCondLst>
                                    <p:cond delay="100"/>
                                  </p:stCondLst>
                                  <p:iterate type="el" backwards="0">
                                    <p:tmAbs val="0"/>
                                  </p:iterate>
                                  <p:childTnLst>
                                    <p:set>
                                      <p:cBhvr>
                                        <p:cTn id="21" fill="hold"/>
                                        <p:tgtEl>
                                          <p:spTgt spid="3993"/>
                                        </p:tgtEl>
                                        <p:attrNameLst>
                                          <p:attrName>style.visibility</p:attrName>
                                        </p:attrNameLst>
                                      </p:cBhvr>
                                      <p:to>
                                        <p:strVal val="visible"/>
                                      </p:to>
                                    </p:set>
                                  </p:childTnLst>
                                </p:cTn>
                              </p:par>
                            </p:childTnLst>
                          </p:cTn>
                        </p:par>
                        <p:par>
                          <p:cTn id="22" fill="hold">
                            <p:stCondLst>
                              <p:cond delay="500"/>
                            </p:stCondLst>
                            <p:childTnLst>
                              <p:par>
                                <p:cTn id="23" presetClass="entr" nodeType="afterEffect" presetSubtype="0" presetID="1" grpId="7" fill="hold">
                                  <p:stCondLst>
                                    <p:cond delay="100"/>
                                  </p:stCondLst>
                                  <p:iterate type="el" backwards="0">
                                    <p:tmAbs val="0"/>
                                  </p:iterate>
                                  <p:childTnLst>
                                    <p:set>
                                      <p:cBhvr>
                                        <p:cTn id="24" fill="hold"/>
                                        <p:tgtEl>
                                          <p:spTgt spid="3969"/>
                                        </p:tgtEl>
                                        <p:attrNameLst>
                                          <p:attrName>style.visibility</p:attrName>
                                        </p:attrNameLst>
                                      </p:cBhvr>
                                      <p:to>
                                        <p:strVal val="visible"/>
                                      </p:to>
                                    </p:set>
                                  </p:childTnLst>
                                </p:cTn>
                              </p:par>
                            </p:childTnLst>
                          </p:cTn>
                        </p:par>
                        <p:par>
                          <p:cTn id="25" fill="hold">
                            <p:stCondLst>
                              <p:cond delay="600"/>
                            </p:stCondLst>
                            <p:childTnLst>
                              <p:par>
                                <p:cTn id="26" presetClass="entr" nodeType="afterEffect" presetSubtype="0" presetID="1" grpId="8" fill="hold">
                                  <p:stCondLst>
                                    <p:cond delay="100"/>
                                  </p:stCondLst>
                                  <p:iterate type="el" backwards="0">
                                    <p:tmAbs val="0"/>
                                  </p:iterate>
                                  <p:childTnLst>
                                    <p:set>
                                      <p:cBhvr>
                                        <p:cTn id="27" fill="hold"/>
                                        <p:tgtEl>
                                          <p:spTgt spid="3949"/>
                                        </p:tgtEl>
                                        <p:attrNameLst>
                                          <p:attrName>style.visibility</p:attrName>
                                        </p:attrNameLst>
                                      </p:cBhvr>
                                      <p:to>
                                        <p:strVal val="visible"/>
                                      </p:to>
                                    </p:set>
                                  </p:childTnLst>
                                </p:cTn>
                              </p:par>
                            </p:childTnLst>
                          </p:cTn>
                        </p:par>
                        <p:par>
                          <p:cTn id="28" fill="hold">
                            <p:stCondLst>
                              <p:cond delay="700"/>
                            </p:stCondLst>
                            <p:childTnLst>
                              <p:par>
                                <p:cTn id="29" presetClass="entr" nodeType="afterEffect" presetSubtype="0" presetID="1" grpId="9" fill="hold">
                                  <p:stCondLst>
                                    <p:cond delay="100"/>
                                  </p:stCondLst>
                                  <p:iterate type="el" backwards="0">
                                    <p:tmAbs val="0"/>
                                  </p:iterate>
                                  <p:childTnLst>
                                    <p:set>
                                      <p:cBhvr>
                                        <p:cTn id="30" fill="hold"/>
                                        <p:tgtEl>
                                          <p:spTgt spid="3953"/>
                                        </p:tgtEl>
                                        <p:attrNameLst>
                                          <p:attrName>style.visibility</p:attrName>
                                        </p:attrNameLst>
                                      </p:cBhvr>
                                      <p:to>
                                        <p:strVal val="visible"/>
                                      </p:to>
                                    </p:set>
                                  </p:childTnLst>
                                </p:cTn>
                              </p:par>
                            </p:childTnLst>
                          </p:cTn>
                        </p:par>
                        <p:par>
                          <p:cTn id="31" fill="hold">
                            <p:stCondLst>
                              <p:cond delay="800"/>
                            </p:stCondLst>
                            <p:childTnLst>
                              <p:par>
                                <p:cTn id="32" presetClass="entr" nodeType="afterEffect" presetSubtype="0" presetID="1" grpId="10" fill="hold">
                                  <p:stCondLst>
                                    <p:cond delay="100"/>
                                  </p:stCondLst>
                                  <p:iterate type="el" backwards="0">
                                    <p:tmAbs val="0"/>
                                  </p:iterate>
                                  <p:childTnLst>
                                    <p:set>
                                      <p:cBhvr>
                                        <p:cTn id="33" fill="hold"/>
                                        <p:tgtEl>
                                          <p:spTgt spid="3985"/>
                                        </p:tgtEl>
                                        <p:attrNameLst>
                                          <p:attrName>style.visibility</p:attrName>
                                        </p:attrNameLst>
                                      </p:cBhvr>
                                      <p:to>
                                        <p:strVal val="visible"/>
                                      </p:to>
                                    </p:set>
                                  </p:childTnLst>
                                </p:cTn>
                              </p:par>
                            </p:childTnLst>
                          </p:cTn>
                        </p:par>
                        <p:par>
                          <p:cTn id="34" fill="hold">
                            <p:stCondLst>
                              <p:cond delay="900"/>
                            </p:stCondLst>
                            <p:childTnLst>
                              <p:par>
                                <p:cTn id="35" presetClass="entr" nodeType="afterEffect" presetSubtype="0" presetID="1" grpId="11" fill="hold">
                                  <p:stCondLst>
                                    <p:cond delay="100"/>
                                  </p:stCondLst>
                                  <p:iterate type="el" backwards="0">
                                    <p:tmAbs val="0"/>
                                  </p:iterate>
                                  <p:childTnLst>
                                    <p:set>
                                      <p:cBhvr>
                                        <p:cTn id="36" fill="hold"/>
                                        <p:tgtEl>
                                          <p:spTgt spid="3961"/>
                                        </p:tgtEl>
                                        <p:attrNameLst>
                                          <p:attrName>style.visibility</p:attrName>
                                        </p:attrNameLst>
                                      </p:cBhvr>
                                      <p:to>
                                        <p:strVal val="visible"/>
                                      </p:to>
                                    </p:set>
                                  </p:childTnLst>
                                </p:cTn>
                              </p:par>
                            </p:childTnLst>
                          </p:cTn>
                        </p:par>
                        <p:par>
                          <p:cTn id="37" fill="hold">
                            <p:stCondLst>
                              <p:cond delay="1000"/>
                            </p:stCondLst>
                            <p:childTnLst>
                              <p:par>
                                <p:cTn id="38" presetClass="entr" nodeType="afterEffect" presetSubtype="0" presetID="1" grpId="12" fill="hold">
                                  <p:stCondLst>
                                    <p:cond delay="100"/>
                                  </p:stCondLst>
                                  <p:iterate type="el" backwards="0">
                                    <p:tmAbs val="0"/>
                                  </p:iterate>
                                  <p:childTnLst>
                                    <p:set>
                                      <p:cBhvr>
                                        <p:cTn id="39" fill="hold"/>
                                        <p:tgtEl>
                                          <p:spTgt spid="3989"/>
                                        </p:tgtEl>
                                        <p:attrNameLst>
                                          <p:attrName>style.visibility</p:attrName>
                                        </p:attrNameLst>
                                      </p:cBhvr>
                                      <p:to>
                                        <p:strVal val="visible"/>
                                      </p:to>
                                    </p:set>
                                  </p:childTnLst>
                                </p:cTn>
                              </p:par>
                            </p:childTnLst>
                          </p:cTn>
                        </p:par>
                        <p:par>
                          <p:cTn id="40" fill="hold">
                            <p:stCondLst>
                              <p:cond delay="1100"/>
                            </p:stCondLst>
                            <p:childTnLst>
                              <p:par>
                                <p:cTn id="41" presetClass="entr" nodeType="afterEffect" presetSubtype="0" presetID="1" grpId="13" fill="hold">
                                  <p:stCondLst>
                                    <p:cond delay="100"/>
                                  </p:stCondLst>
                                  <p:iterate type="el" backwards="0">
                                    <p:tmAbs val="0"/>
                                  </p:iterate>
                                  <p:childTnLst>
                                    <p:set>
                                      <p:cBhvr>
                                        <p:cTn id="42" fill="hold"/>
                                        <p:tgtEl>
                                          <p:spTgt spid="3977"/>
                                        </p:tgtEl>
                                        <p:attrNameLst>
                                          <p:attrName>style.visibility</p:attrName>
                                        </p:attrNameLst>
                                      </p:cBhvr>
                                      <p:to>
                                        <p:strVal val="visible"/>
                                      </p:to>
                                    </p:set>
                                  </p:childTnLst>
                                </p:cTn>
                              </p:par>
                            </p:childTnLst>
                          </p:cTn>
                        </p:par>
                        <p:par>
                          <p:cTn id="43" fill="hold">
                            <p:stCondLst>
                              <p:cond delay="1200"/>
                            </p:stCondLst>
                            <p:childTnLst>
                              <p:par>
                                <p:cTn id="44" presetClass="entr" nodeType="afterEffect" presetSubtype="0" presetID="1" grpId="14" fill="hold">
                                  <p:stCondLst>
                                    <p:cond delay="100"/>
                                  </p:stCondLst>
                                  <p:iterate type="el" backwards="0">
                                    <p:tmAbs val="0"/>
                                  </p:iterate>
                                  <p:childTnLst>
                                    <p:set>
                                      <p:cBhvr>
                                        <p:cTn id="45" fill="hold"/>
                                        <p:tgtEl>
                                          <p:spTgt spid="3981"/>
                                        </p:tgtEl>
                                        <p:attrNameLst>
                                          <p:attrName>style.visibility</p:attrName>
                                        </p:attrNameLst>
                                      </p:cBhvr>
                                      <p:to>
                                        <p:strVal val="visible"/>
                                      </p:to>
                                    </p:set>
                                  </p:childTnLst>
                                </p:cTn>
                              </p:par>
                            </p:childTnLst>
                          </p:cTn>
                        </p:par>
                        <p:par>
                          <p:cTn id="46" fill="hold">
                            <p:stCondLst>
                              <p:cond delay="1300"/>
                            </p:stCondLst>
                            <p:childTnLst>
                              <p:par>
                                <p:cTn id="47" presetClass="entr" nodeType="afterEffect" presetSubtype="0" presetID="1" grpId="15" fill="hold">
                                  <p:stCondLst>
                                    <p:cond delay="100"/>
                                  </p:stCondLst>
                                  <p:iterate type="el" backwards="0">
                                    <p:tmAbs val="0"/>
                                  </p:iterate>
                                  <p:childTnLst>
                                    <p:set>
                                      <p:cBhvr>
                                        <p:cTn id="48" fill="hold"/>
                                        <p:tgtEl>
                                          <p:spTgt spid="39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6" fill="hold">
                                  <p:stCondLst>
                                    <p:cond delay="0"/>
                                  </p:stCondLst>
                                  <p:iterate type="el" backwards="0">
                                    <p:tmAbs val="0"/>
                                  </p:iterate>
                                  <p:childTnLst>
                                    <p:set>
                                      <p:cBhvr>
                                        <p:cTn id="52" fill="hold"/>
                                        <p:tgtEl>
                                          <p:spTgt spid="4027"/>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17" fill="hold">
                                  <p:stCondLst>
                                    <p:cond delay="400"/>
                                  </p:stCondLst>
                                  <p:iterate type="el" backwards="0">
                                    <p:tmAbs val="0"/>
                                  </p:iterate>
                                  <p:childTnLst>
                                    <p:set>
                                      <p:cBhvr>
                                        <p:cTn id="55" fill="hold"/>
                                        <p:tgtEl>
                                          <p:spTgt spid="4028">
                                            <p:bg/>
                                          </p:spTgt>
                                        </p:tgtEl>
                                        <p:attrNameLst>
                                          <p:attrName>style.visibility</p:attrName>
                                        </p:attrNameLst>
                                      </p:cBhvr>
                                      <p:to>
                                        <p:strVal val="visible"/>
                                      </p:to>
                                    </p:set>
                                  </p:childTnLst>
                                </p:cTn>
                              </p:par>
                              <p:par>
                                <p:cTn id="56" presetClass="entr" nodeType="withEffect" presetSubtype="0" presetID="1" grpId="17" fill="hold">
                                  <p:stCondLst>
                                    <p:cond delay="400"/>
                                  </p:stCondLst>
                                  <p:iterate type="el" backwards="0">
                                    <p:tmAbs val="0"/>
                                  </p:iterate>
                                  <p:childTnLst>
                                    <p:set>
                                      <p:cBhvr>
                                        <p:cTn id="57" fill="hold"/>
                                        <p:tgtEl>
                                          <p:spTgt spid="4028">
                                            <p:txEl>
                                              <p:pRg st="0" end="0"/>
                                            </p:txEl>
                                          </p:spTgt>
                                        </p:tgtEl>
                                        <p:attrNameLst>
                                          <p:attrName>style.visibility</p:attrName>
                                        </p:attrNameLst>
                                      </p:cBhvr>
                                      <p:to>
                                        <p:strVal val="visible"/>
                                      </p:to>
                                    </p:set>
                                  </p:childTnLst>
                                </p:cTn>
                              </p:par>
                            </p:childTnLst>
                          </p:cTn>
                        </p:par>
                        <p:par>
                          <p:cTn id="58" fill="hold">
                            <p:stCondLst>
                              <p:cond delay="400"/>
                            </p:stCondLst>
                            <p:childTnLst>
                              <p:par>
                                <p:cTn id="59" presetClass="entr" nodeType="afterEffect" presetSubtype="0" presetID="1" grpId="17" fill="hold">
                                  <p:stCondLst>
                                    <p:cond delay="400"/>
                                  </p:stCondLst>
                                  <p:iterate type="el" backwards="0">
                                    <p:tmAbs val="0"/>
                                  </p:iterate>
                                  <p:childTnLst>
                                    <p:set>
                                      <p:cBhvr>
                                        <p:cTn id="60" fill="hold"/>
                                        <p:tgtEl>
                                          <p:spTgt spid="4028">
                                            <p:txEl>
                                              <p:pRg st="1" end="1"/>
                                            </p:txEl>
                                          </p:spTgt>
                                        </p:tgtEl>
                                        <p:attrNameLst>
                                          <p:attrName>style.visibility</p:attrName>
                                        </p:attrNameLst>
                                      </p:cBhvr>
                                      <p:to>
                                        <p:strVal val="visible"/>
                                      </p:to>
                                    </p:set>
                                  </p:childTnLst>
                                </p:cTn>
                              </p:par>
                            </p:childTnLst>
                          </p:cTn>
                        </p:par>
                        <p:par>
                          <p:cTn id="61" fill="hold">
                            <p:stCondLst>
                              <p:cond delay="800"/>
                            </p:stCondLst>
                            <p:childTnLst>
                              <p:par>
                                <p:cTn id="62" presetClass="entr" nodeType="afterEffect" presetSubtype="0" presetID="1" grpId="17" fill="hold">
                                  <p:stCondLst>
                                    <p:cond delay="400"/>
                                  </p:stCondLst>
                                  <p:iterate type="el" backwards="0">
                                    <p:tmAbs val="0"/>
                                  </p:iterate>
                                  <p:childTnLst>
                                    <p:set>
                                      <p:cBhvr>
                                        <p:cTn id="63" fill="hold"/>
                                        <p:tgtEl>
                                          <p:spTgt spid="4028">
                                            <p:txEl>
                                              <p:pRg st="2" end="2"/>
                                            </p:txEl>
                                          </p:spTgt>
                                        </p:tgtEl>
                                        <p:attrNameLst>
                                          <p:attrName>style.visibility</p:attrName>
                                        </p:attrNameLst>
                                      </p:cBhvr>
                                      <p:to>
                                        <p:strVal val="visible"/>
                                      </p:to>
                                    </p:set>
                                  </p:childTnLst>
                                </p:cTn>
                              </p:par>
                            </p:childTnLst>
                          </p:cTn>
                        </p:par>
                        <p:par>
                          <p:cTn id="64" fill="hold">
                            <p:stCondLst>
                              <p:cond delay="1200"/>
                            </p:stCondLst>
                            <p:childTnLst>
                              <p:par>
                                <p:cTn id="65" presetClass="entr" nodeType="afterEffect" presetSubtype="0" presetID="1" grpId="17" fill="hold">
                                  <p:stCondLst>
                                    <p:cond delay="400"/>
                                  </p:stCondLst>
                                  <p:iterate type="el" backwards="0">
                                    <p:tmAbs val="0"/>
                                  </p:iterate>
                                  <p:childTnLst>
                                    <p:set>
                                      <p:cBhvr>
                                        <p:cTn id="66" fill="hold"/>
                                        <p:tgtEl>
                                          <p:spTgt spid="4028">
                                            <p:txEl>
                                              <p:pRg st="3" end="3"/>
                                            </p:txEl>
                                          </p:spTgt>
                                        </p:tgtEl>
                                        <p:attrNameLst>
                                          <p:attrName>style.visibility</p:attrName>
                                        </p:attrNameLst>
                                      </p:cBhvr>
                                      <p:to>
                                        <p:strVal val="visible"/>
                                      </p:to>
                                    </p:set>
                                  </p:childTnLst>
                                </p:cTn>
                              </p:par>
                            </p:childTnLst>
                          </p:cTn>
                        </p:par>
                        <p:par>
                          <p:cTn id="67" fill="hold">
                            <p:stCondLst>
                              <p:cond delay="1600"/>
                            </p:stCondLst>
                            <p:childTnLst>
                              <p:par>
                                <p:cTn id="68" presetClass="entr" nodeType="afterEffect" presetSubtype="0" presetID="1" grpId="17" fill="hold">
                                  <p:stCondLst>
                                    <p:cond delay="400"/>
                                  </p:stCondLst>
                                  <p:iterate type="el" backwards="0">
                                    <p:tmAbs val="0"/>
                                  </p:iterate>
                                  <p:childTnLst>
                                    <p:set>
                                      <p:cBhvr>
                                        <p:cTn id="69" fill="hold"/>
                                        <p:tgtEl>
                                          <p:spTgt spid="4028">
                                            <p:txEl>
                                              <p:pRg st="4" end="4"/>
                                            </p:txEl>
                                          </p:spTgt>
                                        </p:tgtEl>
                                        <p:attrNameLst>
                                          <p:attrName>style.visibility</p:attrName>
                                        </p:attrNameLst>
                                      </p:cBhvr>
                                      <p:to>
                                        <p:strVal val="visible"/>
                                      </p:to>
                                    </p:set>
                                  </p:childTnLst>
                                </p:cTn>
                              </p:par>
                            </p:childTnLst>
                          </p:cTn>
                        </p:par>
                        <p:par>
                          <p:cTn id="70" fill="hold">
                            <p:stCondLst>
                              <p:cond delay="2000"/>
                            </p:stCondLst>
                            <p:childTnLst>
                              <p:par>
                                <p:cTn id="71" presetClass="entr" nodeType="afterEffect" presetSubtype="0" presetID="1" grpId="17" fill="hold">
                                  <p:stCondLst>
                                    <p:cond delay="400"/>
                                  </p:stCondLst>
                                  <p:iterate type="el" backwards="0">
                                    <p:tmAbs val="0"/>
                                  </p:iterate>
                                  <p:childTnLst>
                                    <p:set>
                                      <p:cBhvr>
                                        <p:cTn id="72" fill="hold"/>
                                        <p:tgtEl>
                                          <p:spTgt spid="4028">
                                            <p:txEl>
                                              <p:pRg st="5" end="5"/>
                                            </p:txEl>
                                          </p:spTgt>
                                        </p:tgtEl>
                                        <p:attrNameLst>
                                          <p:attrName>style.visibility</p:attrName>
                                        </p:attrNameLst>
                                      </p:cBhvr>
                                      <p:to>
                                        <p:strVal val="visible"/>
                                      </p:to>
                                    </p:set>
                                  </p:childTnLst>
                                </p:cTn>
                              </p:par>
                            </p:childTnLst>
                          </p:cTn>
                        </p:par>
                        <p:par>
                          <p:cTn id="73" fill="hold">
                            <p:stCondLst>
                              <p:cond delay="2400"/>
                            </p:stCondLst>
                            <p:childTnLst>
                              <p:par>
                                <p:cTn id="74" presetClass="entr" nodeType="afterEffect" presetSubtype="0" presetID="1" grpId="17" fill="hold">
                                  <p:stCondLst>
                                    <p:cond delay="400"/>
                                  </p:stCondLst>
                                  <p:iterate type="el" backwards="0">
                                    <p:tmAbs val="0"/>
                                  </p:iterate>
                                  <p:childTnLst>
                                    <p:set>
                                      <p:cBhvr>
                                        <p:cTn id="75" fill="hold"/>
                                        <p:tgtEl>
                                          <p:spTgt spid="4028">
                                            <p:txEl>
                                              <p:pRg st="6" end="6"/>
                                            </p:txEl>
                                          </p:spTgt>
                                        </p:tgtEl>
                                        <p:attrNameLst>
                                          <p:attrName>style.visibility</p:attrName>
                                        </p:attrNameLst>
                                      </p:cBhvr>
                                      <p:to>
                                        <p:strVal val="visible"/>
                                      </p:to>
                                    </p:set>
                                  </p:childTnLst>
                                </p:cTn>
                              </p:par>
                            </p:childTnLst>
                          </p:cTn>
                        </p:par>
                        <p:par>
                          <p:cTn id="76" fill="hold">
                            <p:stCondLst>
                              <p:cond delay="2800"/>
                            </p:stCondLst>
                            <p:childTnLst>
                              <p:par>
                                <p:cTn id="77" presetClass="entr" nodeType="afterEffect" presetSubtype="0" presetID="1" grpId="17" fill="hold">
                                  <p:stCondLst>
                                    <p:cond delay="400"/>
                                  </p:stCondLst>
                                  <p:iterate type="el" backwards="0">
                                    <p:tmAbs val="0"/>
                                  </p:iterate>
                                  <p:childTnLst>
                                    <p:set>
                                      <p:cBhvr>
                                        <p:cTn id="78" fill="hold"/>
                                        <p:tgtEl>
                                          <p:spTgt spid="4028">
                                            <p:txEl>
                                              <p:pRg st="7" end="7"/>
                                            </p:txEl>
                                          </p:spTgt>
                                        </p:tgtEl>
                                        <p:attrNameLst>
                                          <p:attrName>style.visibility</p:attrName>
                                        </p:attrNameLst>
                                      </p:cBhvr>
                                      <p:to>
                                        <p:strVal val="visible"/>
                                      </p:to>
                                    </p:set>
                                  </p:childTnLst>
                                </p:cTn>
                              </p:par>
                            </p:childTnLst>
                          </p:cTn>
                        </p:par>
                        <p:par>
                          <p:cTn id="79" fill="hold">
                            <p:stCondLst>
                              <p:cond delay="3200"/>
                            </p:stCondLst>
                            <p:childTnLst>
                              <p:par>
                                <p:cTn id="80" presetClass="entr" nodeType="afterEffect" presetSubtype="0" presetID="1" grpId="17" fill="hold">
                                  <p:stCondLst>
                                    <p:cond delay="400"/>
                                  </p:stCondLst>
                                  <p:iterate type="el" backwards="0">
                                    <p:tmAbs val="0"/>
                                  </p:iterate>
                                  <p:childTnLst>
                                    <p:set>
                                      <p:cBhvr>
                                        <p:cTn id="81" fill="hold"/>
                                        <p:tgtEl>
                                          <p:spTgt spid="4028">
                                            <p:txEl>
                                              <p:pRg st="8" end="8"/>
                                            </p:txEl>
                                          </p:spTgt>
                                        </p:tgtEl>
                                        <p:attrNameLst>
                                          <p:attrName>style.visibility</p:attrName>
                                        </p:attrNameLst>
                                      </p:cBhvr>
                                      <p:to>
                                        <p:strVal val="visible"/>
                                      </p:to>
                                    </p:set>
                                  </p:childTnLst>
                                </p:cTn>
                              </p:par>
                            </p:childTnLst>
                          </p:cTn>
                        </p:par>
                        <p:par>
                          <p:cTn id="82" fill="hold">
                            <p:stCondLst>
                              <p:cond delay="3600"/>
                            </p:stCondLst>
                            <p:childTnLst>
                              <p:par>
                                <p:cTn id="83" presetClass="entr" nodeType="afterEffect" presetSubtype="0" presetID="1" grpId="17" fill="hold">
                                  <p:stCondLst>
                                    <p:cond delay="400"/>
                                  </p:stCondLst>
                                  <p:iterate type="el" backwards="0">
                                    <p:tmAbs val="0"/>
                                  </p:iterate>
                                  <p:childTnLst>
                                    <p:set>
                                      <p:cBhvr>
                                        <p:cTn id="84" fill="hold"/>
                                        <p:tgtEl>
                                          <p:spTgt spid="4028">
                                            <p:txEl>
                                              <p:pRg st="9" end="9"/>
                                            </p:txEl>
                                          </p:spTgt>
                                        </p:tgtEl>
                                        <p:attrNameLst>
                                          <p:attrName>style.visibility</p:attrName>
                                        </p:attrNameLst>
                                      </p:cBhvr>
                                      <p:to>
                                        <p:strVal val="visible"/>
                                      </p:to>
                                    </p:set>
                                  </p:childTnLst>
                                </p:cTn>
                              </p:par>
                            </p:childTnLst>
                          </p:cTn>
                        </p:par>
                        <p:par>
                          <p:cTn id="85" fill="hold">
                            <p:stCondLst>
                              <p:cond delay="4000"/>
                            </p:stCondLst>
                            <p:childTnLst>
                              <p:par>
                                <p:cTn id="86" presetClass="entr" nodeType="afterEffect" presetSubtype="0" presetID="1" grpId="17" fill="hold">
                                  <p:stCondLst>
                                    <p:cond delay="400"/>
                                  </p:stCondLst>
                                  <p:iterate type="el" backwards="0">
                                    <p:tmAbs val="0"/>
                                  </p:iterate>
                                  <p:childTnLst>
                                    <p:set>
                                      <p:cBhvr>
                                        <p:cTn id="87" fill="hold"/>
                                        <p:tgtEl>
                                          <p:spTgt spid="4028">
                                            <p:txEl>
                                              <p:pRg st="10" end="10"/>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Class="exit" nodeType="clickEffect" presetSubtype="0" presetID="1" grpId="18" fill="hold">
                                  <p:stCondLst>
                                    <p:cond delay="0"/>
                                  </p:stCondLst>
                                  <p:iterate type="el" backwards="0">
                                    <p:tmAbs val="0"/>
                                  </p:iterate>
                                  <p:childTnLst>
                                    <p:set>
                                      <p:cBhvr>
                                        <p:cTn id="91" fill="hold">
                                          <p:stCondLst>
                                            <p:cond delay="0"/>
                                          </p:stCondLst>
                                        </p:cTn>
                                        <p:tgtEl>
                                          <p:spTgt spid="4027"/>
                                        </p:tgtEl>
                                        <p:attrNameLst>
                                          <p:attrName>style.visibility</p:attrName>
                                        </p:attrNameLst>
                                      </p:cBhvr>
                                      <p:to>
                                        <p:strVal val="hidden"/>
                                      </p:to>
                                    </p:set>
                                  </p:childTnLst>
                                </p:cTn>
                              </p:par>
                            </p:childTnLst>
                          </p:cTn>
                        </p:par>
                        <p:par>
                          <p:cTn id="92" fill="hold">
                            <p:stCondLst>
                              <p:cond delay="0"/>
                            </p:stCondLst>
                            <p:childTnLst>
                              <p:par>
                                <p:cTn id="93" presetClass="entr" nodeType="afterEffect" presetSubtype="0" presetID="1" grpId="19" fill="hold">
                                  <p:stCondLst>
                                    <p:cond delay="0"/>
                                  </p:stCondLst>
                                  <p:iterate type="el" backwards="0">
                                    <p:tmAbs val="0"/>
                                  </p:iterate>
                                  <p:childTnLst>
                                    <p:set>
                                      <p:cBhvr>
                                        <p:cTn id="94" fill="hold"/>
                                        <p:tgtEl>
                                          <p:spTgt spid="40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85" grpId="10"/>
      <p:bldP build="whole" bldLvl="1" animBg="1" rev="0" advAuto="0" spid="4034" grpId="19"/>
      <p:bldP build="whole" bldLvl="1" animBg="1" rev="0" advAuto="0" spid="3969" grpId="7"/>
      <p:bldP build="whole" bldLvl="1" animBg="1" rev="0" advAuto="0" spid="3953" grpId="9"/>
      <p:bldP build="whole" bldLvl="1" animBg="1" rev="0" advAuto="0" spid="3993" grpId="6"/>
      <p:bldP build="whole" bldLvl="1" animBg="1" rev="0" advAuto="0" spid="4005" grpId="2"/>
      <p:bldP build="whole" bldLvl="1" animBg="1" rev="0" advAuto="0" spid="3973" grpId="1"/>
      <p:bldP build="whole" bldLvl="1" animBg="1" rev="0" advAuto="0" spid="3981" grpId="14"/>
      <p:bldP build="whole" bldLvl="1" animBg="1" rev="0" advAuto="0" spid="3949" grpId="8"/>
      <p:bldP build="whole" bldLvl="1" animBg="1" rev="0" advAuto="0" spid="4027" grpId="16"/>
      <p:bldP build="whole" bldLvl="1" animBg="1" rev="0" advAuto="0" spid="4027" grpId="18"/>
      <p:bldP build="whole" bldLvl="1" animBg="1" rev="0" advAuto="0" spid="3977" grpId="13"/>
      <p:bldP build="whole" bldLvl="1" animBg="1" rev="0" advAuto="0" spid="4001" grpId="4"/>
      <p:bldP build="whole" bldLvl="1" animBg="1" rev="0" advAuto="0" spid="3965" grpId="15"/>
      <p:bldP build="p" bldLvl="5" animBg="1" rev="0" advAuto="0" spid="4028" grpId="17"/>
      <p:bldP build="whole" bldLvl="1" animBg="1" rev="0" advAuto="0" spid="3989" grpId="12"/>
      <p:bldP build="whole" bldLvl="1" animBg="1" rev="0" advAuto="0" spid="3957" grpId="5"/>
      <p:bldP build="whole" bldLvl="1" animBg="1" rev="0" advAuto="0" spid="3997" grpId="3"/>
      <p:bldP build="whole" bldLvl="1" animBg="1" rev="0" advAuto="0" spid="3961" grpId="11"/>
    </p:bldLst>
  </p:timing>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8" name="Line"/>
          <p:cNvSpPr/>
          <p:nvPr/>
        </p:nvSpPr>
        <p:spPr>
          <a:xfrm>
            <a:off x="14959007" y="7293236"/>
            <a:ext cx="2159210" cy="1"/>
          </a:xfrm>
          <a:prstGeom prst="line">
            <a:avLst/>
          </a:prstGeom>
          <a:ln w="127000">
            <a:solidFill>
              <a:srgbClr val="731B70"/>
            </a:solidFill>
            <a:miter lim="400000"/>
            <a:tailEnd type="triangle"/>
          </a:ln>
        </p:spPr>
        <p:txBody>
          <a:bodyPr lIns="50800" tIns="50800" rIns="50800" bIns="50800" anchor="ct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sp>
        <p:nvSpPr>
          <p:cNvPr id="4039" name="Claire Taylor, http://RevEngE.cs.arizona.edu"/>
          <p:cNvSpPr txBox="1"/>
          <p:nvPr/>
        </p:nvSpPr>
        <p:spPr>
          <a:xfrm>
            <a:off x="5707176" y="12533903"/>
            <a:ext cx="13337097"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5000">
                <a:solidFill>
                  <a:srgbClr val="000000"/>
                </a:solidFill>
                <a:latin typeface="+mj-lt"/>
                <a:ea typeface="+mj-ea"/>
                <a:cs typeface="+mj-cs"/>
                <a:sym typeface="Trebuchet MS"/>
              </a:defRPr>
            </a:lvl1pPr>
          </a:lstStyle>
          <a:p>
            <a:pPr/>
            <a:r>
              <a:t>Claire Taylor, http://RevEngE.cs.arizona.edu</a:t>
            </a:r>
          </a:p>
        </p:txBody>
      </p:sp>
      <p:sp>
        <p:nvSpPr>
          <p:cNvPr id="4040" name="Group"/>
          <p:cNvSpPr/>
          <p:nvPr/>
        </p:nvSpPr>
        <p:spPr>
          <a:xfrm>
            <a:off x="12598400" y="1473126"/>
            <a:ext cx="1270000" cy="1270001"/>
          </a:xfrm>
          <a:prstGeom prst="line">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Teaching Reverse Engineering</a:t>
            </a:r>
          </a:p>
        </p:txBody>
      </p:sp>
      <p:grpSp>
        <p:nvGrpSpPr>
          <p:cNvPr id="4053" name="Group"/>
          <p:cNvGrpSpPr/>
          <p:nvPr/>
        </p:nvGrpSpPr>
        <p:grpSpPr>
          <a:xfrm>
            <a:off x="17290355" y="3338149"/>
            <a:ext cx="3000727" cy="8227528"/>
            <a:chOff x="0" y="0"/>
            <a:chExt cx="3000725" cy="8227527"/>
          </a:xfrm>
        </p:grpSpPr>
        <p:grpSp>
          <p:nvGrpSpPr>
            <p:cNvPr id="4044" name="Group"/>
            <p:cNvGrpSpPr/>
            <p:nvPr/>
          </p:nvGrpSpPr>
          <p:grpSpPr>
            <a:xfrm>
              <a:off x="0" y="-1"/>
              <a:ext cx="3000726" cy="2631727"/>
              <a:chOff x="0" y="0"/>
              <a:chExt cx="3000725" cy="2631725"/>
            </a:xfrm>
          </p:grpSpPr>
          <p:sp>
            <p:nvSpPr>
              <p:cNvPr id="4041"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042"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4043" name="P1’.c"/>
              <p:cNvSpPr txBox="1"/>
              <p:nvPr/>
            </p:nvSpPr>
            <p:spPr>
              <a:xfrm>
                <a:off x="71047" y="0"/>
                <a:ext cx="2858632"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sz="8000">
                    <a:solidFill>
                      <a:srgbClr val="000000"/>
                    </a:solidFill>
                    <a:latin typeface="Courier"/>
                    <a:ea typeface="Courier"/>
                    <a:cs typeface="Courier"/>
                    <a:sym typeface="Courier"/>
                  </a:defRPr>
                </a:pPr>
                <a:r>
                  <a:t>P1</a:t>
                </a:r>
                <a:r>
                  <a:rPr spc="-1360"/>
                  <a:t>’.</a:t>
                </a:r>
                <a:r>
                  <a:t>c</a:t>
                </a:r>
              </a:p>
            </p:txBody>
          </p:sp>
        </p:grpSp>
        <p:grpSp>
          <p:nvGrpSpPr>
            <p:cNvPr id="4048" name="Group"/>
            <p:cNvGrpSpPr/>
            <p:nvPr/>
          </p:nvGrpSpPr>
          <p:grpSpPr>
            <a:xfrm>
              <a:off x="0" y="2797901"/>
              <a:ext cx="3000726" cy="2631726"/>
              <a:chOff x="0" y="0"/>
              <a:chExt cx="3000725" cy="2631725"/>
            </a:xfrm>
          </p:grpSpPr>
          <p:sp>
            <p:nvSpPr>
              <p:cNvPr id="4045"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046"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4047" name="P2’.c"/>
              <p:cNvSpPr txBox="1"/>
              <p:nvPr/>
            </p:nvSpPr>
            <p:spPr>
              <a:xfrm>
                <a:off x="71047" y="0"/>
                <a:ext cx="2858632"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sz="8000">
                    <a:solidFill>
                      <a:srgbClr val="000000"/>
                    </a:solidFill>
                    <a:latin typeface="Courier"/>
                    <a:ea typeface="Courier"/>
                    <a:cs typeface="Courier"/>
                    <a:sym typeface="Courier"/>
                  </a:defRPr>
                </a:pPr>
                <a:r>
                  <a:t>P2</a:t>
                </a:r>
                <a:r>
                  <a:rPr spc="-1360"/>
                  <a:t>’.</a:t>
                </a:r>
                <a:r>
                  <a:t>c</a:t>
                </a:r>
              </a:p>
            </p:txBody>
          </p:sp>
        </p:grpSp>
        <p:grpSp>
          <p:nvGrpSpPr>
            <p:cNvPr id="4052" name="Group"/>
            <p:cNvGrpSpPr/>
            <p:nvPr/>
          </p:nvGrpSpPr>
          <p:grpSpPr>
            <a:xfrm>
              <a:off x="0" y="5595802"/>
              <a:ext cx="3000726" cy="2631726"/>
              <a:chOff x="0" y="0"/>
              <a:chExt cx="3000725" cy="2631725"/>
            </a:xfrm>
          </p:grpSpPr>
          <p:sp>
            <p:nvSpPr>
              <p:cNvPr id="4049"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050"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4051" name="P3’.c"/>
              <p:cNvSpPr txBox="1"/>
              <p:nvPr/>
            </p:nvSpPr>
            <p:spPr>
              <a:xfrm>
                <a:off x="71047" y="0"/>
                <a:ext cx="2858632"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sz="8000">
                    <a:solidFill>
                      <a:srgbClr val="000000"/>
                    </a:solidFill>
                    <a:latin typeface="Courier"/>
                    <a:ea typeface="Courier"/>
                    <a:cs typeface="Courier"/>
                    <a:sym typeface="Courier"/>
                  </a:defRPr>
                </a:pPr>
                <a:r>
                  <a:t>P3</a:t>
                </a:r>
                <a:r>
                  <a:rPr spc="-1360"/>
                  <a:t>’.</a:t>
                </a:r>
                <a:r>
                  <a:t>c</a:t>
                </a:r>
              </a:p>
            </p:txBody>
          </p:sp>
        </p:grpSp>
      </p:grpSp>
      <p:grpSp>
        <p:nvGrpSpPr>
          <p:cNvPr id="4066" name="Group"/>
          <p:cNvGrpSpPr/>
          <p:nvPr/>
        </p:nvGrpSpPr>
        <p:grpSpPr>
          <a:xfrm>
            <a:off x="17290355" y="3355621"/>
            <a:ext cx="3000727" cy="8210198"/>
            <a:chOff x="0" y="0"/>
            <a:chExt cx="3000725" cy="8210196"/>
          </a:xfrm>
        </p:grpSpPr>
        <p:grpSp>
          <p:nvGrpSpPr>
            <p:cNvPr id="4057" name="Group"/>
            <p:cNvGrpSpPr/>
            <p:nvPr/>
          </p:nvGrpSpPr>
          <p:grpSpPr>
            <a:xfrm>
              <a:off x="0" y="0"/>
              <a:ext cx="3000726" cy="2614394"/>
              <a:chOff x="0" y="0"/>
              <a:chExt cx="3000725" cy="2614393"/>
            </a:xfrm>
          </p:grpSpPr>
          <p:sp>
            <p:nvSpPr>
              <p:cNvPr id="4054" name="Rectangle"/>
              <p:cNvSpPr/>
              <p:nvPr/>
            </p:nvSpPr>
            <p:spPr>
              <a:xfrm>
                <a:off x="0" y="0"/>
                <a:ext cx="3000726" cy="2614394"/>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055" name="diamond-clipart-purple-diamond-2.png" descr="diamond-clipart-purple-diamond-2.png"/>
              <p:cNvPicPr>
                <a:picLocks noChangeAspect="1"/>
              </p:cNvPicPr>
              <p:nvPr/>
            </p:nvPicPr>
            <p:blipFill>
              <a:blip r:embed="rId3">
                <a:extLst/>
              </a:blip>
              <a:stretch>
                <a:fillRect/>
              </a:stretch>
            </p:blipFill>
            <p:spPr>
              <a:xfrm>
                <a:off x="657910" y="1306151"/>
                <a:ext cx="1684906" cy="1173818"/>
              </a:xfrm>
              <a:prstGeom prst="rect">
                <a:avLst/>
              </a:prstGeom>
              <a:ln w="12700" cap="flat">
                <a:noFill/>
                <a:miter lim="400000"/>
              </a:ln>
              <a:effectLst/>
            </p:spPr>
          </p:pic>
          <p:sp>
            <p:nvSpPr>
              <p:cNvPr id="4056" name="P1’.exe"/>
              <p:cNvSpPr/>
              <p:nvPr/>
            </p:nvSpPr>
            <p:spPr>
              <a:xfrm>
                <a:off x="1500362" y="66370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sz="5800">
                    <a:solidFill>
                      <a:srgbClr val="000000"/>
                    </a:solidFill>
                    <a:latin typeface="Courier"/>
                    <a:ea typeface="Courier"/>
                    <a:cs typeface="Courier"/>
                    <a:sym typeface="Courier"/>
                  </a:defRPr>
                </a:pPr>
                <a:r>
                  <a:rPr>
                    <a:solidFill>
                      <a:srgbClr val="C82506"/>
                    </a:solidFill>
                  </a:rPr>
                  <a:t>P1</a:t>
                </a:r>
                <a:r>
                  <a:rPr spc="-986">
                    <a:solidFill>
                      <a:srgbClr val="C82506"/>
                    </a:solidFill>
                  </a:rPr>
                  <a:t>’.</a:t>
                </a:r>
                <a:r>
                  <a:rPr>
                    <a:solidFill>
                      <a:srgbClr val="C82506"/>
                    </a:solidFill>
                  </a:rPr>
                  <a:t>exe</a:t>
                </a:r>
              </a:p>
            </p:txBody>
          </p:sp>
        </p:grpSp>
        <p:grpSp>
          <p:nvGrpSpPr>
            <p:cNvPr id="4061" name="Group"/>
            <p:cNvGrpSpPr/>
            <p:nvPr/>
          </p:nvGrpSpPr>
          <p:grpSpPr>
            <a:xfrm>
              <a:off x="0" y="2797900"/>
              <a:ext cx="3000726" cy="2614395"/>
              <a:chOff x="0" y="0"/>
              <a:chExt cx="3000725" cy="2614393"/>
            </a:xfrm>
          </p:grpSpPr>
          <p:sp>
            <p:nvSpPr>
              <p:cNvPr id="4058" name="Rectangle"/>
              <p:cNvSpPr/>
              <p:nvPr/>
            </p:nvSpPr>
            <p:spPr>
              <a:xfrm>
                <a:off x="0" y="0"/>
                <a:ext cx="3000726" cy="2614394"/>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059" name="diamond-clipart-purple-diamond-2.png" descr="diamond-clipart-purple-diamond-2.png"/>
              <p:cNvPicPr>
                <a:picLocks noChangeAspect="1"/>
              </p:cNvPicPr>
              <p:nvPr/>
            </p:nvPicPr>
            <p:blipFill>
              <a:blip r:embed="rId3">
                <a:extLst/>
              </a:blip>
              <a:stretch>
                <a:fillRect/>
              </a:stretch>
            </p:blipFill>
            <p:spPr>
              <a:xfrm>
                <a:off x="657910" y="1306151"/>
                <a:ext cx="1684906" cy="1173818"/>
              </a:xfrm>
              <a:prstGeom prst="rect">
                <a:avLst/>
              </a:prstGeom>
              <a:ln w="12700" cap="flat">
                <a:noFill/>
                <a:miter lim="400000"/>
              </a:ln>
              <a:effectLst/>
            </p:spPr>
          </p:pic>
          <p:sp>
            <p:nvSpPr>
              <p:cNvPr id="4060" name="P2’.exe"/>
              <p:cNvSpPr/>
              <p:nvPr/>
            </p:nvSpPr>
            <p:spPr>
              <a:xfrm>
                <a:off x="1500362" y="66370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sz="5800">
                    <a:solidFill>
                      <a:srgbClr val="000000"/>
                    </a:solidFill>
                    <a:latin typeface="Courier"/>
                    <a:ea typeface="Courier"/>
                    <a:cs typeface="Courier"/>
                    <a:sym typeface="Courier"/>
                  </a:defRPr>
                </a:pPr>
                <a:r>
                  <a:rPr>
                    <a:solidFill>
                      <a:srgbClr val="C82506"/>
                    </a:solidFill>
                  </a:rPr>
                  <a:t>P2</a:t>
                </a:r>
                <a:r>
                  <a:rPr spc="-1218">
                    <a:solidFill>
                      <a:srgbClr val="C82506"/>
                    </a:solidFill>
                  </a:rPr>
                  <a:t>’.</a:t>
                </a:r>
                <a:r>
                  <a:rPr>
                    <a:solidFill>
                      <a:srgbClr val="C82506"/>
                    </a:solidFill>
                  </a:rPr>
                  <a:t>exe</a:t>
                </a:r>
              </a:p>
            </p:txBody>
          </p:sp>
        </p:grpSp>
        <p:grpSp>
          <p:nvGrpSpPr>
            <p:cNvPr id="4065" name="Group"/>
            <p:cNvGrpSpPr/>
            <p:nvPr/>
          </p:nvGrpSpPr>
          <p:grpSpPr>
            <a:xfrm>
              <a:off x="0" y="5595802"/>
              <a:ext cx="3000726" cy="2614395"/>
              <a:chOff x="0" y="0"/>
              <a:chExt cx="3000725" cy="2614393"/>
            </a:xfrm>
          </p:grpSpPr>
          <p:sp>
            <p:nvSpPr>
              <p:cNvPr id="4062" name="Rectangle"/>
              <p:cNvSpPr/>
              <p:nvPr/>
            </p:nvSpPr>
            <p:spPr>
              <a:xfrm>
                <a:off x="0" y="0"/>
                <a:ext cx="3000726" cy="2614394"/>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063" name="diamond-clipart-purple-diamond-2.png" descr="diamond-clipart-purple-diamond-2.png"/>
              <p:cNvPicPr>
                <a:picLocks noChangeAspect="1"/>
              </p:cNvPicPr>
              <p:nvPr/>
            </p:nvPicPr>
            <p:blipFill>
              <a:blip r:embed="rId3">
                <a:extLst/>
              </a:blip>
              <a:stretch>
                <a:fillRect/>
              </a:stretch>
            </p:blipFill>
            <p:spPr>
              <a:xfrm>
                <a:off x="657910" y="1306151"/>
                <a:ext cx="1684906" cy="1173818"/>
              </a:xfrm>
              <a:prstGeom prst="rect">
                <a:avLst/>
              </a:prstGeom>
              <a:ln w="12700" cap="flat">
                <a:noFill/>
                <a:miter lim="400000"/>
              </a:ln>
              <a:effectLst/>
            </p:spPr>
          </p:pic>
          <p:sp>
            <p:nvSpPr>
              <p:cNvPr id="4064" name="P3’.exe"/>
              <p:cNvSpPr/>
              <p:nvPr/>
            </p:nvSpPr>
            <p:spPr>
              <a:xfrm>
                <a:off x="1500362" y="66370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sz="5800">
                    <a:solidFill>
                      <a:srgbClr val="000000"/>
                    </a:solidFill>
                    <a:latin typeface="Courier"/>
                    <a:ea typeface="Courier"/>
                    <a:cs typeface="Courier"/>
                    <a:sym typeface="Courier"/>
                  </a:defRPr>
                </a:pPr>
                <a:r>
                  <a:rPr>
                    <a:solidFill>
                      <a:srgbClr val="C82506"/>
                    </a:solidFill>
                  </a:rPr>
                  <a:t>P3</a:t>
                </a:r>
                <a:r>
                  <a:rPr spc="-1218">
                    <a:solidFill>
                      <a:srgbClr val="C82506"/>
                    </a:solidFill>
                  </a:rPr>
                  <a:t>’.</a:t>
                </a:r>
                <a:r>
                  <a:rPr>
                    <a:solidFill>
                      <a:srgbClr val="C82506"/>
                    </a:solidFill>
                  </a:rPr>
                  <a:t>exe</a:t>
                </a:r>
              </a:p>
            </p:txBody>
          </p:sp>
        </p:grpSp>
      </p:grpSp>
      <p:grpSp>
        <p:nvGrpSpPr>
          <p:cNvPr id="4087" name="Group"/>
          <p:cNvGrpSpPr/>
          <p:nvPr/>
        </p:nvGrpSpPr>
        <p:grpSpPr>
          <a:xfrm>
            <a:off x="1152515" y="3355622"/>
            <a:ext cx="8112362" cy="8210197"/>
            <a:chOff x="0" y="17331"/>
            <a:chExt cx="8112360" cy="8210195"/>
          </a:xfrm>
        </p:grpSpPr>
        <p:grpSp>
          <p:nvGrpSpPr>
            <p:cNvPr id="4072" name="Group"/>
            <p:cNvGrpSpPr/>
            <p:nvPr/>
          </p:nvGrpSpPr>
          <p:grpSpPr>
            <a:xfrm>
              <a:off x="0" y="319910"/>
              <a:ext cx="3396521" cy="4717058"/>
              <a:chOff x="0" y="0"/>
              <a:chExt cx="3396520" cy="4717057"/>
            </a:xfrm>
          </p:grpSpPr>
          <p:pic>
            <p:nvPicPr>
              <p:cNvPr id="4067" name="tigress-purple.png" descr="tigress-purple.png"/>
              <p:cNvPicPr>
                <a:picLocks noChangeAspect="1"/>
              </p:cNvPicPr>
              <p:nvPr/>
            </p:nvPicPr>
            <p:blipFill>
              <a:blip r:embed="rId4">
                <a:extLst/>
              </a:blip>
              <a:stretch>
                <a:fillRect/>
              </a:stretch>
            </p:blipFill>
            <p:spPr>
              <a:xfrm>
                <a:off x="228411" y="2575944"/>
                <a:ext cx="2684957" cy="2141114"/>
              </a:xfrm>
              <a:prstGeom prst="rect">
                <a:avLst/>
              </a:prstGeom>
              <a:ln w="12700" cap="flat">
                <a:noFill/>
                <a:miter lim="400000"/>
              </a:ln>
              <a:effectLst/>
            </p:spPr>
          </p:pic>
          <p:sp>
            <p:nvSpPr>
              <p:cNvPr id="4068" name="Line"/>
              <p:cNvSpPr/>
              <p:nvPr/>
            </p:nvSpPr>
            <p:spPr>
              <a:xfrm>
                <a:off x="1698260" y="1566263"/>
                <a:ext cx="1" cy="975890"/>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nvGrpSpPr>
              <p:cNvPr id="4071" name="Group"/>
              <p:cNvGrpSpPr/>
              <p:nvPr/>
            </p:nvGrpSpPr>
            <p:grpSpPr>
              <a:xfrm>
                <a:off x="0" y="0"/>
                <a:ext cx="3396521" cy="1989033"/>
                <a:chOff x="0" y="0"/>
                <a:chExt cx="3396520" cy="1989032"/>
              </a:xfrm>
            </p:grpSpPr>
            <p:sp>
              <p:nvSpPr>
                <p:cNvPr id="4069"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070" name="Random"/>
                <p:cNvSpPr/>
                <p:nvPr/>
              </p:nvSpPr>
              <p:spPr>
                <a:xfrm>
                  <a:off x="1698260" y="71903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5500">
                      <a:solidFill>
                        <a:srgbClr val="000000"/>
                      </a:solidFill>
                      <a:latin typeface="+mj-lt"/>
                      <a:ea typeface="+mj-ea"/>
                      <a:cs typeface="+mj-cs"/>
                      <a:sym typeface="Trebuchet MS"/>
                    </a:defRPr>
                  </a:lvl1pPr>
                </a:lstStyle>
                <a:p>
                  <a:pPr/>
                  <a:r>
                    <a:t>Random</a:t>
                  </a:r>
                </a:p>
              </p:txBody>
            </p:sp>
          </p:grpSp>
        </p:grpSp>
        <p:sp>
          <p:nvSpPr>
            <p:cNvPr id="4073" name="Line"/>
            <p:cNvSpPr/>
            <p:nvPr/>
          </p:nvSpPr>
          <p:spPr>
            <a:xfrm>
              <a:off x="3060009" y="3963445"/>
              <a:ext cx="1777953" cy="1"/>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nvGrpSpPr>
            <p:cNvPr id="4086" name="Group"/>
            <p:cNvGrpSpPr/>
            <p:nvPr/>
          </p:nvGrpSpPr>
          <p:grpSpPr>
            <a:xfrm>
              <a:off x="5111634" y="17331"/>
              <a:ext cx="3000727" cy="8210197"/>
              <a:chOff x="0" y="17331"/>
              <a:chExt cx="3000725" cy="8210196"/>
            </a:xfrm>
          </p:grpSpPr>
          <p:grpSp>
            <p:nvGrpSpPr>
              <p:cNvPr id="4077" name="Group"/>
              <p:cNvGrpSpPr/>
              <p:nvPr/>
            </p:nvGrpSpPr>
            <p:grpSpPr>
              <a:xfrm>
                <a:off x="0" y="17331"/>
                <a:ext cx="3000726" cy="2614395"/>
                <a:chOff x="0" y="17331"/>
                <a:chExt cx="3000725" cy="2614393"/>
              </a:xfrm>
            </p:grpSpPr>
            <p:sp>
              <p:nvSpPr>
                <p:cNvPr id="4074"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075"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4076" name="P1.c"/>
                <p:cNvSpPr/>
                <p:nvPr/>
              </p:nvSpPr>
              <p:spPr>
                <a:xfrm>
                  <a:off x="1500362" y="6810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P1.c</a:t>
                  </a:r>
                </a:p>
              </p:txBody>
            </p:sp>
          </p:grpSp>
          <p:grpSp>
            <p:nvGrpSpPr>
              <p:cNvPr id="4081" name="Group"/>
              <p:cNvGrpSpPr/>
              <p:nvPr/>
            </p:nvGrpSpPr>
            <p:grpSpPr>
              <a:xfrm>
                <a:off x="0" y="2815232"/>
                <a:ext cx="3000726" cy="2614395"/>
                <a:chOff x="0" y="17331"/>
                <a:chExt cx="3000725" cy="2614393"/>
              </a:xfrm>
            </p:grpSpPr>
            <p:sp>
              <p:nvSpPr>
                <p:cNvPr id="4078"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079"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4080" name="P2.c"/>
                <p:cNvSpPr/>
                <p:nvPr/>
              </p:nvSpPr>
              <p:spPr>
                <a:xfrm>
                  <a:off x="1500362" y="6810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P2.c</a:t>
                  </a:r>
                </a:p>
              </p:txBody>
            </p:sp>
          </p:grpSp>
          <p:grpSp>
            <p:nvGrpSpPr>
              <p:cNvPr id="4085" name="Group"/>
              <p:cNvGrpSpPr/>
              <p:nvPr/>
            </p:nvGrpSpPr>
            <p:grpSpPr>
              <a:xfrm>
                <a:off x="0" y="5613133"/>
                <a:ext cx="3000726" cy="2614395"/>
                <a:chOff x="0" y="17331"/>
                <a:chExt cx="3000725" cy="2614393"/>
              </a:xfrm>
            </p:grpSpPr>
            <p:sp>
              <p:nvSpPr>
                <p:cNvPr id="4082"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083"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4084" name="P3.c"/>
                <p:cNvSpPr/>
                <p:nvPr/>
              </p:nvSpPr>
              <p:spPr>
                <a:xfrm>
                  <a:off x="1500362" y="6810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P3.c</a:t>
                  </a:r>
                </a:p>
              </p:txBody>
            </p:sp>
          </p:grpSp>
        </p:grpSp>
      </p:grpSp>
      <p:grpSp>
        <p:nvGrpSpPr>
          <p:cNvPr id="4104" name="Group"/>
          <p:cNvGrpSpPr/>
          <p:nvPr/>
        </p:nvGrpSpPr>
        <p:grpSpPr>
          <a:xfrm>
            <a:off x="9496488" y="2998282"/>
            <a:ext cx="6621442" cy="8192077"/>
            <a:chOff x="0" y="0"/>
            <a:chExt cx="6621441" cy="8192075"/>
          </a:xfrm>
        </p:grpSpPr>
        <p:grpSp>
          <p:nvGrpSpPr>
            <p:cNvPr id="4102" name="Group"/>
            <p:cNvGrpSpPr/>
            <p:nvPr/>
          </p:nvGrpSpPr>
          <p:grpSpPr>
            <a:xfrm>
              <a:off x="790407" y="0"/>
              <a:ext cx="5831035" cy="8192076"/>
              <a:chOff x="0" y="0"/>
              <a:chExt cx="5831034" cy="8192076"/>
            </a:xfrm>
          </p:grpSpPr>
          <p:grpSp>
            <p:nvGrpSpPr>
              <p:cNvPr id="4098" name="Group"/>
              <p:cNvGrpSpPr/>
              <p:nvPr/>
            </p:nvGrpSpPr>
            <p:grpSpPr>
              <a:xfrm>
                <a:off x="0" y="-1"/>
                <a:ext cx="5831035" cy="5556586"/>
                <a:chOff x="0" y="0"/>
                <a:chExt cx="5831034" cy="5556584"/>
              </a:xfrm>
            </p:grpSpPr>
            <p:grpSp>
              <p:nvGrpSpPr>
                <p:cNvPr id="4090" name="Group"/>
                <p:cNvGrpSpPr/>
                <p:nvPr/>
              </p:nvGrpSpPr>
              <p:grpSpPr>
                <a:xfrm>
                  <a:off x="1538660" y="2374737"/>
                  <a:ext cx="2684957" cy="3181848"/>
                  <a:chOff x="0" y="0"/>
                  <a:chExt cx="2684955" cy="3181847"/>
                </a:xfrm>
              </p:grpSpPr>
              <p:sp>
                <p:nvSpPr>
                  <p:cNvPr id="4088" name="Line"/>
                  <p:cNvSpPr/>
                  <p:nvPr/>
                </p:nvSpPr>
                <p:spPr>
                  <a:xfrm flipH="1">
                    <a:off x="1342478" y="0"/>
                    <a:ext cx="1" cy="975889"/>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pic>
                <p:nvPicPr>
                  <p:cNvPr id="4089" name="tigress-purple.png" descr="tigress-purple.png"/>
                  <p:cNvPicPr>
                    <a:picLocks noChangeAspect="1"/>
                  </p:cNvPicPr>
                  <p:nvPr/>
                </p:nvPicPr>
                <p:blipFill>
                  <a:blip r:embed="rId4">
                    <a:extLst/>
                  </a:blip>
                  <a:stretch>
                    <a:fillRect/>
                  </a:stretch>
                </p:blipFill>
                <p:spPr>
                  <a:xfrm>
                    <a:off x="0" y="1040733"/>
                    <a:ext cx="2684956" cy="2141115"/>
                  </a:xfrm>
                  <a:prstGeom prst="rect">
                    <a:avLst/>
                  </a:prstGeom>
                  <a:ln w="12700" cap="flat">
                    <a:noFill/>
                    <a:miter lim="400000"/>
                  </a:ln>
                  <a:effectLst/>
                </p:spPr>
              </p:pic>
            </p:grpSp>
            <p:grpSp>
              <p:nvGrpSpPr>
                <p:cNvPr id="4097" name="Group"/>
                <p:cNvGrpSpPr/>
                <p:nvPr/>
              </p:nvGrpSpPr>
              <p:grpSpPr>
                <a:xfrm>
                  <a:off x="0" y="0"/>
                  <a:ext cx="5831035" cy="2226023"/>
                  <a:chOff x="0" y="0"/>
                  <a:chExt cx="5831034" cy="2226022"/>
                </a:xfrm>
              </p:grpSpPr>
              <p:sp>
                <p:nvSpPr>
                  <p:cNvPr id="4091" name="Rounded Rectangle"/>
                  <p:cNvSpPr/>
                  <p:nvPr/>
                </p:nvSpPr>
                <p:spPr>
                  <a:xfrm>
                    <a:off x="0" y="0"/>
                    <a:ext cx="5831035" cy="2226023"/>
                  </a:xfrm>
                  <a:prstGeom prst="roundRect">
                    <a:avLst>
                      <a:gd name="adj" fmla="val 13954"/>
                    </a:avLst>
                  </a:prstGeom>
                  <a:solidFill>
                    <a:srgbClr val="87D6FF"/>
                  </a:solidFill>
                  <a:ln w="101600" cap="flat">
                    <a:solidFill>
                      <a:srgbClr val="3D315B"/>
                    </a:solidFill>
                    <a:prstDash val="solid"/>
                    <a:miter lim="400000"/>
                  </a:ln>
                  <a:effectLst>
                    <a:outerShdw sx="100000" sy="100000" kx="0" ky="0" algn="b" rotWithShape="0" blurRad="190500" dist="228600" dir="959345">
                      <a:srgbClr val="000000"/>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4092" name="Obfuscation Script"/>
                  <p:cNvSpPr/>
                  <p:nvPr/>
                </p:nvSpPr>
                <p:spPr>
                  <a:xfrm>
                    <a:off x="2904672" y="46230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nSpc>
                        <a:spcPct val="80000"/>
                      </a:lnSpc>
                      <a:defRPr b="1" sz="5000">
                        <a:solidFill>
                          <a:srgbClr val="000000"/>
                        </a:solidFill>
                        <a:latin typeface="+mj-lt"/>
                        <a:ea typeface="+mj-ea"/>
                        <a:cs typeface="+mj-cs"/>
                        <a:sym typeface="Trebuchet MS"/>
                      </a:defRPr>
                    </a:lvl1pPr>
                  </a:lstStyle>
                  <a:p>
                    <a:pPr/>
                    <a:r>
                      <a:t>Obfuscation Script</a:t>
                    </a:r>
                  </a:p>
                </p:txBody>
              </p:sp>
              <p:grpSp>
                <p:nvGrpSpPr>
                  <p:cNvPr id="4096" name="Group"/>
                  <p:cNvGrpSpPr/>
                  <p:nvPr/>
                </p:nvGrpSpPr>
                <p:grpSpPr>
                  <a:xfrm>
                    <a:off x="733578" y="919578"/>
                    <a:ext cx="4342189" cy="933376"/>
                    <a:chOff x="0" y="0"/>
                    <a:chExt cx="4342188" cy="933375"/>
                  </a:xfrm>
                </p:grpSpPr>
                <p:sp>
                  <p:nvSpPr>
                    <p:cNvPr id="4093" name="Oval"/>
                    <p:cNvSpPr/>
                    <p:nvPr/>
                  </p:nvSpPr>
                  <p:spPr>
                    <a:xfrm>
                      <a:off x="0" y="0"/>
                      <a:ext cx="1679350" cy="933376"/>
                    </a:xfrm>
                    <a:prstGeom prst="ellipse">
                      <a:avLst/>
                    </a:prstGeom>
                    <a:solidFill>
                      <a:srgbClr val="FFFFFF"/>
                    </a:solidFill>
                    <a:ln w="50800" cap="flat">
                      <a:solidFill>
                        <a:srgbClr val="000000"/>
                      </a:solidFill>
                      <a:prstDash val="solid"/>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094" name="Line"/>
                    <p:cNvSpPr/>
                    <p:nvPr/>
                  </p:nvSpPr>
                  <p:spPr>
                    <a:xfrm>
                      <a:off x="1724138" y="466687"/>
                      <a:ext cx="933409" cy="1"/>
                    </a:xfrm>
                    <a:prstGeom prst="line">
                      <a:avLst/>
                    </a:prstGeom>
                    <a:noFill/>
                    <a:ln w="1143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095" name="Oval"/>
                    <p:cNvSpPr/>
                    <p:nvPr/>
                  </p:nvSpPr>
                  <p:spPr>
                    <a:xfrm>
                      <a:off x="2662839" y="0"/>
                      <a:ext cx="1679350" cy="933376"/>
                    </a:xfrm>
                    <a:prstGeom prst="ellipse">
                      <a:avLst/>
                    </a:prstGeom>
                    <a:solidFill>
                      <a:srgbClr val="FFFFFF"/>
                    </a:solidFill>
                    <a:ln w="50800" cap="flat">
                      <a:solidFill>
                        <a:srgbClr val="000000"/>
                      </a:solidFill>
                      <a:prstDash val="solid"/>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grpSp>
          <p:grpSp>
            <p:nvGrpSpPr>
              <p:cNvPr id="4101" name="Group"/>
              <p:cNvGrpSpPr/>
              <p:nvPr/>
            </p:nvGrpSpPr>
            <p:grpSpPr>
              <a:xfrm>
                <a:off x="2881137" y="5645817"/>
                <a:ext cx="1270002" cy="2546260"/>
                <a:chOff x="789370" y="0"/>
                <a:chExt cx="1270000" cy="2546259"/>
              </a:xfrm>
            </p:grpSpPr>
            <p:sp>
              <p:nvSpPr>
                <p:cNvPr id="4099" name="Line"/>
                <p:cNvSpPr/>
                <p:nvPr/>
              </p:nvSpPr>
              <p:spPr>
                <a:xfrm flipV="1">
                  <a:off x="789370" y="-1"/>
                  <a:ext cx="1" cy="975890"/>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sp>
              <p:nvSpPr>
                <p:cNvPr id="4100" name="Seed"/>
                <p:cNvSpPr/>
                <p:nvPr/>
              </p:nvSpPr>
              <p:spPr>
                <a:xfrm>
                  <a:off x="789371" y="127625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nSpc>
                      <a:spcPct val="80000"/>
                    </a:lnSpc>
                    <a:defRPr b="1" sz="5000">
                      <a:latin typeface="+mj-lt"/>
                      <a:ea typeface="+mj-ea"/>
                      <a:cs typeface="+mj-cs"/>
                      <a:sym typeface="Trebuchet MS"/>
                    </a:defRPr>
                  </a:lvl1pPr>
                </a:lstStyle>
                <a:p>
                  <a:pPr/>
                  <a:r>
                    <a:t>Seed</a:t>
                  </a:r>
                </a:p>
              </p:txBody>
            </p:sp>
          </p:grpSp>
        </p:grpSp>
        <p:sp>
          <p:nvSpPr>
            <p:cNvPr id="4103" name="Line"/>
            <p:cNvSpPr/>
            <p:nvPr/>
          </p:nvSpPr>
          <p:spPr>
            <a:xfrm>
              <a:off x="0" y="4388953"/>
              <a:ext cx="2085111" cy="1"/>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grpSp>
        <p:nvGrpSpPr>
          <p:cNvPr id="4112" name="Group"/>
          <p:cNvGrpSpPr/>
          <p:nvPr/>
        </p:nvGrpSpPr>
        <p:grpSpPr>
          <a:xfrm>
            <a:off x="21152955" y="3284630"/>
            <a:ext cx="2159210" cy="8334566"/>
            <a:chOff x="0" y="0"/>
            <a:chExt cx="2159209" cy="8334565"/>
          </a:xfrm>
        </p:grpSpPr>
        <p:grpSp>
          <p:nvGrpSpPr>
            <p:cNvPr id="4108" name="Group"/>
            <p:cNvGrpSpPr/>
            <p:nvPr/>
          </p:nvGrpSpPr>
          <p:grpSpPr>
            <a:xfrm>
              <a:off x="0" y="0"/>
              <a:ext cx="2159210" cy="8321682"/>
              <a:chOff x="0" y="0"/>
              <a:chExt cx="2159209" cy="8321681"/>
            </a:xfrm>
          </p:grpSpPr>
          <p:pic>
            <p:nvPicPr>
              <p:cNvPr id="4105" name="sp6-100.png" descr="sp6-100.png"/>
              <p:cNvPicPr>
                <a:picLocks noChangeAspect="1"/>
              </p:cNvPicPr>
              <p:nvPr/>
            </p:nvPicPr>
            <p:blipFill>
              <a:blip r:embed="rId5">
                <a:extLst/>
              </a:blip>
              <a:srcRect l="0" t="0" r="0" b="0"/>
              <a:stretch>
                <a:fillRect/>
              </a:stretch>
            </p:blipFill>
            <p:spPr>
              <a:xfrm>
                <a:off x="0" y="2797900"/>
                <a:ext cx="2159210" cy="2725881"/>
              </a:xfrm>
              <a:prstGeom prst="rect">
                <a:avLst/>
              </a:prstGeom>
              <a:ln w="25400" cap="flat">
                <a:noFill/>
                <a:miter lim="400000"/>
              </a:ln>
              <a:effectLst>
                <a:outerShdw sx="100000" sy="100000" kx="0" ky="0" algn="b" rotWithShape="0" blurRad="254000" dist="127000" dir="5400000">
                  <a:srgbClr val="000000">
                    <a:alpha val="70000"/>
                  </a:srgbClr>
                </a:outerShdw>
              </a:effectLst>
            </p:spPr>
          </p:pic>
          <p:pic>
            <p:nvPicPr>
              <p:cNvPr id="4106" name="sp6-100.png" descr="sp6-100.png"/>
              <p:cNvPicPr>
                <a:picLocks noChangeAspect="1"/>
              </p:cNvPicPr>
              <p:nvPr/>
            </p:nvPicPr>
            <p:blipFill>
              <a:blip r:embed="rId5">
                <a:extLst/>
              </a:blip>
              <a:srcRect l="0" t="0" r="0" b="0"/>
              <a:stretch>
                <a:fillRect/>
              </a:stretch>
            </p:blipFill>
            <p:spPr>
              <a:xfrm>
                <a:off x="0" y="0"/>
                <a:ext cx="2159210" cy="2725880"/>
              </a:xfrm>
              <a:prstGeom prst="rect">
                <a:avLst/>
              </a:prstGeom>
              <a:ln w="25400" cap="flat">
                <a:noFill/>
                <a:miter lim="400000"/>
              </a:ln>
              <a:effectLst>
                <a:outerShdw sx="100000" sy="100000" kx="0" ky="0" algn="b" rotWithShape="0" blurRad="254000" dist="127000" dir="5400000">
                  <a:srgbClr val="000000">
                    <a:alpha val="70000"/>
                  </a:srgbClr>
                </a:outerShdw>
              </a:effectLst>
            </p:spPr>
          </p:pic>
          <p:pic>
            <p:nvPicPr>
              <p:cNvPr id="4107" name="sp6-100.png" descr="sp6-100.png"/>
              <p:cNvPicPr>
                <a:picLocks noChangeAspect="1"/>
              </p:cNvPicPr>
              <p:nvPr/>
            </p:nvPicPr>
            <p:blipFill>
              <a:blip r:embed="rId5">
                <a:extLst/>
              </a:blip>
              <a:srcRect l="0" t="0" r="0" b="0"/>
              <a:stretch>
                <a:fillRect/>
              </a:stretch>
            </p:blipFill>
            <p:spPr>
              <a:xfrm>
                <a:off x="0" y="5595801"/>
                <a:ext cx="2159210" cy="2725881"/>
              </a:xfrm>
              <a:prstGeom prst="rect">
                <a:avLst/>
              </a:prstGeom>
              <a:ln w="25400" cap="flat">
                <a:noFill/>
                <a:miter lim="400000"/>
              </a:ln>
              <a:effectLst>
                <a:outerShdw sx="100000" sy="100000" kx="0" ky="0" algn="b" rotWithShape="0" blurRad="254000" dist="127000" dir="5400000">
                  <a:srgbClr val="000000">
                    <a:alpha val="70000"/>
                  </a:srgbClr>
                </a:outerShdw>
              </a:effectLst>
            </p:spPr>
          </p:pic>
        </p:grpSp>
        <p:sp>
          <p:nvSpPr>
            <p:cNvPr id="4109" name="1"/>
            <p:cNvSpPr txBox="1"/>
            <p:nvPr/>
          </p:nvSpPr>
          <p:spPr>
            <a:xfrm>
              <a:off x="847557" y="1418407"/>
              <a:ext cx="698799" cy="1222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7300">
                  <a:latin typeface="+mj-lt"/>
                  <a:ea typeface="+mj-ea"/>
                  <a:cs typeface="+mj-cs"/>
                  <a:sym typeface="Trebuchet MS"/>
                </a:defRPr>
              </a:lvl1pPr>
            </a:lstStyle>
            <a:p>
              <a:pPr/>
              <a:r>
                <a:t>1</a:t>
              </a:r>
            </a:p>
          </p:txBody>
        </p:sp>
        <p:sp>
          <p:nvSpPr>
            <p:cNvPr id="4110" name="2"/>
            <p:cNvSpPr txBox="1"/>
            <p:nvPr/>
          </p:nvSpPr>
          <p:spPr>
            <a:xfrm>
              <a:off x="847557" y="4265298"/>
              <a:ext cx="698799" cy="1222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7300">
                  <a:latin typeface="+mj-lt"/>
                  <a:ea typeface="+mj-ea"/>
                  <a:cs typeface="+mj-cs"/>
                  <a:sym typeface="Trebuchet MS"/>
                </a:defRPr>
              </a:lvl1pPr>
            </a:lstStyle>
            <a:p>
              <a:pPr/>
              <a:r>
                <a:t>2</a:t>
              </a:r>
            </a:p>
          </p:txBody>
        </p:sp>
        <p:sp>
          <p:nvSpPr>
            <p:cNvPr id="4111" name="3"/>
            <p:cNvSpPr txBox="1"/>
            <p:nvPr/>
          </p:nvSpPr>
          <p:spPr>
            <a:xfrm>
              <a:off x="847557" y="7112190"/>
              <a:ext cx="698799" cy="1222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7300">
                  <a:latin typeface="+mj-lt"/>
                  <a:ea typeface="+mj-ea"/>
                  <a:cs typeface="+mj-cs"/>
                  <a:sym typeface="Trebuchet MS"/>
                </a:defRPr>
              </a:lvl1pPr>
            </a:lstStyle>
            <a:p>
              <a:pPr/>
              <a:r>
                <a:t>3</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038"/>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4" fill="hold">
                                  <p:stCondLst>
                                    <p:cond delay="0"/>
                                  </p:stCondLst>
                                  <p:iterate type="el" backwards="0">
                                    <p:tmAbs val="0"/>
                                  </p:iterate>
                                  <p:childTnLst>
                                    <p:set>
                                      <p:cBhvr>
                                        <p:cTn id="17" fill="hold"/>
                                        <p:tgtEl>
                                          <p:spTgt spid="405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xit" nodeType="clickEffect" presetSubtype="0" presetID="1" grpId="5" fill="hold">
                                  <p:stCondLst>
                                    <p:cond delay="0"/>
                                  </p:stCondLst>
                                  <p:iterate type="el" backwards="0">
                                    <p:tmAbs val="0"/>
                                  </p:iterate>
                                  <p:childTnLst>
                                    <p:set>
                                      <p:cBhvr>
                                        <p:cTn id="21" fill="hold">
                                          <p:stCondLst>
                                            <p:cond delay="0"/>
                                          </p:stCondLst>
                                        </p:cTn>
                                        <p:tgtEl>
                                          <p:spTgt spid="4053"/>
                                        </p:tgtEl>
                                        <p:attrNameLst>
                                          <p:attrName>style.visibility</p:attrName>
                                        </p:attrNameLst>
                                      </p:cBhvr>
                                      <p:to>
                                        <p:strVal val="hidden"/>
                                      </p:to>
                                    </p:set>
                                  </p:childTnLst>
                                </p:cTn>
                              </p:par>
                            </p:childTnLst>
                          </p:cTn>
                        </p:par>
                        <p:par>
                          <p:cTn id="22" fill="hold">
                            <p:stCondLst>
                              <p:cond delay="0"/>
                            </p:stCondLst>
                            <p:childTnLst>
                              <p:par>
                                <p:cTn id="23" presetClass="entr" nodeType="afterEffect" presetSubtype="0" presetID="1" grpId="6" fill="hold">
                                  <p:stCondLst>
                                    <p:cond delay="0"/>
                                  </p:stCondLst>
                                  <p:iterate type="el" backwards="0">
                                    <p:tmAbs val="0"/>
                                  </p:iterate>
                                  <p:childTnLst>
                                    <p:set>
                                      <p:cBhvr>
                                        <p:cTn id="24" fill="hold"/>
                                        <p:tgtEl>
                                          <p:spTgt spid="40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53" grpId="5"/>
      <p:bldP build="whole" bldLvl="1" animBg="1" rev="0" advAuto="0" spid="4066" grpId="6"/>
      <p:bldP build="whole" bldLvl="1" animBg="1" rev="0" advAuto="0" spid="4087" grpId="1"/>
      <p:bldP build="whole" bldLvl="1" animBg="1" rev="0" advAuto="0" spid="4038" grpId="3"/>
      <p:bldP build="whole" bldLvl="1" animBg="1" rev="0" advAuto="0" spid="4104" grpId="2"/>
      <p:bldP build="whole" bldLvl="1" animBg="1" rev="0" advAuto="0" spid="4053" grpId="4"/>
    </p:bldLst>
  </p:timing>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136" name="Group"/>
          <p:cNvGrpSpPr/>
          <p:nvPr/>
        </p:nvGrpSpPr>
        <p:grpSpPr>
          <a:xfrm>
            <a:off x="7895995" y="3285848"/>
            <a:ext cx="12924033" cy="6644361"/>
            <a:chOff x="0" y="0"/>
            <a:chExt cx="12924030" cy="6644359"/>
          </a:xfrm>
        </p:grpSpPr>
        <p:grpSp>
          <p:nvGrpSpPr>
            <p:cNvPr id="4118" name="Group"/>
            <p:cNvGrpSpPr/>
            <p:nvPr/>
          </p:nvGrpSpPr>
          <p:grpSpPr>
            <a:xfrm>
              <a:off x="2049236" y="2522700"/>
              <a:ext cx="2684957" cy="3181848"/>
              <a:chOff x="0" y="0"/>
              <a:chExt cx="2684955" cy="3181847"/>
            </a:xfrm>
          </p:grpSpPr>
          <p:sp>
            <p:nvSpPr>
              <p:cNvPr id="4116" name="Line"/>
              <p:cNvSpPr/>
              <p:nvPr/>
            </p:nvSpPr>
            <p:spPr>
              <a:xfrm flipH="1">
                <a:off x="1342478" y="0"/>
                <a:ext cx="1" cy="975889"/>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pic>
            <p:nvPicPr>
              <p:cNvPr id="4117" name="tigress-purple.png" descr="tigress-purple.png"/>
              <p:cNvPicPr>
                <a:picLocks noChangeAspect="1"/>
              </p:cNvPicPr>
              <p:nvPr/>
            </p:nvPicPr>
            <p:blipFill>
              <a:blip r:embed="rId3">
                <a:extLst/>
              </a:blip>
              <a:stretch>
                <a:fillRect/>
              </a:stretch>
            </p:blipFill>
            <p:spPr>
              <a:xfrm>
                <a:off x="0" y="1040733"/>
                <a:ext cx="2684956" cy="2141115"/>
              </a:xfrm>
              <a:prstGeom prst="rect">
                <a:avLst/>
              </a:prstGeom>
              <a:ln w="12700" cap="flat">
                <a:noFill/>
                <a:miter lim="400000"/>
              </a:ln>
              <a:effectLst/>
            </p:spPr>
          </p:pic>
        </p:grpSp>
        <p:sp>
          <p:nvSpPr>
            <p:cNvPr id="4119" name="Line"/>
            <p:cNvSpPr/>
            <p:nvPr/>
          </p:nvSpPr>
          <p:spPr>
            <a:xfrm>
              <a:off x="4814471" y="4581785"/>
              <a:ext cx="2788881" cy="1"/>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nvGrpSpPr>
            <p:cNvPr id="4127" name="Group"/>
            <p:cNvGrpSpPr/>
            <p:nvPr/>
          </p:nvGrpSpPr>
          <p:grpSpPr>
            <a:xfrm>
              <a:off x="7775531" y="80361"/>
              <a:ext cx="5148500" cy="6563999"/>
              <a:chOff x="0" y="0"/>
              <a:chExt cx="5148499" cy="6563997"/>
            </a:xfrm>
          </p:grpSpPr>
          <p:sp>
            <p:nvSpPr>
              <p:cNvPr id="4120" name="Rectangle"/>
              <p:cNvSpPr/>
              <p:nvPr/>
            </p:nvSpPr>
            <p:spPr>
              <a:xfrm>
                <a:off x="0" y="0"/>
                <a:ext cx="5148500" cy="6563998"/>
              </a:xfrm>
              <a:prstGeom prst="rect">
                <a:avLst/>
              </a:prstGeom>
              <a:solidFill>
                <a:srgbClr val="FFFFFF"/>
              </a:solidFill>
              <a:ln w="127000" cap="flat">
                <a:solidFill>
                  <a:srgbClr val="000000"/>
                </a:solidFill>
                <a:prstDash val="solid"/>
                <a:miter lim="400000"/>
              </a:ln>
              <a:effectLst>
                <a:outerShdw sx="100000" sy="100000" kx="0" ky="0" algn="b" rotWithShape="0" blurRad="190500" dist="8455" dir="5400000">
                  <a:srgbClr val="000000"/>
                </a:outerShdw>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nvGrpSpPr>
              <p:cNvPr id="4126" name="Group"/>
              <p:cNvGrpSpPr/>
              <p:nvPr/>
            </p:nvGrpSpPr>
            <p:grpSpPr>
              <a:xfrm>
                <a:off x="463716" y="423661"/>
                <a:ext cx="4221067" cy="4172655"/>
                <a:chOff x="0" y="0"/>
                <a:chExt cx="4221065" cy="4172653"/>
              </a:xfrm>
            </p:grpSpPr>
            <p:sp>
              <p:nvSpPr>
                <p:cNvPr id="4121" name="Rectangle"/>
                <p:cNvSpPr/>
                <p:nvPr/>
              </p:nvSpPr>
              <p:spPr>
                <a:xfrm>
                  <a:off x="0" y="0"/>
                  <a:ext cx="4221066" cy="4172654"/>
                </a:xfrm>
                <a:prstGeom prst="rect">
                  <a:avLst/>
                </a:prstGeom>
                <a:solidFill>
                  <a:srgbClr val="F98AA7"/>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effectLst>
                        <a:outerShdw sx="100000" sy="100000" kx="0" ky="0" algn="b" rotWithShape="0" blurRad="25400" dist="23998" dir="2700000">
                          <a:srgbClr val="000000">
                            <a:alpha val="31034"/>
                          </a:srgbClr>
                        </a:outerShdw>
                      </a:effectLst>
                    </a:defRPr>
                  </a:pPr>
                </a:p>
              </p:txBody>
            </p:sp>
            <p:sp>
              <p:nvSpPr>
                <p:cNvPr id="4122" name="Challenges"/>
                <p:cNvSpPr txBox="1"/>
                <p:nvPr/>
              </p:nvSpPr>
              <p:spPr>
                <a:xfrm>
                  <a:off x="318847" y="48018"/>
                  <a:ext cx="3583370" cy="9364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1" sz="5400">
                      <a:solidFill>
                        <a:srgbClr val="000000"/>
                      </a:solidFill>
                      <a:latin typeface="+mj-lt"/>
                      <a:ea typeface="+mj-ea"/>
                      <a:cs typeface="+mj-cs"/>
                      <a:sym typeface="Trebuchet MS"/>
                    </a:defRPr>
                  </a:lvl1pPr>
                </a:lstStyle>
                <a:p>
                  <a:pPr/>
                  <a:r>
                    <a:t>Challenges</a:t>
                  </a:r>
                </a:p>
              </p:txBody>
            </p:sp>
            <p:pic>
              <p:nvPicPr>
                <p:cNvPr id="4123" name="asset.png" descr="asset.png"/>
                <p:cNvPicPr>
                  <a:picLocks noChangeAspect="1"/>
                </p:cNvPicPr>
                <p:nvPr/>
              </p:nvPicPr>
              <p:blipFill>
                <a:blip r:embed="rId4">
                  <a:extLst/>
                </a:blip>
                <a:stretch>
                  <a:fillRect/>
                </a:stretch>
              </p:blipFill>
              <p:spPr>
                <a:xfrm>
                  <a:off x="399958" y="1144707"/>
                  <a:ext cx="1464795" cy="1600848"/>
                </a:xfrm>
                <a:prstGeom prst="rect">
                  <a:avLst/>
                </a:prstGeom>
                <a:ln w="12700" cap="flat">
                  <a:noFill/>
                  <a:miter lim="400000"/>
                </a:ln>
                <a:effectLst>
                  <a:outerShdw sx="100000" sy="100000" kx="0" ky="0" algn="b" rotWithShape="0" blurRad="101600" dist="100963" dir="2490009">
                    <a:srgbClr val="000000">
                      <a:alpha val="80000"/>
                    </a:srgbClr>
                  </a:outerShdw>
                </a:effectLst>
              </p:spPr>
            </p:pic>
            <p:pic>
              <p:nvPicPr>
                <p:cNvPr id="4124" name="asset.png" descr="asset.png"/>
                <p:cNvPicPr>
                  <a:picLocks noChangeAspect="1"/>
                </p:cNvPicPr>
                <p:nvPr/>
              </p:nvPicPr>
              <p:blipFill>
                <a:blip r:embed="rId4">
                  <a:extLst/>
                </a:blip>
                <a:stretch>
                  <a:fillRect/>
                </a:stretch>
              </p:blipFill>
              <p:spPr>
                <a:xfrm>
                  <a:off x="2417829" y="1144707"/>
                  <a:ext cx="1464794" cy="1600848"/>
                </a:xfrm>
                <a:prstGeom prst="rect">
                  <a:avLst/>
                </a:prstGeom>
                <a:ln w="12700" cap="flat">
                  <a:noFill/>
                  <a:miter lim="400000"/>
                </a:ln>
                <a:effectLst>
                  <a:outerShdw sx="100000" sy="100000" kx="0" ky="0" algn="b" rotWithShape="0" blurRad="101600" dist="100963" dir="2490009">
                    <a:srgbClr val="000000">
                      <a:alpha val="80000"/>
                    </a:srgbClr>
                  </a:outerShdw>
                </a:effectLst>
              </p:spPr>
            </p:pic>
            <p:pic>
              <p:nvPicPr>
                <p:cNvPr id="4125" name="asset.png" descr="asset.png"/>
                <p:cNvPicPr>
                  <a:picLocks noChangeAspect="1"/>
                </p:cNvPicPr>
                <p:nvPr/>
              </p:nvPicPr>
              <p:blipFill>
                <a:blip r:embed="rId4">
                  <a:extLst/>
                </a:blip>
                <a:stretch>
                  <a:fillRect/>
                </a:stretch>
              </p:blipFill>
              <p:spPr>
                <a:xfrm>
                  <a:off x="1378136" y="2236689"/>
                  <a:ext cx="1464794" cy="1600847"/>
                </a:xfrm>
                <a:prstGeom prst="rect">
                  <a:avLst/>
                </a:prstGeom>
                <a:ln w="12700" cap="flat">
                  <a:noFill/>
                  <a:miter lim="400000"/>
                </a:ln>
                <a:effectLst>
                  <a:outerShdw sx="100000" sy="100000" kx="0" ky="0" algn="b" rotWithShape="0" blurRad="101600" dist="100963" dir="2490009">
                    <a:srgbClr val="000000">
                      <a:alpha val="80000"/>
                    </a:srgbClr>
                  </a:outerShdw>
                </a:effectLst>
              </p:spPr>
            </p:pic>
          </p:grpSp>
        </p:grpSp>
        <p:sp>
          <p:nvSpPr>
            <p:cNvPr id="4128" name="Line"/>
            <p:cNvSpPr/>
            <p:nvPr/>
          </p:nvSpPr>
          <p:spPr>
            <a:xfrm>
              <a:off x="0" y="4581785"/>
              <a:ext cx="1968959" cy="1"/>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nvGrpSpPr>
            <p:cNvPr id="4135" name="Group"/>
            <p:cNvGrpSpPr/>
            <p:nvPr/>
          </p:nvGrpSpPr>
          <p:grpSpPr>
            <a:xfrm>
              <a:off x="248044" y="0"/>
              <a:ext cx="6287342" cy="2413249"/>
              <a:chOff x="0" y="0"/>
              <a:chExt cx="6287341" cy="2413248"/>
            </a:xfrm>
          </p:grpSpPr>
          <p:sp>
            <p:nvSpPr>
              <p:cNvPr id="4129" name="Rounded Rectangle"/>
              <p:cNvSpPr/>
              <p:nvPr/>
            </p:nvSpPr>
            <p:spPr>
              <a:xfrm>
                <a:off x="0" y="0"/>
                <a:ext cx="6287342" cy="2413249"/>
              </a:xfrm>
              <a:prstGeom prst="roundRect">
                <a:avLst>
                  <a:gd name="adj" fmla="val 12871"/>
                </a:avLst>
              </a:prstGeom>
              <a:solidFill>
                <a:srgbClr val="87D6FF"/>
              </a:solidFill>
              <a:ln w="101600" cap="flat">
                <a:solidFill>
                  <a:srgbClr val="3D315B"/>
                </a:solidFill>
                <a:prstDash val="solid"/>
                <a:miter lim="400000"/>
              </a:ln>
              <a:effectLst>
                <a:outerShdw sx="100000" sy="100000" kx="0" ky="0" algn="b" rotWithShape="0" blurRad="190500" dist="228600" dir="959345">
                  <a:srgbClr val="000000"/>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4130" name="Obfuscation Script"/>
              <p:cNvSpPr/>
              <p:nvPr/>
            </p:nvSpPr>
            <p:spPr>
              <a:xfrm>
                <a:off x="3167205" y="54793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nSpc>
                    <a:spcPct val="80000"/>
                  </a:lnSpc>
                  <a:defRPr b="1" sz="5000">
                    <a:solidFill>
                      <a:srgbClr val="000000"/>
                    </a:solidFill>
                    <a:latin typeface="+mj-lt"/>
                    <a:ea typeface="+mj-ea"/>
                    <a:cs typeface="+mj-cs"/>
                    <a:sym typeface="Trebuchet MS"/>
                  </a:defRPr>
                </a:lvl1pPr>
              </a:lstStyle>
              <a:p>
                <a:pPr/>
                <a:r>
                  <a:t>Obfuscation Script</a:t>
                </a:r>
              </a:p>
            </p:txBody>
          </p:sp>
          <p:grpSp>
            <p:nvGrpSpPr>
              <p:cNvPr id="4134" name="Group"/>
              <p:cNvGrpSpPr/>
              <p:nvPr/>
            </p:nvGrpSpPr>
            <p:grpSpPr>
              <a:xfrm>
                <a:off x="996110" y="1106803"/>
                <a:ext cx="4342190" cy="933377"/>
                <a:chOff x="0" y="0"/>
                <a:chExt cx="4342188" cy="933375"/>
              </a:xfrm>
            </p:grpSpPr>
            <p:sp>
              <p:nvSpPr>
                <p:cNvPr id="4131" name="Oval"/>
                <p:cNvSpPr/>
                <p:nvPr/>
              </p:nvSpPr>
              <p:spPr>
                <a:xfrm>
                  <a:off x="0" y="0"/>
                  <a:ext cx="1679350" cy="933376"/>
                </a:xfrm>
                <a:prstGeom prst="ellipse">
                  <a:avLst/>
                </a:prstGeom>
                <a:solidFill>
                  <a:srgbClr val="FFFFFF"/>
                </a:solidFill>
                <a:ln w="50800" cap="flat">
                  <a:solidFill>
                    <a:srgbClr val="000000"/>
                  </a:solidFill>
                  <a:prstDash val="solid"/>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132" name="Line"/>
                <p:cNvSpPr/>
                <p:nvPr/>
              </p:nvSpPr>
              <p:spPr>
                <a:xfrm>
                  <a:off x="1724138" y="466687"/>
                  <a:ext cx="933409" cy="1"/>
                </a:xfrm>
                <a:prstGeom prst="line">
                  <a:avLst/>
                </a:prstGeom>
                <a:noFill/>
                <a:ln w="1143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133" name="Oval"/>
                <p:cNvSpPr/>
                <p:nvPr/>
              </p:nvSpPr>
              <p:spPr>
                <a:xfrm>
                  <a:off x="2662839" y="0"/>
                  <a:ext cx="1679350" cy="933376"/>
                </a:xfrm>
                <a:prstGeom prst="ellipse">
                  <a:avLst/>
                </a:prstGeom>
                <a:solidFill>
                  <a:srgbClr val="FFFFFF"/>
                </a:solidFill>
                <a:ln w="50800" cap="flat">
                  <a:solidFill>
                    <a:srgbClr val="000000"/>
                  </a:solidFill>
                  <a:prstDash val="solid"/>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grpSp>
      <p:grpSp>
        <p:nvGrpSpPr>
          <p:cNvPr id="4142" name="Group"/>
          <p:cNvGrpSpPr/>
          <p:nvPr/>
        </p:nvGrpSpPr>
        <p:grpSpPr>
          <a:xfrm>
            <a:off x="447243" y="4080491"/>
            <a:ext cx="3396521" cy="4717059"/>
            <a:chOff x="0" y="0"/>
            <a:chExt cx="3396520" cy="4717057"/>
          </a:xfrm>
        </p:grpSpPr>
        <p:pic>
          <p:nvPicPr>
            <p:cNvPr id="4137" name="tigress-purple.png" descr="tigress-purple.png"/>
            <p:cNvPicPr>
              <a:picLocks noChangeAspect="1"/>
            </p:cNvPicPr>
            <p:nvPr/>
          </p:nvPicPr>
          <p:blipFill>
            <a:blip r:embed="rId3">
              <a:extLst/>
            </a:blip>
            <a:stretch>
              <a:fillRect/>
            </a:stretch>
          </p:blipFill>
          <p:spPr>
            <a:xfrm>
              <a:off x="228411" y="2575944"/>
              <a:ext cx="2684957" cy="2141114"/>
            </a:xfrm>
            <a:prstGeom prst="rect">
              <a:avLst/>
            </a:prstGeom>
            <a:ln w="12700" cap="flat">
              <a:noFill/>
              <a:miter lim="400000"/>
            </a:ln>
            <a:effectLst/>
          </p:spPr>
        </p:pic>
        <p:sp>
          <p:nvSpPr>
            <p:cNvPr id="4138" name="Line"/>
            <p:cNvSpPr/>
            <p:nvPr/>
          </p:nvSpPr>
          <p:spPr>
            <a:xfrm>
              <a:off x="1698260" y="1566263"/>
              <a:ext cx="1" cy="975890"/>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nvGrpSpPr>
            <p:cNvPr id="4141" name="Group"/>
            <p:cNvGrpSpPr/>
            <p:nvPr/>
          </p:nvGrpSpPr>
          <p:grpSpPr>
            <a:xfrm>
              <a:off x="0" y="0"/>
              <a:ext cx="3396521" cy="1530219"/>
              <a:chOff x="0" y="0"/>
              <a:chExt cx="3396520" cy="1530218"/>
            </a:xfrm>
          </p:grpSpPr>
          <p:sp>
            <p:nvSpPr>
              <p:cNvPr id="4139"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140" name="Random"/>
              <p:cNvSpPr txBox="1"/>
              <p:nvPr/>
            </p:nvSpPr>
            <p:spPr>
              <a:xfrm>
                <a:off x="370983" y="241195"/>
                <a:ext cx="2654556" cy="955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5500">
                    <a:solidFill>
                      <a:srgbClr val="000000"/>
                    </a:solidFill>
                    <a:latin typeface="+mj-lt"/>
                    <a:ea typeface="+mj-ea"/>
                    <a:cs typeface="+mj-cs"/>
                    <a:sym typeface="Trebuchet MS"/>
                  </a:defRPr>
                </a:lvl1pPr>
              </a:lstStyle>
              <a:p>
                <a:pPr/>
                <a:r>
                  <a:t>Random</a:t>
                </a:r>
              </a:p>
            </p:txBody>
          </p:sp>
        </p:grpSp>
      </p:grpSp>
      <p:sp>
        <p:nvSpPr>
          <p:cNvPr id="4143" name="Claire Taylor, http://RevEngE.cs.arizona.edu"/>
          <p:cNvSpPr txBox="1"/>
          <p:nvPr/>
        </p:nvSpPr>
        <p:spPr>
          <a:xfrm>
            <a:off x="5707176" y="12533903"/>
            <a:ext cx="13337097"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5000">
                <a:solidFill>
                  <a:srgbClr val="000000"/>
                </a:solidFill>
                <a:latin typeface="+mj-lt"/>
                <a:ea typeface="+mj-ea"/>
                <a:cs typeface="+mj-cs"/>
                <a:sym typeface="Trebuchet MS"/>
              </a:defRPr>
            </a:lvl1pPr>
          </a:lstStyle>
          <a:p>
            <a:pPr/>
            <a:r>
              <a:t>Claire Taylor, http://RevEngE.cs.arizona.edu</a:t>
            </a:r>
          </a:p>
        </p:txBody>
      </p:sp>
      <p:grpSp>
        <p:nvGrpSpPr>
          <p:cNvPr id="4158" name="Group"/>
          <p:cNvGrpSpPr/>
          <p:nvPr/>
        </p:nvGrpSpPr>
        <p:grpSpPr>
          <a:xfrm>
            <a:off x="8194634" y="8248412"/>
            <a:ext cx="16077181" cy="5261653"/>
            <a:chOff x="0" y="0"/>
            <a:chExt cx="16077180" cy="5261652"/>
          </a:xfrm>
        </p:grpSpPr>
        <p:grpSp>
          <p:nvGrpSpPr>
            <p:cNvPr id="4147" name="Group"/>
            <p:cNvGrpSpPr/>
            <p:nvPr/>
          </p:nvGrpSpPr>
          <p:grpSpPr>
            <a:xfrm>
              <a:off x="8294201" y="0"/>
              <a:ext cx="3573145" cy="2377718"/>
              <a:chOff x="0" y="0"/>
              <a:chExt cx="3573144" cy="2377717"/>
            </a:xfrm>
          </p:grpSpPr>
          <p:sp>
            <p:nvSpPr>
              <p:cNvPr id="4144" name="Line"/>
              <p:cNvSpPr/>
              <p:nvPr/>
            </p:nvSpPr>
            <p:spPr>
              <a:xfrm flipH="1">
                <a:off x="1833138" y="900227"/>
                <a:ext cx="1" cy="1477491"/>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sp>
            <p:nvSpPr>
              <p:cNvPr id="4145" name="Rectangle"/>
              <p:cNvSpPr/>
              <p:nvPr/>
            </p:nvSpPr>
            <p:spPr>
              <a:xfrm>
                <a:off x="0" y="0"/>
                <a:ext cx="3573145" cy="1303064"/>
              </a:xfrm>
              <a:prstGeom prst="rect">
                <a:avLst/>
              </a:prstGeom>
              <a:solidFill>
                <a:srgbClr val="E7A334"/>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effectLst>
                      <a:outerShdw sx="100000" sy="100000" kx="0" ky="0" algn="b" rotWithShape="0" blurRad="25400" dist="23998" dir="2700000">
                        <a:srgbClr val="000000">
                          <a:alpha val="31034"/>
                        </a:srgbClr>
                      </a:outerShdw>
                    </a:effectLst>
                  </a:defRPr>
                </a:pPr>
              </a:p>
            </p:txBody>
          </p:sp>
          <p:sp>
            <p:nvSpPr>
              <p:cNvPr id="4146" name="MONITOR"/>
              <p:cNvSpPr/>
              <p:nvPr/>
            </p:nvSpPr>
            <p:spPr>
              <a:xfrm>
                <a:off x="1786573" y="65153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nSpc>
                    <a:spcPct val="80000"/>
                  </a:lnSpc>
                  <a:defRPr b="1" sz="5000">
                    <a:solidFill>
                      <a:schemeClr val="accent5"/>
                    </a:solidFill>
                    <a:latin typeface="+mj-lt"/>
                    <a:ea typeface="+mj-ea"/>
                    <a:cs typeface="+mj-cs"/>
                    <a:sym typeface="Trebuchet MS"/>
                  </a:defRPr>
                </a:lvl1pPr>
              </a:lstStyle>
              <a:p>
                <a:pPr/>
                <a:r>
                  <a:t>MONITOR</a:t>
                </a:r>
              </a:p>
            </p:txBody>
          </p:sp>
        </p:grpSp>
        <p:grpSp>
          <p:nvGrpSpPr>
            <p:cNvPr id="4156" name="Group"/>
            <p:cNvGrpSpPr/>
            <p:nvPr/>
          </p:nvGrpSpPr>
          <p:grpSpPr>
            <a:xfrm>
              <a:off x="0" y="2497183"/>
              <a:ext cx="12164256" cy="2097441"/>
              <a:chOff x="0" y="0"/>
              <a:chExt cx="12164255" cy="2097440"/>
            </a:xfrm>
          </p:grpSpPr>
          <p:sp>
            <p:nvSpPr>
              <p:cNvPr id="4148" name="Shape"/>
              <p:cNvSpPr/>
              <p:nvPr/>
            </p:nvSpPr>
            <p:spPr>
              <a:xfrm>
                <a:off x="0" y="51224"/>
                <a:ext cx="12164256" cy="16378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 y="522"/>
                    </a:moveTo>
                    <a:lnTo>
                      <a:pt x="21529" y="0"/>
                    </a:lnTo>
                    <a:lnTo>
                      <a:pt x="20683" y="5875"/>
                    </a:lnTo>
                    <a:lnTo>
                      <a:pt x="21600" y="10455"/>
                    </a:lnTo>
                    <a:lnTo>
                      <a:pt x="20711" y="14340"/>
                    </a:lnTo>
                    <a:lnTo>
                      <a:pt x="21529" y="20913"/>
                    </a:lnTo>
                    <a:lnTo>
                      <a:pt x="0" y="21600"/>
                    </a:lnTo>
                    <a:lnTo>
                      <a:pt x="1007" y="15967"/>
                    </a:lnTo>
                    <a:lnTo>
                      <a:pt x="52" y="10001"/>
                    </a:lnTo>
                    <a:lnTo>
                      <a:pt x="1142" y="6423"/>
                    </a:lnTo>
                    <a:lnTo>
                      <a:pt x="127" y="522"/>
                    </a:lnTo>
                    <a:close/>
                  </a:path>
                </a:pathLst>
              </a:custGeom>
              <a:solidFill>
                <a:srgbClr val="86D6FF"/>
              </a:solidFill>
              <a:ln w="1016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4149" name="Line"/>
              <p:cNvSpPr/>
              <p:nvPr/>
            </p:nvSpPr>
            <p:spPr>
              <a:xfrm flipV="1">
                <a:off x="3096861" y="28509"/>
                <a:ext cx="1" cy="1654882"/>
              </a:xfrm>
              <a:prstGeom prst="line">
                <a:avLst/>
              </a:prstGeom>
              <a:noFill/>
              <a:ln w="63500" cap="flat">
                <a:solidFill>
                  <a:srgbClr val="00000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4150" name="Line"/>
              <p:cNvSpPr/>
              <p:nvPr/>
            </p:nvSpPr>
            <p:spPr>
              <a:xfrm flipV="1">
                <a:off x="6797188" y="0"/>
                <a:ext cx="1" cy="1654881"/>
              </a:xfrm>
              <a:prstGeom prst="line">
                <a:avLst/>
              </a:prstGeom>
              <a:noFill/>
              <a:ln w="63500" cap="flat">
                <a:solidFill>
                  <a:srgbClr val="00000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4153" name="Group"/>
              <p:cNvGrpSpPr/>
              <p:nvPr/>
            </p:nvGrpSpPr>
            <p:grpSpPr>
              <a:xfrm>
                <a:off x="3516607" y="176841"/>
                <a:ext cx="2860837" cy="1301198"/>
                <a:chOff x="0" y="0"/>
                <a:chExt cx="2860836" cy="1301196"/>
              </a:xfrm>
            </p:grpSpPr>
            <p:sp>
              <p:nvSpPr>
                <p:cNvPr id="4151" name="Rectangle"/>
                <p:cNvSpPr/>
                <p:nvPr/>
              </p:nvSpPr>
              <p:spPr>
                <a:xfrm>
                  <a:off x="0" y="151100"/>
                  <a:ext cx="2860837" cy="1139329"/>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152" name="angr"/>
                <p:cNvSpPr txBox="1"/>
                <p:nvPr/>
              </p:nvSpPr>
              <p:spPr>
                <a:xfrm>
                  <a:off x="330393" y="0"/>
                  <a:ext cx="2200051" cy="13011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lvl1pPr>
                    <a:defRPr b="1" sz="7600">
                      <a:solidFill>
                        <a:srgbClr val="000000"/>
                      </a:solidFill>
                      <a:latin typeface="+mj-lt"/>
                      <a:ea typeface="+mj-ea"/>
                      <a:cs typeface="+mj-cs"/>
                      <a:sym typeface="Trebuchet MS"/>
                    </a:defRPr>
                  </a:lvl1pPr>
                </a:lstStyle>
                <a:p>
                  <a:pPr/>
                  <a:r>
                    <a:t>angr</a:t>
                  </a:r>
                </a:p>
              </p:txBody>
            </p:sp>
          </p:grpSp>
          <p:pic>
            <p:nvPicPr>
              <p:cNvPr id="4154" name="triton.png" descr="triton.png"/>
              <p:cNvPicPr>
                <a:picLocks noChangeAspect="1"/>
              </p:cNvPicPr>
              <p:nvPr/>
            </p:nvPicPr>
            <p:blipFill>
              <a:blip r:embed="rId5">
                <a:extLst/>
              </a:blip>
              <a:srcRect l="3229" t="23878" r="3229" b="56497"/>
              <a:stretch>
                <a:fillRect/>
              </a:stretch>
            </p:blipFill>
            <p:spPr>
              <a:xfrm>
                <a:off x="7216933" y="320179"/>
                <a:ext cx="4052220" cy="1100183"/>
              </a:xfrm>
              <a:prstGeom prst="rect">
                <a:avLst/>
              </a:prstGeom>
              <a:ln w="12700" cap="flat">
                <a:noFill/>
                <a:miter lim="400000"/>
              </a:ln>
              <a:effectLst/>
            </p:spPr>
          </p:pic>
          <p:sp>
            <p:nvSpPr>
              <p:cNvPr id="4155" name="gdb"/>
              <p:cNvSpPr/>
              <p:nvPr/>
            </p:nvSpPr>
            <p:spPr>
              <a:xfrm>
                <a:off x="1919197" y="82744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8000">
                    <a:solidFill>
                      <a:srgbClr val="000000"/>
                    </a:solidFill>
                    <a:latin typeface="+mj-lt"/>
                    <a:ea typeface="+mj-ea"/>
                    <a:cs typeface="+mj-cs"/>
                    <a:sym typeface="Trebuchet MS"/>
                  </a:defRPr>
                </a:lvl1pPr>
              </a:lstStyle>
              <a:p>
                <a:pPr/>
                <a:r>
                  <a:t>gdb</a:t>
                </a:r>
              </a:p>
            </p:txBody>
          </p:sp>
        </p:grpSp>
        <p:pic>
          <p:nvPicPr>
            <p:cNvPr id="4157" name="red-team.png" descr="red-team.png"/>
            <p:cNvPicPr>
              <a:picLocks noChangeAspect="1"/>
            </p:cNvPicPr>
            <p:nvPr/>
          </p:nvPicPr>
          <p:blipFill>
            <a:blip r:embed="rId6">
              <a:extLst/>
            </a:blip>
            <a:srcRect l="0" t="0" r="0" b="0"/>
            <a:stretch>
              <a:fillRect/>
            </a:stretch>
          </p:blipFill>
          <p:spPr>
            <a:xfrm flipH="1">
              <a:off x="12001498" y="1024557"/>
              <a:ext cx="4075683" cy="4237096"/>
            </a:xfrm>
            <a:prstGeom prst="rect">
              <a:avLst/>
            </a:prstGeom>
            <a:ln w="25400" cap="flat">
              <a:noFill/>
              <a:miter lim="400000"/>
            </a:ln>
            <a:effectLst>
              <a:outerShdw sx="100000" sy="100000" kx="0" ky="0" algn="b" rotWithShape="0" blurRad="254000" dist="127000" dir="5400000">
                <a:srgbClr val="000000">
                  <a:alpha val="70000"/>
                </a:srgbClr>
              </a:outerShdw>
            </a:effectLst>
          </p:spPr>
        </p:pic>
      </p:grpSp>
      <p:sp>
        <p:nvSpPr>
          <p:cNvPr id="4159" name="Group"/>
          <p:cNvSpPr/>
          <p:nvPr/>
        </p:nvSpPr>
        <p:spPr>
          <a:xfrm>
            <a:off x="12598400" y="1473126"/>
            <a:ext cx="1270000" cy="1270001"/>
          </a:xfrm>
          <a:prstGeom prst="line">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Monitoring Reverse Engineers</a:t>
            </a:r>
          </a:p>
        </p:txBody>
      </p:sp>
      <p:grpSp>
        <p:nvGrpSpPr>
          <p:cNvPr id="4165" name="Group"/>
          <p:cNvGrpSpPr/>
          <p:nvPr/>
        </p:nvGrpSpPr>
        <p:grpSpPr>
          <a:xfrm>
            <a:off x="3383923" y="6483652"/>
            <a:ext cx="4237292" cy="2614395"/>
            <a:chOff x="0" y="17331"/>
            <a:chExt cx="4237290" cy="2614393"/>
          </a:xfrm>
        </p:grpSpPr>
        <p:sp>
          <p:nvSpPr>
            <p:cNvPr id="4160" name="Line"/>
            <p:cNvSpPr/>
            <p:nvPr/>
          </p:nvSpPr>
          <p:spPr>
            <a:xfrm>
              <a:off x="0" y="1315862"/>
              <a:ext cx="1265448" cy="1"/>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nvGrpSpPr>
            <p:cNvPr id="4164" name="Group"/>
            <p:cNvGrpSpPr/>
            <p:nvPr/>
          </p:nvGrpSpPr>
          <p:grpSpPr>
            <a:xfrm>
              <a:off x="1236565" y="17331"/>
              <a:ext cx="3000726" cy="2614395"/>
              <a:chOff x="0" y="17331"/>
              <a:chExt cx="3000725" cy="2614393"/>
            </a:xfrm>
          </p:grpSpPr>
          <p:sp>
            <p:nvSpPr>
              <p:cNvPr id="4161"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162" name="diamond-clipart-purple-diamond-2.png" descr="diamond-clipart-purple-diamond-2.png"/>
              <p:cNvPicPr>
                <a:picLocks noChangeAspect="1"/>
              </p:cNvPicPr>
              <p:nvPr/>
            </p:nvPicPr>
            <p:blipFill>
              <a:blip r:embed="rId7">
                <a:extLst/>
              </a:blip>
              <a:stretch>
                <a:fillRect/>
              </a:stretch>
            </p:blipFill>
            <p:spPr>
              <a:xfrm>
                <a:off x="657910" y="1323482"/>
                <a:ext cx="1684906" cy="1173818"/>
              </a:xfrm>
              <a:prstGeom prst="rect">
                <a:avLst/>
              </a:prstGeom>
              <a:ln w="12700" cap="flat">
                <a:noFill/>
                <a:miter lim="400000"/>
              </a:ln>
              <a:effectLst/>
            </p:spPr>
          </p:pic>
          <p:sp>
            <p:nvSpPr>
              <p:cNvPr id="4163" name="P.c"/>
              <p:cNvSpPr/>
              <p:nvPr/>
            </p:nvSpPr>
            <p:spPr>
              <a:xfrm>
                <a:off x="1500362" y="6810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grpSp>
      <p:pic>
        <p:nvPicPr>
          <p:cNvPr id="4166" name="argentina-money-clipart-6.png" descr="argentina-money-clipart-6.png"/>
          <p:cNvPicPr>
            <a:picLocks noChangeAspect="1"/>
          </p:cNvPicPr>
          <p:nvPr/>
        </p:nvPicPr>
        <p:blipFill>
          <a:blip r:embed="rId8">
            <a:extLst/>
          </a:blip>
          <a:srcRect l="0" t="8870" r="0" b="8870"/>
          <a:stretch>
            <a:fillRect/>
          </a:stretch>
        </p:blipFill>
        <p:spPr>
          <a:xfrm>
            <a:off x="3668616" y="540543"/>
            <a:ext cx="14740686" cy="1263487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1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ID="10" grpId="4" fill="hold">
                                  <p:stCondLst>
                                    <p:cond delay="0"/>
                                  </p:stCondLst>
                                  <p:iterate type="el" backwards="0">
                                    <p:tmAbs val="0"/>
                                  </p:iterate>
                                  <p:childTnLst>
                                    <p:set>
                                      <p:cBhvr>
                                        <p:cTn id="18" fill="hold"/>
                                        <p:tgtEl>
                                          <p:spTgt spid="4166"/>
                                        </p:tgtEl>
                                        <p:attrNameLst>
                                          <p:attrName>style.visibility</p:attrName>
                                        </p:attrNameLst>
                                      </p:cBhvr>
                                      <p:to>
                                        <p:strVal val="visible"/>
                                      </p:to>
                                    </p:set>
                                    <p:animEffect filter="fade" transition="in">
                                      <p:cBhvr>
                                        <p:cTn id="19" dur="800"/>
                                        <p:tgtEl>
                                          <p:spTgt spid="4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66" grpId="4"/>
      <p:bldP build="whole" bldLvl="1" animBg="1" rev="0" advAuto="0" spid="4136" grpId="2"/>
      <p:bldP build="whole" bldLvl="1" animBg="1" rev="0" advAuto="0" spid="4165" grpId="1"/>
      <p:bldP build="whole" bldLvl="1" animBg="1" rev="0" advAuto="0" spid="4158" grpId="3"/>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658DA0"/>
        </a:solidFill>
      </p:bgPr>
    </p:bg>
    <p:spTree>
      <p:nvGrpSpPr>
        <p:cNvPr id="1" name=""/>
        <p:cNvGrpSpPr/>
        <p:nvPr/>
      </p:nvGrpSpPr>
      <p:grpSpPr>
        <a:xfrm>
          <a:off x="0" y="0"/>
          <a:ext cx="0" cy="0"/>
          <a:chOff x="0" y="0"/>
          <a:chExt cx="0" cy="0"/>
        </a:xfrm>
      </p:grpSpPr>
      <p:pic>
        <p:nvPicPr>
          <p:cNvPr id="453" name="7087122-small.jpg" descr="7087122-small.jpg"/>
          <p:cNvPicPr>
            <a:picLocks noChangeAspect="1"/>
          </p:cNvPicPr>
          <p:nvPr/>
        </p:nvPicPr>
        <p:blipFill>
          <a:blip r:embed="rId3">
            <a:extLst/>
          </a:blip>
          <a:stretch>
            <a:fillRect/>
          </a:stretch>
        </p:blipFill>
        <p:spPr>
          <a:xfrm>
            <a:off x="4140596" y="470892"/>
            <a:ext cx="19455591" cy="12621816"/>
          </a:xfrm>
          <a:prstGeom prst="rect">
            <a:avLst/>
          </a:prstGeom>
          <a:ln w="12700">
            <a:miter lim="400000"/>
          </a:ln>
        </p:spPr>
      </p:pic>
      <p:grpSp>
        <p:nvGrpSpPr>
          <p:cNvPr id="457" name="Group"/>
          <p:cNvGrpSpPr/>
          <p:nvPr/>
        </p:nvGrpSpPr>
        <p:grpSpPr>
          <a:xfrm>
            <a:off x="5219663" y="1781558"/>
            <a:ext cx="17664923" cy="4949810"/>
            <a:chOff x="0" y="0"/>
            <a:chExt cx="17664921" cy="4949809"/>
          </a:xfrm>
        </p:grpSpPr>
        <p:sp>
          <p:nvSpPr>
            <p:cNvPr id="454" name="Rectangle"/>
            <p:cNvSpPr/>
            <p:nvPr/>
          </p:nvSpPr>
          <p:spPr>
            <a:xfrm>
              <a:off x="0" y="0"/>
              <a:ext cx="17664922" cy="4949810"/>
            </a:xfrm>
            <a:prstGeom prst="rect">
              <a:avLst/>
            </a:prstGeom>
            <a:solidFill>
              <a:srgbClr val="FFFFFF"/>
            </a:solidFill>
            <a:ln w="508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55" name="Rectangle"/>
            <p:cNvSpPr/>
            <p:nvPr/>
          </p:nvSpPr>
          <p:spPr>
            <a:xfrm>
              <a:off x="273358" y="258592"/>
              <a:ext cx="10041585" cy="443262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56" name="key = 0xaf75b045……"/>
            <p:cNvSpPr/>
            <p:nvPr/>
          </p:nvSpPr>
          <p:spPr>
            <a:xfrm>
              <a:off x="412061" y="258592"/>
              <a:ext cx="9764178" cy="44326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p>
              <a:pPr algn="l">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key = 0xaf75b045…</a:t>
              </a:r>
            </a:p>
            <a:p>
              <a:pPr algn="l">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media = download(“M.mp3.aes”)</a:t>
              </a:r>
            </a:p>
            <a:p>
              <a:pPr algn="l">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if (has_paid(“Bob”)) </a:t>
              </a:r>
            </a:p>
            <a:p>
              <a:pPr algn="l">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play(decrypt(key,media))</a:t>
              </a:r>
            </a:p>
          </p:txBody>
        </p:sp>
      </p:grpSp>
      <p:grpSp>
        <p:nvGrpSpPr>
          <p:cNvPr id="462" name="Group"/>
          <p:cNvGrpSpPr/>
          <p:nvPr/>
        </p:nvGrpSpPr>
        <p:grpSpPr>
          <a:xfrm>
            <a:off x="15787315" y="689370"/>
            <a:ext cx="6786443" cy="7134186"/>
            <a:chOff x="0" y="0"/>
            <a:chExt cx="6786442" cy="7134184"/>
          </a:xfrm>
        </p:grpSpPr>
        <p:grpSp>
          <p:nvGrpSpPr>
            <p:cNvPr id="460" name="Group"/>
            <p:cNvGrpSpPr/>
            <p:nvPr/>
          </p:nvGrpSpPr>
          <p:grpSpPr>
            <a:xfrm>
              <a:off x="1628560" y="2701631"/>
              <a:ext cx="5157883" cy="1839290"/>
              <a:chOff x="0" y="0"/>
              <a:chExt cx="5157881" cy="1839289"/>
            </a:xfrm>
          </p:grpSpPr>
          <p:sp>
            <p:nvSpPr>
              <p:cNvPr id="458" name="Rectangle"/>
              <p:cNvSpPr/>
              <p:nvPr/>
            </p:nvSpPr>
            <p:spPr>
              <a:xfrm>
                <a:off x="0" y="0"/>
                <a:ext cx="5157882" cy="1839290"/>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222864">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59" name="if (tampered())…"/>
              <p:cNvSpPr/>
              <p:nvPr/>
            </p:nvSpPr>
            <p:spPr>
              <a:xfrm>
                <a:off x="71245" y="0"/>
                <a:ext cx="5015392" cy="18392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p>
                <a:pPr algn="l">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if (tampered()) </a:t>
                </a:r>
              </a:p>
              <a:p>
                <a:pPr algn="l">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abort()</a:t>
                </a:r>
              </a:p>
            </p:txBody>
          </p:sp>
        </p:grpSp>
        <p:sp>
          <p:nvSpPr>
            <p:cNvPr id="461" name="}"/>
            <p:cNvSpPr txBox="1"/>
            <p:nvPr/>
          </p:nvSpPr>
          <p:spPr>
            <a:xfrm>
              <a:off x="0" y="0"/>
              <a:ext cx="1424286" cy="71341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9600">
                  <a:solidFill>
                    <a:srgbClr val="731B70"/>
                  </a:solidFill>
                  <a:latin typeface="Avenir Next Condensed"/>
                  <a:ea typeface="Avenir Next Condensed"/>
                  <a:cs typeface="Avenir Next Condensed"/>
                  <a:sym typeface="Avenir Next Condensed"/>
                </a:defRPr>
              </a:lvl1pPr>
            </a:lstStyle>
            <a:p>
              <a:pPr/>
              <a:r>
                <a:t>}</a:t>
              </a:r>
            </a:p>
          </p:txBody>
        </p:sp>
      </p:grpSp>
      <p:pic>
        <p:nvPicPr>
          <p:cNvPr id="463" name="producer.png" descr="producer.png"/>
          <p:cNvPicPr>
            <a:picLocks noChangeAspect="1"/>
          </p:cNvPicPr>
          <p:nvPr/>
        </p:nvPicPr>
        <p:blipFill>
          <a:blip r:embed="rId4">
            <a:extLst/>
          </a:blip>
          <a:stretch>
            <a:fillRect/>
          </a:stretch>
        </p:blipFill>
        <p:spPr>
          <a:xfrm>
            <a:off x="385324" y="815889"/>
            <a:ext cx="2994978" cy="3751738"/>
          </a:xfrm>
          <a:prstGeom prst="rect">
            <a:avLst/>
          </a:prstGeom>
          <a:ln w="12700">
            <a:miter lim="400000"/>
          </a:ln>
        </p:spPr>
      </p:pic>
      <p:pic>
        <p:nvPicPr>
          <p:cNvPr id="464" name="drm.png" descr="drm.png"/>
          <p:cNvPicPr>
            <a:picLocks noChangeAspect="1"/>
          </p:cNvPicPr>
          <p:nvPr/>
        </p:nvPicPr>
        <p:blipFill>
          <a:blip r:embed="rId5">
            <a:extLst/>
          </a:blip>
          <a:stretch>
            <a:fillRect/>
          </a:stretch>
        </p:blipFill>
        <p:spPr>
          <a:xfrm>
            <a:off x="5226815" y="918744"/>
            <a:ext cx="17650790" cy="6675622"/>
          </a:xfrm>
          <a:prstGeom prst="rect">
            <a:avLst/>
          </a:prstGeom>
          <a:ln w="12700">
            <a:miter lim="400000"/>
          </a:ln>
        </p:spPr>
      </p:pic>
      <p:grpSp>
        <p:nvGrpSpPr>
          <p:cNvPr id="467" name="Group"/>
          <p:cNvGrpSpPr/>
          <p:nvPr/>
        </p:nvGrpSpPr>
        <p:grpSpPr>
          <a:xfrm>
            <a:off x="13432653" y="7247799"/>
            <a:ext cx="10169885" cy="3958730"/>
            <a:chOff x="0" y="0"/>
            <a:chExt cx="10169884" cy="3958728"/>
          </a:xfrm>
        </p:grpSpPr>
        <p:pic>
          <p:nvPicPr>
            <p:cNvPr id="465" name="if_camill_file_mp3_104120.png" descr="if_camill_file_mp3_104120.png"/>
            <p:cNvPicPr>
              <a:picLocks noChangeAspect="1"/>
            </p:cNvPicPr>
            <p:nvPr/>
          </p:nvPicPr>
          <p:blipFill>
            <a:blip r:embed="rId6">
              <a:extLst/>
            </a:blip>
            <a:stretch>
              <a:fillRect/>
            </a:stretch>
          </p:blipFill>
          <p:spPr>
            <a:xfrm>
              <a:off x="5086777" y="0"/>
              <a:ext cx="3958730" cy="3958729"/>
            </a:xfrm>
            <a:prstGeom prst="rect">
              <a:avLst/>
            </a:prstGeom>
            <a:ln w="12700" cap="flat">
              <a:noFill/>
              <a:miter lim="400000"/>
            </a:ln>
            <a:effectLst/>
          </p:spPr>
        </p:pic>
        <p:sp>
          <p:nvSpPr>
            <p:cNvPr id="466" name="Ekey(  )"/>
            <p:cNvSpPr txBox="1"/>
            <p:nvPr/>
          </p:nvSpPr>
          <p:spPr>
            <a:xfrm>
              <a:off x="0" y="106461"/>
              <a:ext cx="10169885" cy="3190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sz="20000">
                  <a:latin typeface="Courier"/>
                  <a:ea typeface="Courier"/>
                  <a:cs typeface="Courier"/>
                  <a:sym typeface="Courier"/>
                </a:defRPr>
              </a:pPr>
              <a:r>
                <a:t>E</a:t>
              </a:r>
              <a:r>
                <a:rPr baseline="-5999" sz="15700"/>
                <a:t>key</a:t>
              </a:r>
              <a:r>
                <a:t>(  )</a:t>
              </a:r>
            </a:p>
          </p:txBody>
        </p:sp>
      </p:grpSp>
      <p:pic>
        <p:nvPicPr>
          <p:cNvPr id="468" name="Napster-logo.png" descr="Napster-logo.png"/>
          <p:cNvPicPr>
            <a:picLocks noChangeAspect="1"/>
          </p:cNvPicPr>
          <p:nvPr/>
        </p:nvPicPr>
        <p:blipFill>
          <a:blip r:embed="rId7">
            <a:extLst/>
          </a:blip>
          <a:srcRect l="1825" t="0" r="3010" b="0"/>
          <a:stretch>
            <a:fillRect/>
          </a:stretch>
        </p:blipFill>
        <p:spPr>
          <a:xfrm rot="1487128">
            <a:off x="-291464" y="4076925"/>
            <a:ext cx="24966870" cy="6740756"/>
          </a:xfrm>
          <a:prstGeom prst="rect">
            <a:avLst/>
          </a:prstGeom>
          <a:ln w="12700">
            <a:miter lim="400000"/>
          </a:ln>
          <a:effectLst>
            <a:outerShdw sx="100000" sy="100000" kx="0" ky="0" algn="b" rotWithShape="0" blurRad="850900" dist="457200" dir="6020414">
              <a:srgbClr val="FFFFFF">
                <a:alpha val="56524"/>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467"/>
                                        </p:tgtEl>
                                        <p:attrNameLst>
                                          <p:attrName>style.visibility</p:attrName>
                                        </p:attrNameLst>
                                      </p:cBhvr>
                                      <p:to>
                                        <p:strVal val="visible"/>
                                      </p:to>
                                    </p:set>
                                    <p:anim calcmode="lin" valueType="num">
                                      <p:cBhvr>
                                        <p:cTn id="7" dur="1000" fill="hold"/>
                                        <p:tgtEl>
                                          <p:spTgt spid="467"/>
                                        </p:tgtEl>
                                        <p:attrNameLst>
                                          <p:attrName>ppt_x</p:attrName>
                                        </p:attrNameLst>
                                      </p:cBhvr>
                                      <p:tavLst>
                                        <p:tav tm="0">
                                          <p:val>
                                            <p:strVal val="#ppt_x"/>
                                          </p:val>
                                        </p:tav>
                                        <p:tav tm="100000">
                                          <p:val>
                                            <p:strVal val="#ppt_x"/>
                                          </p:val>
                                        </p:tav>
                                      </p:tavLst>
                                    </p:anim>
                                    <p:anim calcmode="lin" valueType="num">
                                      <p:cBhvr>
                                        <p:cTn id="8" dur="1000" fill="hold"/>
                                        <p:tgtEl>
                                          <p:spTgt spid="46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4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3" fill="hold">
                                  <p:stCondLst>
                                    <p:cond delay="0"/>
                                  </p:stCondLst>
                                  <p:iterate type="el" backwards="0">
                                    <p:tmAbs val="0"/>
                                  </p:iterate>
                                  <p:childTnLst>
                                    <p:set>
                                      <p:cBhvr>
                                        <p:cTn id="16" fill="hold"/>
                                        <p:tgtEl>
                                          <p:spTgt spid="4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xit" nodeType="clickEffect" presetSubtype="0" presetID="1" grpId="4" fill="hold">
                                  <p:stCondLst>
                                    <p:cond delay="0"/>
                                  </p:stCondLst>
                                  <p:iterate type="el" backwards="0">
                                    <p:tmAbs val="0"/>
                                  </p:iterate>
                                  <p:childTnLst>
                                    <p:set>
                                      <p:cBhvr>
                                        <p:cTn id="20" fill="hold">
                                          <p:stCondLst>
                                            <p:cond delay="0"/>
                                          </p:stCondLst>
                                        </p:cTn>
                                        <p:tgtEl>
                                          <p:spTgt spid="457"/>
                                        </p:tgtEl>
                                        <p:attrNameLst>
                                          <p:attrName>style.visibility</p:attrName>
                                        </p:attrNameLst>
                                      </p:cBhvr>
                                      <p:to>
                                        <p:strVal val="hidden"/>
                                      </p:to>
                                    </p:set>
                                  </p:childTnLst>
                                </p:cTn>
                              </p:par>
                            </p:childTnLst>
                          </p:cTn>
                        </p:par>
                        <p:par>
                          <p:cTn id="21" fill="hold">
                            <p:stCondLst>
                              <p:cond delay="0"/>
                            </p:stCondLst>
                            <p:childTnLst>
                              <p:par>
                                <p:cTn id="22" presetClass="exit" nodeType="afterEffect" presetSubtype="0" presetID="1" grpId="5" fill="hold">
                                  <p:stCondLst>
                                    <p:cond delay="0"/>
                                  </p:stCondLst>
                                  <p:iterate type="el" backwards="0">
                                    <p:tmAbs val="0"/>
                                  </p:iterate>
                                  <p:childTnLst>
                                    <p:set>
                                      <p:cBhvr>
                                        <p:cTn id="23" fill="hold">
                                          <p:stCondLst>
                                            <p:cond delay="0"/>
                                          </p:stCondLst>
                                        </p:cTn>
                                        <p:tgtEl>
                                          <p:spTgt spid="462"/>
                                        </p:tgtEl>
                                        <p:attrNameLst>
                                          <p:attrName>style.visibility</p:attrName>
                                        </p:attrNameLst>
                                      </p:cBhvr>
                                      <p:to>
                                        <p:strVal val="hidden"/>
                                      </p:to>
                                    </p:set>
                                  </p:childTnLst>
                                </p:cTn>
                              </p:par>
                            </p:childTnLst>
                          </p:cTn>
                        </p:par>
                        <p:par>
                          <p:cTn id="24" fill="hold">
                            <p:stCondLst>
                              <p:cond delay="0"/>
                            </p:stCondLst>
                            <p:childTnLst>
                              <p:par>
                                <p:cTn id="25" presetClass="entr" nodeType="afterEffect" presetSubtype="0" presetID="1" grpId="6" fill="hold">
                                  <p:stCondLst>
                                    <p:cond delay="0"/>
                                  </p:stCondLst>
                                  <p:iterate type="el" backwards="0">
                                    <p:tmAbs val="0"/>
                                  </p:iterate>
                                  <p:childTnLst>
                                    <p:set>
                                      <p:cBhvr>
                                        <p:cTn id="26" fill="hold"/>
                                        <p:tgtEl>
                                          <p:spTgt spid="4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 presetID="2" grpId="7" fill="hold">
                                  <p:stCondLst>
                                    <p:cond delay="0"/>
                                  </p:stCondLst>
                                  <p:iterate type="el" backwards="0">
                                    <p:tmAbs val="0"/>
                                  </p:iterate>
                                  <p:childTnLst>
                                    <p:set>
                                      <p:cBhvr>
                                        <p:cTn id="30" fill="hold"/>
                                        <p:tgtEl>
                                          <p:spTgt spid="468"/>
                                        </p:tgtEl>
                                        <p:attrNameLst>
                                          <p:attrName>style.visibility</p:attrName>
                                        </p:attrNameLst>
                                      </p:cBhvr>
                                      <p:to>
                                        <p:strVal val="visible"/>
                                      </p:to>
                                    </p:set>
                                    <p:anim calcmode="lin" valueType="num">
                                      <p:cBhvr>
                                        <p:cTn id="31" dur="2000" fill="hold"/>
                                        <p:tgtEl>
                                          <p:spTgt spid="468"/>
                                        </p:tgtEl>
                                        <p:attrNameLst>
                                          <p:attrName>ppt_x</p:attrName>
                                        </p:attrNameLst>
                                      </p:cBhvr>
                                      <p:tavLst>
                                        <p:tav tm="0">
                                          <p:val>
                                            <p:strVal val="#ppt_x"/>
                                          </p:val>
                                        </p:tav>
                                        <p:tav tm="100000">
                                          <p:val>
                                            <p:strVal val="#ppt_x"/>
                                          </p:val>
                                        </p:tav>
                                      </p:tavLst>
                                    </p:anim>
                                    <p:anim calcmode="lin" valueType="num">
                                      <p:cBhvr>
                                        <p:cTn id="32" dur="2000" fill="hold"/>
                                        <p:tgtEl>
                                          <p:spTgt spid="46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7" grpId="2"/>
      <p:bldP build="whole" bldLvl="1" animBg="1" rev="0" advAuto="0" spid="468" grpId="7"/>
      <p:bldP build="whole" bldLvl="1" animBg="1" rev="0" advAuto="0" spid="457" grpId="4"/>
      <p:bldP build="whole" bldLvl="1" animBg="1" rev="0" advAuto="0" spid="464" grpId="6"/>
      <p:bldP build="whole" bldLvl="1" animBg="1" rev="0" advAuto="0" spid="462" grpId="3"/>
      <p:bldP build="whole" bldLvl="1" animBg="1" rev="0" advAuto="0" spid="467" grpId="1"/>
      <p:bldP build="whole" bldLvl="1" animBg="1" rev="0" advAuto="0" spid="462" grpId="5"/>
    </p:bldLst>
  </p:timing>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0" name="Shape"/>
          <p:cNvSpPr/>
          <p:nvPr/>
        </p:nvSpPr>
        <p:spPr>
          <a:xfrm>
            <a:off x="196220" y="2180991"/>
            <a:ext cx="9321504" cy="10113194"/>
          </a:xfrm>
          <a:custGeom>
            <a:avLst/>
            <a:gdLst/>
            <a:ahLst/>
            <a:cxnLst>
              <a:cxn ang="0">
                <a:pos x="wd2" y="hd2"/>
              </a:cxn>
              <a:cxn ang="5400000">
                <a:pos x="wd2" y="hd2"/>
              </a:cxn>
              <a:cxn ang="10800000">
                <a:pos x="wd2" y="hd2"/>
              </a:cxn>
              <a:cxn ang="16200000">
                <a:pos x="wd2" y="hd2"/>
              </a:cxn>
            </a:cxnLst>
            <a:rect l="0" t="0" r="r" b="b"/>
            <a:pathLst>
              <a:path w="21109" h="20773" fill="norm" stroke="1" extrusionOk="0">
                <a:moveTo>
                  <a:pt x="14286" y="125"/>
                </a:moveTo>
                <a:cubicBezTo>
                  <a:pt x="16008" y="-204"/>
                  <a:pt x="17806" y="126"/>
                  <a:pt x="19278" y="1002"/>
                </a:cubicBezTo>
                <a:cubicBezTo>
                  <a:pt x="20193" y="1545"/>
                  <a:pt x="21008" y="2302"/>
                  <a:pt x="20980" y="3298"/>
                </a:cubicBezTo>
                <a:cubicBezTo>
                  <a:pt x="20947" y="4485"/>
                  <a:pt x="19695" y="5357"/>
                  <a:pt x="19646" y="6537"/>
                </a:cubicBezTo>
                <a:cubicBezTo>
                  <a:pt x="19589" y="7941"/>
                  <a:pt x="21219" y="8980"/>
                  <a:pt x="21103" y="10386"/>
                </a:cubicBezTo>
                <a:cubicBezTo>
                  <a:pt x="20968" y="12031"/>
                  <a:pt x="18486" y="12948"/>
                  <a:pt x="18808" y="14666"/>
                </a:cubicBezTo>
                <a:cubicBezTo>
                  <a:pt x="19054" y="15974"/>
                  <a:pt x="21059" y="16621"/>
                  <a:pt x="20887" y="18018"/>
                </a:cubicBezTo>
                <a:cubicBezTo>
                  <a:pt x="20804" y="18695"/>
                  <a:pt x="20183" y="19171"/>
                  <a:pt x="19511" y="19494"/>
                </a:cubicBezTo>
                <a:cubicBezTo>
                  <a:pt x="18077" y="20182"/>
                  <a:pt x="16406" y="20343"/>
                  <a:pt x="14845" y="19942"/>
                </a:cubicBezTo>
                <a:cubicBezTo>
                  <a:pt x="12995" y="19838"/>
                  <a:pt x="11169" y="19933"/>
                  <a:pt x="9386" y="20215"/>
                </a:cubicBezTo>
                <a:cubicBezTo>
                  <a:pt x="6821" y="20620"/>
                  <a:pt x="3968" y="21396"/>
                  <a:pt x="1795" y="19859"/>
                </a:cubicBezTo>
                <a:cubicBezTo>
                  <a:pt x="-381" y="18320"/>
                  <a:pt x="-315" y="15539"/>
                  <a:pt x="606" y="13198"/>
                </a:cubicBezTo>
                <a:cubicBezTo>
                  <a:pt x="1183" y="11731"/>
                  <a:pt x="2068" y="10300"/>
                  <a:pt x="1954" y="8719"/>
                </a:cubicBezTo>
                <a:cubicBezTo>
                  <a:pt x="1896" y="7910"/>
                  <a:pt x="1569" y="7132"/>
                  <a:pt x="1010" y="6491"/>
                </a:cubicBezTo>
                <a:cubicBezTo>
                  <a:pt x="143" y="5407"/>
                  <a:pt x="-64" y="4174"/>
                  <a:pt x="206" y="2989"/>
                </a:cubicBezTo>
                <a:cubicBezTo>
                  <a:pt x="464" y="1860"/>
                  <a:pt x="1163" y="757"/>
                  <a:pt x="2628" y="504"/>
                </a:cubicBezTo>
                <a:cubicBezTo>
                  <a:pt x="3455" y="361"/>
                  <a:pt x="4278" y="695"/>
                  <a:pt x="5088" y="631"/>
                </a:cubicBezTo>
                <a:cubicBezTo>
                  <a:pt x="5840" y="572"/>
                  <a:pt x="6520" y="215"/>
                  <a:pt x="7276" y="162"/>
                </a:cubicBezTo>
                <a:cubicBezTo>
                  <a:pt x="8496" y="76"/>
                  <a:pt x="9588" y="751"/>
                  <a:pt x="10778" y="821"/>
                </a:cubicBezTo>
                <a:cubicBezTo>
                  <a:pt x="11986" y="892"/>
                  <a:pt x="13104" y="351"/>
                  <a:pt x="14286" y="125"/>
                </a:cubicBezTo>
                <a:close/>
              </a:path>
            </a:pathLst>
          </a:custGeom>
          <a:solidFill>
            <a:srgbClr val="FFFFFF"/>
          </a:solidFill>
          <a:ln w="12700">
            <a:miter lim="400000"/>
          </a:ln>
          <a:effectLst>
            <a:outerShdw sx="100000" sy="100000" kx="0" ky="0" algn="b" rotWithShape="0" blurRad="266700" dist="330200" dir="3296472">
              <a:srgbClr val="000000">
                <a:alpha val="8244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4171" name="Caliskan-Islam, et al., De-anonymizing Programmers via Code Stylometry"/>
          <p:cNvSpPr txBox="1"/>
          <p:nvPr/>
        </p:nvSpPr>
        <p:spPr>
          <a:xfrm>
            <a:off x="1228964" y="12446679"/>
            <a:ext cx="21766660"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5000">
                <a:solidFill>
                  <a:srgbClr val="000000"/>
                </a:solidFill>
                <a:latin typeface="+mj-lt"/>
                <a:ea typeface="+mj-ea"/>
                <a:cs typeface="+mj-cs"/>
                <a:sym typeface="Trebuchet MS"/>
              </a:defRPr>
            </a:lvl1pPr>
          </a:lstStyle>
          <a:p>
            <a:pPr/>
            <a:r>
              <a:t>Caliskan-Islam, et al., De-anonymizing Programmers via Code Stylometry</a:t>
            </a:r>
          </a:p>
        </p:txBody>
      </p:sp>
      <p:sp>
        <p:nvSpPr>
          <p:cNvPr id="4172" name="Group"/>
          <p:cNvSpPr/>
          <p:nvPr/>
        </p:nvSpPr>
        <p:spPr>
          <a:xfrm>
            <a:off x="12192000" y="1473126"/>
            <a:ext cx="1270000" cy="1270001"/>
          </a:xfrm>
          <a:prstGeom prst="line">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Testing Code Stylometry</a:t>
            </a:r>
          </a:p>
        </p:txBody>
      </p:sp>
      <p:grpSp>
        <p:nvGrpSpPr>
          <p:cNvPr id="4175" name="Group"/>
          <p:cNvGrpSpPr/>
          <p:nvPr/>
        </p:nvGrpSpPr>
        <p:grpSpPr>
          <a:xfrm>
            <a:off x="1171960" y="5709813"/>
            <a:ext cx="2070952" cy="1311820"/>
            <a:chOff x="0" y="0"/>
            <a:chExt cx="2070951" cy="1311818"/>
          </a:xfrm>
        </p:grpSpPr>
        <p:sp>
          <p:nvSpPr>
            <p:cNvPr id="4173" name="Rectangle"/>
            <p:cNvSpPr/>
            <p:nvPr/>
          </p:nvSpPr>
          <p:spPr>
            <a:xfrm>
              <a:off x="0" y="0"/>
              <a:ext cx="2070952" cy="1311819"/>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174" name="bob.c"/>
            <p:cNvSpPr txBox="1"/>
            <p:nvPr/>
          </p:nvSpPr>
          <p:spPr>
            <a:xfrm>
              <a:off x="117098" y="315019"/>
              <a:ext cx="1792053" cy="688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3700">
                  <a:solidFill>
                    <a:srgbClr val="000000"/>
                  </a:solidFill>
                  <a:latin typeface="Courier"/>
                  <a:ea typeface="Courier"/>
                  <a:cs typeface="Courier"/>
                  <a:sym typeface="Courier"/>
                </a:defRPr>
              </a:lvl1pPr>
            </a:lstStyle>
            <a:p>
              <a:pPr/>
              <a:r>
                <a:t>bob.c</a:t>
              </a:r>
            </a:p>
          </p:txBody>
        </p:sp>
      </p:grpSp>
      <p:grpSp>
        <p:nvGrpSpPr>
          <p:cNvPr id="4178" name="Group"/>
          <p:cNvGrpSpPr/>
          <p:nvPr/>
        </p:nvGrpSpPr>
        <p:grpSpPr>
          <a:xfrm>
            <a:off x="3805425" y="5709813"/>
            <a:ext cx="2070952" cy="1311820"/>
            <a:chOff x="0" y="0"/>
            <a:chExt cx="2070951" cy="1311818"/>
          </a:xfrm>
        </p:grpSpPr>
        <p:sp>
          <p:nvSpPr>
            <p:cNvPr id="4176" name="Rectangle"/>
            <p:cNvSpPr/>
            <p:nvPr/>
          </p:nvSpPr>
          <p:spPr>
            <a:xfrm>
              <a:off x="0" y="0"/>
              <a:ext cx="2070952" cy="1311819"/>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177" name="eve.c"/>
            <p:cNvSpPr txBox="1"/>
            <p:nvPr/>
          </p:nvSpPr>
          <p:spPr>
            <a:xfrm>
              <a:off x="117098" y="315019"/>
              <a:ext cx="1792053" cy="688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3700">
                  <a:solidFill>
                    <a:srgbClr val="000000"/>
                  </a:solidFill>
                  <a:latin typeface="Courier"/>
                  <a:ea typeface="Courier"/>
                  <a:cs typeface="Courier"/>
                  <a:sym typeface="Courier"/>
                </a:defRPr>
              </a:lvl1pPr>
            </a:lstStyle>
            <a:p>
              <a:pPr/>
              <a:r>
                <a:t>eve.c</a:t>
              </a:r>
            </a:p>
          </p:txBody>
        </p:sp>
      </p:grpSp>
      <p:grpSp>
        <p:nvGrpSpPr>
          <p:cNvPr id="4181" name="Group"/>
          <p:cNvGrpSpPr/>
          <p:nvPr/>
        </p:nvGrpSpPr>
        <p:grpSpPr>
          <a:xfrm>
            <a:off x="6438891" y="5709813"/>
            <a:ext cx="2070952" cy="1311820"/>
            <a:chOff x="0" y="0"/>
            <a:chExt cx="2070951" cy="1311818"/>
          </a:xfrm>
        </p:grpSpPr>
        <p:sp>
          <p:nvSpPr>
            <p:cNvPr id="4179" name="Rectangle"/>
            <p:cNvSpPr/>
            <p:nvPr/>
          </p:nvSpPr>
          <p:spPr>
            <a:xfrm>
              <a:off x="0" y="0"/>
              <a:ext cx="2070952" cy="1311819"/>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180" name="jon.c"/>
            <p:cNvSpPr txBox="1"/>
            <p:nvPr/>
          </p:nvSpPr>
          <p:spPr>
            <a:xfrm>
              <a:off x="117098" y="315019"/>
              <a:ext cx="1792053" cy="688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3700">
                  <a:solidFill>
                    <a:srgbClr val="000000"/>
                  </a:solidFill>
                  <a:latin typeface="Courier"/>
                  <a:ea typeface="Courier"/>
                  <a:cs typeface="Courier"/>
                  <a:sym typeface="Courier"/>
                </a:defRPr>
              </a:lvl1pPr>
            </a:lstStyle>
            <a:p>
              <a:pPr/>
              <a:r>
                <a:t>jon.c</a:t>
              </a:r>
            </a:p>
          </p:txBody>
        </p:sp>
      </p:grpSp>
      <p:grpSp>
        <p:nvGrpSpPr>
          <p:cNvPr id="4184" name="Group"/>
          <p:cNvGrpSpPr/>
          <p:nvPr/>
        </p:nvGrpSpPr>
        <p:grpSpPr>
          <a:xfrm>
            <a:off x="6141075" y="10361382"/>
            <a:ext cx="2070952" cy="1311820"/>
            <a:chOff x="0" y="0"/>
            <a:chExt cx="2070951" cy="1311818"/>
          </a:xfrm>
        </p:grpSpPr>
        <p:sp>
          <p:nvSpPr>
            <p:cNvPr id="4182" name="Rectangle"/>
            <p:cNvSpPr/>
            <p:nvPr/>
          </p:nvSpPr>
          <p:spPr>
            <a:xfrm>
              <a:off x="0" y="0"/>
              <a:ext cx="2070952" cy="1311819"/>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183" name="jen.c"/>
            <p:cNvSpPr txBox="1"/>
            <p:nvPr/>
          </p:nvSpPr>
          <p:spPr>
            <a:xfrm>
              <a:off x="117098" y="315019"/>
              <a:ext cx="1792053" cy="688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3700">
                  <a:solidFill>
                    <a:srgbClr val="000000"/>
                  </a:solidFill>
                  <a:latin typeface="Courier"/>
                  <a:ea typeface="Courier"/>
                  <a:cs typeface="Courier"/>
                  <a:sym typeface="Courier"/>
                </a:defRPr>
              </a:lvl1pPr>
            </a:lstStyle>
            <a:p>
              <a:pPr/>
              <a:r>
                <a:t>jen.c</a:t>
              </a:r>
            </a:p>
          </p:txBody>
        </p:sp>
      </p:grpSp>
      <p:grpSp>
        <p:nvGrpSpPr>
          <p:cNvPr id="4187" name="Group"/>
          <p:cNvGrpSpPr/>
          <p:nvPr/>
        </p:nvGrpSpPr>
        <p:grpSpPr>
          <a:xfrm>
            <a:off x="3550253" y="10361382"/>
            <a:ext cx="2070952" cy="1311820"/>
            <a:chOff x="0" y="0"/>
            <a:chExt cx="2070951" cy="1311818"/>
          </a:xfrm>
        </p:grpSpPr>
        <p:sp>
          <p:nvSpPr>
            <p:cNvPr id="4185" name="Rectangle"/>
            <p:cNvSpPr/>
            <p:nvPr/>
          </p:nvSpPr>
          <p:spPr>
            <a:xfrm>
              <a:off x="0" y="0"/>
              <a:ext cx="2070952" cy="1311819"/>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186" name="sam.c"/>
            <p:cNvSpPr txBox="1"/>
            <p:nvPr/>
          </p:nvSpPr>
          <p:spPr>
            <a:xfrm>
              <a:off x="117098" y="315019"/>
              <a:ext cx="1792053" cy="688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3700">
                  <a:solidFill>
                    <a:srgbClr val="000000"/>
                  </a:solidFill>
                  <a:latin typeface="Courier"/>
                  <a:ea typeface="Courier"/>
                  <a:cs typeface="Courier"/>
                  <a:sym typeface="Courier"/>
                </a:defRPr>
              </a:lvl1pPr>
            </a:lstStyle>
            <a:p>
              <a:pPr/>
              <a:r>
                <a:t>sam.c</a:t>
              </a:r>
            </a:p>
          </p:txBody>
        </p:sp>
      </p:grpSp>
      <p:grpSp>
        <p:nvGrpSpPr>
          <p:cNvPr id="4190" name="Group"/>
          <p:cNvGrpSpPr/>
          <p:nvPr/>
        </p:nvGrpSpPr>
        <p:grpSpPr>
          <a:xfrm>
            <a:off x="1171960" y="10361382"/>
            <a:ext cx="2070952" cy="1311820"/>
            <a:chOff x="0" y="0"/>
            <a:chExt cx="2070951" cy="1311818"/>
          </a:xfrm>
        </p:grpSpPr>
        <p:sp>
          <p:nvSpPr>
            <p:cNvPr id="4188" name="Rectangle"/>
            <p:cNvSpPr/>
            <p:nvPr/>
          </p:nvSpPr>
          <p:spPr>
            <a:xfrm>
              <a:off x="0" y="0"/>
              <a:ext cx="2070952" cy="1311819"/>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189" name="van.c"/>
            <p:cNvSpPr txBox="1"/>
            <p:nvPr/>
          </p:nvSpPr>
          <p:spPr>
            <a:xfrm>
              <a:off x="117098" y="315019"/>
              <a:ext cx="1792053" cy="688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3700">
                  <a:solidFill>
                    <a:srgbClr val="000000"/>
                  </a:solidFill>
                  <a:latin typeface="Courier"/>
                  <a:ea typeface="Courier"/>
                  <a:cs typeface="Courier"/>
                  <a:sym typeface="Courier"/>
                </a:defRPr>
              </a:lvl1pPr>
            </a:lstStyle>
            <a:p>
              <a:pPr/>
              <a:r>
                <a:t>van.c</a:t>
              </a:r>
            </a:p>
          </p:txBody>
        </p:sp>
      </p:grpSp>
      <p:grpSp>
        <p:nvGrpSpPr>
          <p:cNvPr id="4195" name="Group"/>
          <p:cNvGrpSpPr/>
          <p:nvPr/>
        </p:nvGrpSpPr>
        <p:grpSpPr>
          <a:xfrm>
            <a:off x="9245529" y="8736995"/>
            <a:ext cx="4326681" cy="1505875"/>
            <a:chOff x="0" y="0"/>
            <a:chExt cx="4326679" cy="1505874"/>
          </a:xfrm>
        </p:grpSpPr>
        <p:sp>
          <p:nvSpPr>
            <p:cNvPr id="4191" name="Line"/>
            <p:cNvSpPr/>
            <p:nvPr/>
          </p:nvSpPr>
          <p:spPr>
            <a:xfrm>
              <a:off x="0" y="752936"/>
              <a:ext cx="1374984" cy="1"/>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nvGrpSpPr>
            <p:cNvPr id="4194" name="Group"/>
            <p:cNvGrpSpPr/>
            <p:nvPr/>
          </p:nvGrpSpPr>
          <p:grpSpPr>
            <a:xfrm>
              <a:off x="1584394" y="0"/>
              <a:ext cx="2742286" cy="1505875"/>
              <a:chOff x="0" y="0"/>
              <a:chExt cx="2742285" cy="1505874"/>
            </a:xfrm>
          </p:grpSpPr>
          <p:sp>
            <p:nvSpPr>
              <p:cNvPr id="4192" name="Oval"/>
              <p:cNvSpPr/>
              <p:nvPr/>
            </p:nvSpPr>
            <p:spPr>
              <a:xfrm>
                <a:off x="0" y="76001"/>
                <a:ext cx="2742286" cy="1353873"/>
              </a:xfrm>
              <a:prstGeom prst="ellipse">
                <a:avLst/>
              </a:prstGeom>
              <a:solidFill>
                <a:srgbClr val="FFFFFF"/>
              </a:solidFill>
              <a:ln w="508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193" name="Train"/>
              <p:cNvSpPr txBox="1"/>
              <p:nvPr/>
            </p:nvSpPr>
            <p:spPr>
              <a:xfrm>
                <a:off x="335667" y="0"/>
                <a:ext cx="2070952" cy="15058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nSpc>
                    <a:spcPct val="80000"/>
                  </a:lnSpc>
                  <a:defRPr b="1" sz="5000">
                    <a:solidFill>
                      <a:schemeClr val="accent5"/>
                    </a:solidFill>
                    <a:latin typeface="+mj-lt"/>
                    <a:ea typeface="+mj-ea"/>
                    <a:cs typeface="+mj-cs"/>
                    <a:sym typeface="Trebuchet MS"/>
                  </a:defRPr>
                </a:lvl1pPr>
              </a:lstStyle>
              <a:p>
                <a:pPr/>
                <a:r>
                  <a:t>Train</a:t>
                </a:r>
              </a:p>
            </p:txBody>
          </p:sp>
        </p:grpSp>
      </p:grpSp>
      <p:pic>
        <p:nvPicPr>
          <p:cNvPr id="4196" name="sp1.png" descr="sp1.png"/>
          <p:cNvPicPr>
            <a:picLocks noChangeAspect="1"/>
          </p:cNvPicPr>
          <p:nvPr/>
        </p:nvPicPr>
        <p:blipFill>
          <a:blip r:embed="rId3">
            <a:extLst/>
          </a:blip>
          <a:stretch>
            <a:fillRect/>
          </a:stretch>
        </p:blipFill>
        <p:spPr>
          <a:xfrm>
            <a:off x="20312397" y="8141646"/>
            <a:ext cx="1871287" cy="2696573"/>
          </a:xfrm>
          <a:prstGeom prst="rect">
            <a:avLst/>
          </a:prstGeom>
          <a:ln w="25400">
            <a:miter lim="400000"/>
          </a:ln>
          <a:effectLst>
            <a:outerShdw sx="100000" sy="100000" kx="0" ky="0" algn="b" rotWithShape="0" blurRad="355600" dist="177800" dir="5400000">
              <a:srgbClr val="000000">
                <a:alpha val="70000"/>
              </a:srgbClr>
            </a:outerShdw>
          </a:effectLst>
        </p:spPr>
      </p:pic>
      <p:grpSp>
        <p:nvGrpSpPr>
          <p:cNvPr id="4206" name="Group"/>
          <p:cNvGrpSpPr/>
          <p:nvPr/>
        </p:nvGrpSpPr>
        <p:grpSpPr>
          <a:xfrm>
            <a:off x="13725129" y="2677752"/>
            <a:ext cx="5976521" cy="7565118"/>
            <a:chOff x="0" y="0"/>
            <a:chExt cx="5976519" cy="7565117"/>
          </a:xfrm>
        </p:grpSpPr>
        <p:sp>
          <p:nvSpPr>
            <p:cNvPr id="4197" name="Line"/>
            <p:cNvSpPr/>
            <p:nvPr/>
          </p:nvSpPr>
          <p:spPr>
            <a:xfrm>
              <a:off x="0" y="6812179"/>
              <a:ext cx="1374984" cy="1"/>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nvGrpSpPr>
            <p:cNvPr id="4205" name="Group"/>
            <p:cNvGrpSpPr/>
            <p:nvPr/>
          </p:nvGrpSpPr>
          <p:grpSpPr>
            <a:xfrm>
              <a:off x="634690" y="0"/>
              <a:ext cx="5341830" cy="7565118"/>
              <a:chOff x="0" y="0"/>
              <a:chExt cx="5341828" cy="7565117"/>
            </a:xfrm>
          </p:grpSpPr>
          <p:grpSp>
            <p:nvGrpSpPr>
              <p:cNvPr id="4200" name="Group"/>
              <p:cNvGrpSpPr/>
              <p:nvPr/>
            </p:nvGrpSpPr>
            <p:grpSpPr>
              <a:xfrm>
                <a:off x="810004" y="6059242"/>
                <a:ext cx="2742286" cy="1505876"/>
                <a:chOff x="0" y="0"/>
                <a:chExt cx="2742285" cy="1505874"/>
              </a:xfrm>
            </p:grpSpPr>
            <p:sp>
              <p:nvSpPr>
                <p:cNvPr id="4198" name="Oval"/>
                <p:cNvSpPr/>
                <p:nvPr/>
              </p:nvSpPr>
              <p:spPr>
                <a:xfrm>
                  <a:off x="0" y="76001"/>
                  <a:ext cx="2742286" cy="1353873"/>
                </a:xfrm>
                <a:prstGeom prst="ellipse">
                  <a:avLst/>
                </a:prstGeom>
                <a:solidFill>
                  <a:srgbClr val="FFFFFF"/>
                </a:solidFill>
                <a:ln w="508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199" name="Who?"/>
                <p:cNvSpPr txBox="1"/>
                <p:nvPr/>
              </p:nvSpPr>
              <p:spPr>
                <a:xfrm>
                  <a:off x="335667" y="0"/>
                  <a:ext cx="2070952" cy="15058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nSpc>
                      <a:spcPct val="80000"/>
                    </a:lnSpc>
                    <a:defRPr b="1" sz="5000">
                      <a:solidFill>
                        <a:schemeClr val="accent5"/>
                      </a:solidFill>
                      <a:latin typeface="+mj-lt"/>
                      <a:ea typeface="+mj-ea"/>
                      <a:cs typeface="+mj-cs"/>
                      <a:sym typeface="Trebuchet MS"/>
                    </a:defRPr>
                  </a:lvl1pPr>
                </a:lstStyle>
                <a:p>
                  <a:pPr/>
                  <a:r>
                    <a:t>Who?</a:t>
                  </a:r>
                </a:p>
              </p:txBody>
            </p:sp>
          </p:grpSp>
          <p:grpSp>
            <p:nvGrpSpPr>
              <p:cNvPr id="4203" name="Group"/>
              <p:cNvGrpSpPr/>
              <p:nvPr/>
            </p:nvGrpSpPr>
            <p:grpSpPr>
              <a:xfrm>
                <a:off x="0" y="-1"/>
                <a:ext cx="4362294" cy="1337806"/>
                <a:chOff x="0" y="0"/>
                <a:chExt cx="4362293" cy="1337804"/>
              </a:xfrm>
            </p:grpSpPr>
            <p:sp>
              <p:nvSpPr>
                <p:cNvPr id="4201" name="Rectangle"/>
                <p:cNvSpPr/>
                <p:nvPr/>
              </p:nvSpPr>
              <p:spPr>
                <a:xfrm>
                  <a:off x="149694" y="1795"/>
                  <a:ext cx="4071438" cy="1336010"/>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202" name="jen’.c"/>
                <p:cNvSpPr txBox="1"/>
                <p:nvPr/>
              </p:nvSpPr>
              <p:spPr>
                <a:xfrm>
                  <a:off x="0" y="0"/>
                  <a:ext cx="4362294" cy="1301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5900">
                      <a:solidFill>
                        <a:srgbClr val="000000"/>
                      </a:solidFill>
                      <a:latin typeface="Courier"/>
                      <a:ea typeface="Courier"/>
                      <a:cs typeface="Courier"/>
                      <a:sym typeface="Courier"/>
                    </a:defRPr>
                  </a:lvl1pPr>
                </a:lstStyle>
                <a:p>
                  <a:pPr/>
                  <a:r>
                    <a:t>jen’.c</a:t>
                  </a:r>
                </a:p>
              </p:txBody>
            </p:sp>
          </p:grpSp>
          <p:sp>
            <p:nvSpPr>
              <p:cNvPr id="4204" name="Line"/>
              <p:cNvSpPr/>
              <p:nvPr/>
            </p:nvSpPr>
            <p:spPr>
              <a:xfrm>
                <a:off x="3966845" y="6812180"/>
                <a:ext cx="1374984" cy="1"/>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grpSp>
      <p:pic>
        <p:nvPicPr>
          <p:cNvPr id="4207" name="spR.png" descr="spR.png"/>
          <p:cNvPicPr>
            <a:picLocks noChangeAspect="1"/>
          </p:cNvPicPr>
          <p:nvPr/>
        </p:nvPicPr>
        <p:blipFill>
          <a:blip r:embed="rId4">
            <a:extLst/>
          </a:blip>
          <a:stretch>
            <a:fillRect/>
          </a:stretch>
        </p:blipFill>
        <p:spPr>
          <a:xfrm>
            <a:off x="1177092" y="7413720"/>
            <a:ext cx="1791559" cy="2696573"/>
          </a:xfrm>
          <a:prstGeom prst="rect">
            <a:avLst/>
          </a:prstGeom>
          <a:ln w="25400">
            <a:miter lim="400000"/>
          </a:ln>
          <a:effectLst>
            <a:outerShdw sx="100000" sy="100000" kx="0" ky="0" algn="b" rotWithShape="0" blurRad="254000" dist="127000" dir="5400000">
              <a:srgbClr val="000000">
                <a:alpha val="70000"/>
              </a:srgbClr>
            </a:outerShdw>
          </a:effectLst>
        </p:spPr>
      </p:pic>
      <p:pic>
        <p:nvPicPr>
          <p:cNvPr id="4208" name="spZ.png" descr="spZ.png"/>
          <p:cNvPicPr>
            <a:picLocks noChangeAspect="1"/>
          </p:cNvPicPr>
          <p:nvPr/>
        </p:nvPicPr>
        <p:blipFill>
          <a:blip r:embed="rId5">
            <a:extLst/>
          </a:blip>
          <a:stretch>
            <a:fillRect/>
          </a:stretch>
        </p:blipFill>
        <p:spPr>
          <a:xfrm>
            <a:off x="6262157" y="2629719"/>
            <a:ext cx="2424419" cy="2820439"/>
          </a:xfrm>
          <a:prstGeom prst="rect">
            <a:avLst/>
          </a:prstGeom>
          <a:ln w="25400">
            <a:miter lim="400000"/>
          </a:ln>
          <a:effectLst>
            <a:outerShdw sx="100000" sy="100000" kx="0" ky="0" algn="b" rotWithShape="0" blurRad="355600" dist="177800" dir="5400000">
              <a:srgbClr val="000000">
                <a:alpha val="70000"/>
              </a:srgbClr>
            </a:outerShdw>
          </a:effectLst>
        </p:spPr>
      </p:pic>
      <p:pic>
        <p:nvPicPr>
          <p:cNvPr id="4209" name="sp1.png" descr="sp1.png"/>
          <p:cNvPicPr>
            <a:picLocks noChangeAspect="1"/>
          </p:cNvPicPr>
          <p:nvPr/>
        </p:nvPicPr>
        <p:blipFill>
          <a:blip r:embed="rId3">
            <a:extLst/>
          </a:blip>
          <a:stretch>
            <a:fillRect/>
          </a:stretch>
        </p:blipFill>
        <p:spPr>
          <a:xfrm>
            <a:off x="6240907" y="7316681"/>
            <a:ext cx="1871288" cy="2696573"/>
          </a:xfrm>
          <a:prstGeom prst="rect">
            <a:avLst/>
          </a:prstGeom>
          <a:ln w="25400">
            <a:miter lim="400000"/>
          </a:ln>
          <a:effectLst>
            <a:outerShdw sx="100000" sy="100000" kx="0" ky="0" algn="b" rotWithShape="0" blurRad="355600" dist="177800" dir="5400000">
              <a:srgbClr val="000000">
                <a:alpha val="70000"/>
              </a:srgbClr>
            </a:outerShdw>
          </a:effectLst>
        </p:spPr>
      </p:pic>
      <p:pic>
        <p:nvPicPr>
          <p:cNvPr id="4210" name="spAA.png" descr="spAA.png"/>
          <p:cNvPicPr>
            <a:picLocks noChangeAspect="1"/>
          </p:cNvPicPr>
          <p:nvPr/>
        </p:nvPicPr>
        <p:blipFill>
          <a:blip r:embed="rId6">
            <a:extLst/>
          </a:blip>
          <a:stretch>
            <a:fillRect/>
          </a:stretch>
        </p:blipFill>
        <p:spPr>
          <a:xfrm>
            <a:off x="3805425" y="2678271"/>
            <a:ext cx="2070952" cy="2820439"/>
          </a:xfrm>
          <a:prstGeom prst="rect">
            <a:avLst/>
          </a:prstGeom>
          <a:ln w="25400">
            <a:miter lim="400000"/>
          </a:ln>
          <a:effectLst>
            <a:outerShdw sx="100000" sy="100000" kx="0" ky="0" algn="b" rotWithShape="0" blurRad="355600" dist="177800" dir="5400000">
              <a:srgbClr val="000000">
                <a:alpha val="70000"/>
              </a:srgbClr>
            </a:outerShdw>
          </a:effectLst>
        </p:spPr>
      </p:pic>
      <p:pic>
        <p:nvPicPr>
          <p:cNvPr id="4211" name="spBB.png" descr="spBB.png"/>
          <p:cNvPicPr>
            <a:picLocks noChangeAspect="1"/>
          </p:cNvPicPr>
          <p:nvPr/>
        </p:nvPicPr>
        <p:blipFill>
          <a:blip r:embed="rId7">
            <a:extLst/>
          </a:blip>
          <a:stretch>
            <a:fillRect/>
          </a:stretch>
        </p:blipFill>
        <p:spPr>
          <a:xfrm>
            <a:off x="3550253" y="7347089"/>
            <a:ext cx="2070952" cy="2635757"/>
          </a:xfrm>
          <a:prstGeom prst="rect">
            <a:avLst/>
          </a:prstGeom>
          <a:ln w="25400">
            <a:miter lim="400000"/>
          </a:ln>
          <a:effectLst>
            <a:outerShdw sx="100000" sy="100000" kx="0" ky="0" algn="b" rotWithShape="0" blurRad="355600" dist="177800" dir="5400000">
              <a:srgbClr val="000000">
                <a:alpha val="70000"/>
              </a:srgbClr>
            </a:outerShdw>
          </a:effectLst>
        </p:spPr>
      </p:pic>
      <p:pic>
        <p:nvPicPr>
          <p:cNvPr id="4212" name="spCC.png" descr="spCC.png"/>
          <p:cNvPicPr>
            <a:picLocks noChangeAspect="1"/>
          </p:cNvPicPr>
          <p:nvPr/>
        </p:nvPicPr>
        <p:blipFill>
          <a:blip r:embed="rId8">
            <a:extLst/>
          </a:blip>
          <a:stretch>
            <a:fillRect/>
          </a:stretch>
        </p:blipFill>
        <p:spPr>
          <a:xfrm>
            <a:off x="1271792" y="2677752"/>
            <a:ext cx="1871288" cy="2724374"/>
          </a:xfrm>
          <a:prstGeom prst="rect">
            <a:avLst/>
          </a:prstGeom>
          <a:ln w="25400">
            <a:miter lim="400000"/>
          </a:ln>
          <a:effectLst>
            <a:outerShdw sx="100000" sy="100000" kx="0" ky="0" algn="b" rotWithShape="0" blurRad="355600" dist="177800" dir="5400000">
              <a:srgbClr val="000000">
                <a:alpha val="70000"/>
              </a:srgbClr>
            </a:outerShdw>
          </a:effectLst>
        </p:spPr>
      </p:pic>
      <p:sp>
        <p:nvSpPr>
          <p:cNvPr id="4213" name="Line"/>
          <p:cNvSpPr/>
          <p:nvPr/>
        </p:nvSpPr>
        <p:spPr>
          <a:xfrm>
            <a:off x="16643539" y="4167889"/>
            <a:ext cx="1" cy="4522178"/>
          </a:xfrm>
          <a:prstGeom prst="line">
            <a:avLst/>
          </a:prstGeom>
          <a:ln w="127000">
            <a:solidFill>
              <a:srgbClr val="731B70"/>
            </a:solidFill>
            <a:miter lim="400000"/>
            <a:tailEnd type="triangle"/>
          </a:ln>
        </p:spPr>
        <p:txBody>
          <a:bodyPr lIns="50800" tIns="50800" rIns="50800" bIns="50800" anchor="ct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nvGrpSpPr>
          <p:cNvPr id="4217" name="Group"/>
          <p:cNvGrpSpPr/>
          <p:nvPr/>
        </p:nvGrpSpPr>
        <p:grpSpPr>
          <a:xfrm>
            <a:off x="15301061" y="4104634"/>
            <a:ext cx="2684957" cy="4522179"/>
            <a:chOff x="0" y="0"/>
            <a:chExt cx="2684955" cy="4522177"/>
          </a:xfrm>
        </p:grpSpPr>
        <p:sp>
          <p:nvSpPr>
            <p:cNvPr id="4214" name="Line"/>
            <p:cNvSpPr/>
            <p:nvPr/>
          </p:nvSpPr>
          <p:spPr>
            <a:xfrm flipH="1">
              <a:off x="1342478" y="0"/>
              <a:ext cx="1" cy="1110951"/>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pic>
          <p:nvPicPr>
            <p:cNvPr id="4215" name="tigress-purple.png" descr="tigress-purple.png"/>
            <p:cNvPicPr>
              <a:picLocks noChangeAspect="1"/>
            </p:cNvPicPr>
            <p:nvPr/>
          </p:nvPicPr>
          <p:blipFill>
            <a:blip r:embed="rId9">
              <a:extLst/>
            </a:blip>
            <a:stretch>
              <a:fillRect/>
            </a:stretch>
          </p:blipFill>
          <p:spPr>
            <a:xfrm>
              <a:off x="0" y="1190994"/>
              <a:ext cx="2684956" cy="2141114"/>
            </a:xfrm>
            <a:prstGeom prst="rect">
              <a:avLst/>
            </a:prstGeom>
            <a:ln w="12700" cap="flat">
              <a:noFill/>
              <a:miter lim="400000"/>
            </a:ln>
            <a:effectLst/>
          </p:spPr>
        </p:pic>
        <p:sp>
          <p:nvSpPr>
            <p:cNvPr id="4216" name="Line"/>
            <p:cNvSpPr/>
            <p:nvPr/>
          </p:nvSpPr>
          <p:spPr>
            <a:xfrm flipH="1">
              <a:off x="1342478" y="3411226"/>
              <a:ext cx="1" cy="1110952"/>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sp>
        <p:nvSpPr>
          <p:cNvPr id="4218" name="?"/>
          <p:cNvSpPr txBox="1"/>
          <p:nvPr/>
        </p:nvSpPr>
        <p:spPr>
          <a:xfrm>
            <a:off x="20335885" y="7202344"/>
            <a:ext cx="1824312" cy="4575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30000">
                <a:latin typeface="+mj-lt"/>
                <a:ea typeface="+mj-ea"/>
                <a:cs typeface="+mj-cs"/>
                <a:sym typeface="Trebuchet MS"/>
              </a:defRPr>
            </a:lvl1pPr>
          </a:lstStyle>
          <a:p>
            <a:pP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1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20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ID="10" grpId="3" fill="hold">
                                  <p:stCondLst>
                                    <p:cond delay="0"/>
                                  </p:stCondLst>
                                  <p:iterate type="el" backwards="0">
                                    <p:tmAbs val="0"/>
                                  </p:iterate>
                                  <p:childTnLst>
                                    <p:set>
                                      <p:cBhvr>
                                        <p:cTn id="13" fill="hold"/>
                                        <p:tgtEl>
                                          <p:spTgt spid="4196"/>
                                        </p:tgtEl>
                                        <p:attrNameLst>
                                          <p:attrName>style.visibility</p:attrName>
                                        </p:attrNameLst>
                                      </p:cBhvr>
                                      <p:to>
                                        <p:strVal val="visible"/>
                                      </p:to>
                                    </p:set>
                                    <p:animEffect filter="fade" transition="in">
                                      <p:cBhvr>
                                        <p:cTn id="14" dur="1000"/>
                                        <p:tgtEl>
                                          <p:spTgt spid="4196"/>
                                        </p:tgtEl>
                                      </p:cBhvr>
                                    </p:animEffect>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4196"/>
                                        </p:tgtEl>
                                        <p:attrNameLst>
                                          <p:attrName>style.visibility</p:attrName>
                                        </p:attrNameLst>
                                      </p:cBhvr>
                                      <p:to>
                                        <p:strVal val="hidden"/>
                                      </p:to>
                                    </p:set>
                                  </p:childTnLst>
                                </p:cTn>
                              </p:par>
                            </p:childTnLst>
                          </p:cTn>
                        </p:par>
                        <p:par>
                          <p:cTn id="19" fill="hold">
                            <p:stCondLst>
                              <p:cond delay="0"/>
                            </p:stCondLst>
                            <p:childTnLst>
                              <p:par>
                                <p:cTn id="20" presetClass="exit" nodeType="afterEffect" presetSubtype="0" presetID="1" grpId="5" fill="hold">
                                  <p:stCondLst>
                                    <p:cond delay="0"/>
                                  </p:stCondLst>
                                  <p:iterate type="el" backwards="0">
                                    <p:tmAbs val="0"/>
                                  </p:iterate>
                                  <p:childTnLst>
                                    <p:set>
                                      <p:cBhvr>
                                        <p:cTn id="21" fill="hold">
                                          <p:stCondLst>
                                            <p:cond delay="0"/>
                                          </p:stCondLst>
                                        </p:cTn>
                                        <p:tgtEl>
                                          <p:spTgt spid="4213"/>
                                        </p:tgtEl>
                                        <p:attrNameLst>
                                          <p:attrName>style.visibility</p:attrName>
                                        </p:attrNameLst>
                                      </p:cBhvr>
                                      <p:to>
                                        <p:strVal val="hidden"/>
                                      </p:to>
                                    </p:set>
                                  </p:childTnLst>
                                </p:cTn>
                              </p:par>
                            </p:childTnLst>
                          </p:cTn>
                        </p:par>
                        <p:par>
                          <p:cTn id="22" fill="hold">
                            <p:stCondLst>
                              <p:cond delay="0"/>
                            </p:stCondLst>
                            <p:childTnLst>
                              <p:par>
                                <p:cTn id="23" presetClass="entr" nodeType="afterEffect" presetSubtype="0" presetID="1" grpId="6" fill="hold">
                                  <p:stCondLst>
                                    <p:cond delay="0"/>
                                  </p:stCondLst>
                                  <p:iterate type="el" backwards="0">
                                    <p:tmAbs val="0"/>
                                  </p:iterate>
                                  <p:childTnLst>
                                    <p:set>
                                      <p:cBhvr>
                                        <p:cTn id="24" fill="hold"/>
                                        <p:tgtEl>
                                          <p:spTgt spid="4217"/>
                                        </p:tgtEl>
                                        <p:attrNameLst>
                                          <p:attrName>style.visibility</p:attrName>
                                        </p:attrNameLst>
                                      </p:cBhvr>
                                      <p:to>
                                        <p:strVal val="visible"/>
                                      </p:to>
                                    </p:set>
                                  </p:childTnLst>
                                </p:cTn>
                              </p:par>
                            </p:childTnLst>
                          </p:cTn>
                        </p:par>
                        <p:par>
                          <p:cTn id="25" fill="hold">
                            <p:stCondLst>
                              <p:cond delay="0"/>
                            </p:stCondLst>
                            <p:childTnLst>
                              <p:par>
                                <p:cTn id="26" presetClass="entr" nodeType="afterEffect" presetID="10" grpId="7" fill="hold">
                                  <p:stCondLst>
                                    <p:cond delay="0"/>
                                  </p:stCondLst>
                                  <p:iterate type="el" backwards="0">
                                    <p:tmAbs val="0"/>
                                  </p:iterate>
                                  <p:childTnLst>
                                    <p:set>
                                      <p:cBhvr>
                                        <p:cTn id="27" fill="hold"/>
                                        <p:tgtEl>
                                          <p:spTgt spid="4218"/>
                                        </p:tgtEl>
                                        <p:attrNameLst>
                                          <p:attrName>style.visibility</p:attrName>
                                        </p:attrNameLst>
                                      </p:cBhvr>
                                      <p:to>
                                        <p:strVal val="visible"/>
                                      </p:to>
                                    </p:set>
                                    <p:animEffect filter="fade" transition="in">
                                      <p:cBhvr>
                                        <p:cTn id="28" dur="1000"/>
                                        <p:tgtEl>
                                          <p:spTgt spid="4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13" grpId="1"/>
      <p:bldP build="whole" bldLvl="1" animBg="1" rev="0" advAuto="0" spid="4196" grpId="3"/>
      <p:bldP build="whole" bldLvl="1" animBg="1" rev="0" advAuto="0" spid="4196" grpId="4"/>
      <p:bldP build="whole" bldLvl="1" animBg="1" rev="0" advAuto="0" spid="4213" grpId="5"/>
      <p:bldP build="whole" bldLvl="1" animBg="1" rev="0" advAuto="0" spid="4218" grpId="7"/>
      <p:bldP build="whole" bldLvl="1" animBg="1" rev="0" advAuto="0" spid="4217" grpId="6"/>
      <p:bldP build="whole" bldLvl="1" animBg="1" rev="0" advAuto="0" spid="4206" grpId="2"/>
    </p:bldLst>
  </p:timing>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658DA0"/>
        </a:solidFill>
      </p:bgPr>
    </p:bg>
    <p:spTree>
      <p:nvGrpSpPr>
        <p:cNvPr id="1" name=""/>
        <p:cNvGrpSpPr/>
        <p:nvPr/>
      </p:nvGrpSpPr>
      <p:grpSpPr>
        <a:xfrm>
          <a:off x="0" y="0"/>
          <a:ext cx="0" cy="0"/>
          <a:chOff x="0" y="0"/>
          <a:chExt cx="0" cy="0"/>
        </a:xfrm>
      </p:grpSpPr>
      <p:grpSp>
        <p:nvGrpSpPr>
          <p:cNvPr id="4225" name="Group"/>
          <p:cNvGrpSpPr/>
          <p:nvPr/>
        </p:nvGrpSpPr>
        <p:grpSpPr>
          <a:xfrm>
            <a:off x="1037855" y="9177091"/>
            <a:ext cx="3000727" cy="2631726"/>
            <a:chOff x="0" y="0"/>
            <a:chExt cx="3000725" cy="2631725"/>
          </a:xfrm>
        </p:grpSpPr>
        <p:sp>
          <p:nvSpPr>
            <p:cNvPr id="4222"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223"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4224" name="P.c"/>
            <p:cNvSpPr txBox="1"/>
            <p:nvPr/>
          </p:nvSpPr>
          <p:spPr>
            <a:xfrm>
              <a:off x="508026" y="0"/>
              <a:ext cx="1984674"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grpSp>
        <p:nvGrpSpPr>
          <p:cNvPr id="4235" name="Group"/>
          <p:cNvGrpSpPr/>
          <p:nvPr/>
        </p:nvGrpSpPr>
        <p:grpSpPr>
          <a:xfrm>
            <a:off x="4315728" y="9185756"/>
            <a:ext cx="15056135" cy="2614395"/>
            <a:chOff x="0" y="0"/>
            <a:chExt cx="15056133" cy="2614393"/>
          </a:xfrm>
        </p:grpSpPr>
        <p:grpSp>
          <p:nvGrpSpPr>
            <p:cNvPr id="4229" name="Group"/>
            <p:cNvGrpSpPr/>
            <p:nvPr/>
          </p:nvGrpSpPr>
          <p:grpSpPr>
            <a:xfrm>
              <a:off x="12055407" y="0"/>
              <a:ext cx="3000727" cy="2614394"/>
              <a:chOff x="0" y="0"/>
              <a:chExt cx="3000725" cy="2614393"/>
            </a:xfrm>
          </p:grpSpPr>
          <p:sp>
            <p:nvSpPr>
              <p:cNvPr id="4226" name="Rectangle"/>
              <p:cNvSpPr/>
              <p:nvPr/>
            </p:nvSpPr>
            <p:spPr>
              <a:xfrm>
                <a:off x="0" y="0"/>
                <a:ext cx="3000726" cy="2614394"/>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227" name="diamond-clipart-purple-diamond-2.png" descr="diamond-clipart-purple-diamond-2.png"/>
              <p:cNvPicPr>
                <a:picLocks noChangeAspect="1"/>
              </p:cNvPicPr>
              <p:nvPr/>
            </p:nvPicPr>
            <p:blipFill>
              <a:blip r:embed="rId3">
                <a:extLst/>
              </a:blip>
              <a:stretch>
                <a:fillRect/>
              </a:stretch>
            </p:blipFill>
            <p:spPr>
              <a:xfrm>
                <a:off x="657910" y="1306151"/>
                <a:ext cx="1684906" cy="1173818"/>
              </a:xfrm>
              <a:prstGeom prst="rect">
                <a:avLst/>
              </a:prstGeom>
              <a:ln w="12700" cap="flat">
                <a:noFill/>
                <a:miter lim="400000"/>
              </a:ln>
              <a:effectLst/>
            </p:spPr>
          </p:pic>
          <p:sp>
            <p:nvSpPr>
              <p:cNvPr id="4228" name="P’.wasm"/>
              <p:cNvSpPr/>
              <p:nvPr/>
            </p:nvSpPr>
            <p:spPr>
              <a:xfrm>
                <a:off x="1500362" y="66370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spc="-342" sz="5700">
                    <a:solidFill>
                      <a:srgbClr val="000000"/>
                    </a:solidFill>
                    <a:latin typeface="Courier"/>
                    <a:ea typeface="Courier"/>
                    <a:cs typeface="Courier"/>
                    <a:sym typeface="Courier"/>
                  </a:defRPr>
                </a:pPr>
                <a:r>
                  <a:t>P</a:t>
                </a:r>
                <a:r>
                  <a:rPr spc="-1368"/>
                  <a:t>’</a:t>
                </a:r>
                <a:r>
                  <a:rPr spc="-170"/>
                  <a:t>.wasm</a:t>
                </a:r>
              </a:p>
            </p:txBody>
          </p:sp>
        </p:grpSp>
        <p:grpSp>
          <p:nvGrpSpPr>
            <p:cNvPr id="4234" name="Group"/>
            <p:cNvGrpSpPr/>
            <p:nvPr/>
          </p:nvGrpSpPr>
          <p:grpSpPr>
            <a:xfrm>
              <a:off x="-1" y="96512"/>
              <a:ext cx="5715187" cy="2421371"/>
              <a:chOff x="0" y="0"/>
              <a:chExt cx="5715185" cy="2421369"/>
            </a:xfrm>
          </p:grpSpPr>
          <p:grpSp>
            <p:nvGrpSpPr>
              <p:cNvPr id="4232" name="Group"/>
              <p:cNvGrpSpPr/>
              <p:nvPr/>
            </p:nvGrpSpPr>
            <p:grpSpPr>
              <a:xfrm>
                <a:off x="0" y="0"/>
                <a:ext cx="4371783" cy="2421370"/>
                <a:chOff x="0" y="0"/>
                <a:chExt cx="4371782" cy="2421369"/>
              </a:xfrm>
            </p:grpSpPr>
            <p:pic>
              <p:nvPicPr>
                <p:cNvPr id="4230" name="Group" descr="Group"/>
                <p:cNvPicPr>
                  <a:picLocks noChangeAspect="1"/>
                </p:cNvPicPr>
                <p:nvPr/>
              </p:nvPicPr>
              <p:blipFill>
                <a:blip r:embed="rId4">
                  <a:extLst/>
                </a:blip>
                <a:srcRect l="0" t="0" r="0" b="0"/>
                <a:stretch>
                  <a:fillRect/>
                </a:stretch>
              </p:blipFill>
              <p:spPr>
                <a:xfrm>
                  <a:off x="1335384" y="0"/>
                  <a:ext cx="3036399" cy="2421370"/>
                </a:xfrm>
                <a:prstGeom prst="rect">
                  <a:avLst/>
                </a:prstGeom>
                <a:ln w="12700" cap="flat">
                  <a:noFill/>
                  <a:miter lim="400000"/>
                </a:ln>
                <a:effectLst/>
              </p:spPr>
            </p:pic>
            <p:sp>
              <p:nvSpPr>
                <p:cNvPr id="4231" name="Line"/>
                <p:cNvSpPr/>
                <p:nvPr/>
              </p:nvSpPr>
              <p:spPr>
                <a:xfrm>
                  <a:off x="0" y="1237539"/>
                  <a:ext cx="1269862"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sp>
            <p:nvSpPr>
              <p:cNvPr id="4233" name="Line"/>
              <p:cNvSpPr/>
              <p:nvPr/>
            </p:nvSpPr>
            <p:spPr>
              <a:xfrm>
                <a:off x="4445324" y="1210684"/>
                <a:ext cx="1269862"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grpSp>
        <p:nvGrpSpPr>
          <p:cNvPr id="4241" name="Group"/>
          <p:cNvGrpSpPr/>
          <p:nvPr/>
        </p:nvGrpSpPr>
        <p:grpSpPr>
          <a:xfrm>
            <a:off x="10079761" y="7671099"/>
            <a:ext cx="11535512" cy="3691434"/>
            <a:chOff x="0" y="0"/>
            <a:chExt cx="11535511" cy="3691432"/>
          </a:xfrm>
        </p:grpSpPr>
        <p:grpSp>
          <p:nvGrpSpPr>
            <p:cNvPr id="4238" name="Group"/>
            <p:cNvGrpSpPr/>
            <p:nvPr/>
          </p:nvGrpSpPr>
          <p:grpSpPr>
            <a:xfrm>
              <a:off x="0" y="1986431"/>
              <a:ext cx="4860398" cy="1705002"/>
              <a:chOff x="0" y="0"/>
              <a:chExt cx="4860397" cy="1705000"/>
            </a:xfrm>
          </p:grpSpPr>
          <p:sp>
            <p:nvSpPr>
              <p:cNvPr id="4236" name="Oval"/>
              <p:cNvSpPr/>
              <p:nvPr/>
            </p:nvSpPr>
            <p:spPr>
              <a:xfrm>
                <a:off x="0" y="0"/>
                <a:ext cx="4860398" cy="1705001"/>
              </a:xfrm>
              <a:prstGeom prst="ellipse">
                <a:avLst/>
              </a:prstGeom>
              <a:solidFill>
                <a:srgbClr val="FFFFFF"/>
              </a:solidFill>
              <a:ln w="50800" cap="flat">
                <a:solidFill>
                  <a:srgbClr val="000000"/>
                </a:solidFill>
                <a:prstDash val="solid"/>
                <a:miter lim="400000"/>
              </a:ln>
              <a:effectLst>
                <a:outerShdw sx="100000" sy="100000" kx="0" ky="0" algn="b" rotWithShape="0" blurRad="190500" dist="228600" dir="1914567">
                  <a:srgbClr val="000000">
                    <a:alpha val="75463"/>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237" name="68747470733a2f2f75706c6f61642e77696b696d656469612e6f72672f77696b6970656469612f636f6d6d6f6e732f7468756d622f342f34372f456d736372697074656e5f6c6f676f2e7376672f3230303070782d456d736372697074656e5f6c6f676f2e7376672e706e67.png" descr="68747470733a2f2f75706c6f61642e77696b696d656469612e6f72672f77696b6970656469612f636f6d6d6f6e732f7468756d622f342f34372f456d736372697074656e5f6c6f676f2e7376672f3230303070782d456d736372697074656e5f6c6f676f2e7376672e706e67.png"/>
              <p:cNvPicPr>
                <a:picLocks noChangeAspect="1"/>
              </p:cNvPicPr>
              <p:nvPr/>
            </p:nvPicPr>
            <p:blipFill>
              <a:blip r:embed="rId5">
                <a:extLst/>
              </a:blip>
              <a:stretch>
                <a:fillRect/>
              </a:stretch>
            </p:blipFill>
            <p:spPr>
              <a:xfrm>
                <a:off x="184009" y="232009"/>
                <a:ext cx="4544815" cy="1243008"/>
              </a:xfrm>
              <a:prstGeom prst="rect">
                <a:avLst/>
              </a:prstGeom>
              <a:ln w="12700" cap="flat">
                <a:noFill/>
                <a:miter lim="400000"/>
              </a:ln>
              <a:effectLst/>
            </p:spPr>
          </p:pic>
        </p:grpSp>
        <p:sp>
          <p:nvSpPr>
            <p:cNvPr id="4239" name="Line"/>
            <p:cNvSpPr/>
            <p:nvPr/>
          </p:nvSpPr>
          <p:spPr>
            <a:xfrm>
              <a:off x="5002262" y="2838932"/>
              <a:ext cx="1269863"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240" name="Line"/>
            <p:cNvSpPr/>
            <p:nvPr/>
          </p:nvSpPr>
          <p:spPr>
            <a:xfrm>
              <a:off x="9516778" y="-1"/>
              <a:ext cx="2018734" cy="28777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191" y="21412"/>
                  </a:lnTo>
                  <a:lnTo>
                    <a:pt x="21600" y="0"/>
                  </a:lnTo>
                </a:path>
              </a:pathLst>
            </a:cu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nvGrpSpPr>
          <p:cNvPr id="4247" name="Group"/>
          <p:cNvGrpSpPr/>
          <p:nvPr/>
        </p:nvGrpSpPr>
        <p:grpSpPr>
          <a:xfrm>
            <a:off x="4400889" y="9185756"/>
            <a:ext cx="14962013" cy="2614395"/>
            <a:chOff x="0" y="0"/>
            <a:chExt cx="14962012" cy="2614393"/>
          </a:xfrm>
        </p:grpSpPr>
        <p:sp>
          <p:nvSpPr>
            <p:cNvPr id="4242" name="Line"/>
            <p:cNvSpPr/>
            <p:nvPr/>
          </p:nvSpPr>
          <p:spPr>
            <a:xfrm>
              <a:off x="0" y="1307196"/>
              <a:ext cx="5592239"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4246" name="Group"/>
            <p:cNvGrpSpPr/>
            <p:nvPr/>
          </p:nvGrpSpPr>
          <p:grpSpPr>
            <a:xfrm>
              <a:off x="11961287" y="0"/>
              <a:ext cx="3000726" cy="2614394"/>
              <a:chOff x="0" y="0"/>
              <a:chExt cx="3000725" cy="2614393"/>
            </a:xfrm>
          </p:grpSpPr>
          <p:sp>
            <p:nvSpPr>
              <p:cNvPr id="4243" name="Rectangle"/>
              <p:cNvSpPr/>
              <p:nvPr/>
            </p:nvSpPr>
            <p:spPr>
              <a:xfrm>
                <a:off x="0" y="0"/>
                <a:ext cx="3000726" cy="2614394"/>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244" name="diamond-clipart-purple-diamond-2.png" descr="diamond-clipart-purple-diamond-2.png"/>
              <p:cNvPicPr>
                <a:picLocks noChangeAspect="1"/>
              </p:cNvPicPr>
              <p:nvPr/>
            </p:nvPicPr>
            <p:blipFill>
              <a:blip r:embed="rId3">
                <a:extLst/>
              </a:blip>
              <a:stretch>
                <a:fillRect/>
              </a:stretch>
            </p:blipFill>
            <p:spPr>
              <a:xfrm>
                <a:off x="657910" y="1306151"/>
                <a:ext cx="1684906" cy="1173818"/>
              </a:xfrm>
              <a:prstGeom prst="rect">
                <a:avLst/>
              </a:prstGeom>
              <a:ln w="12700" cap="flat">
                <a:noFill/>
                <a:miter lim="400000"/>
              </a:ln>
              <a:effectLst/>
            </p:spPr>
          </p:pic>
          <p:sp>
            <p:nvSpPr>
              <p:cNvPr id="4245" name="P.wasm"/>
              <p:cNvSpPr/>
              <p:nvPr/>
            </p:nvSpPr>
            <p:spPr>
              <a:xfrm>
                <a:off x="1500362" y="66370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spc="-342" sz="5700">
                    <a:solidFill>
                      <a:srgbClr val="000000"/>
                    </a:solidFill>
                    <a:latin typeface="Courier"/>
                    <a:ea typeface="Courier"/>
                    <a:cs typeface="Courier"/>
                    <a:sym typeface="Courier"/>
                  </a:defRPr>
                </a:pPr>
                <a:r>
                  <a:t>P</a:t>
                </a:r>
                <a:r>
                  <a:rPr spc="-170"/>
                  <a:t>.wasm</a:t>
                </a:r>
              </a:p>
            </p:txBody>
          </p:sp>
        </p:grpSp>
      </p:grpSp>
      <p:grpSp>
        <p:nvGrpSpPr>
          <p:cNvPr id="4252" name="Group"/>
          <p:cNvGrpSpPr/>
          <p:nvPr/>
        </p:nvGrpSpPr>
        <p:grpSpPr>
          <a:xfrm>
            <a:off x="19383500" y="3077916"/>
            <a:ext cx="5039630" cy="4334995"/>
            <a:chOff x="0" y="0"/>
            <a:chExt cx="5039629" cy="4334993"/>
          </a:xfrm>
        </p:grpSpPr>
        <p:pic>
          <p:nvPicPr>
            <p:cNvPr id="4248" name="588525cd6f293bbfae451a37.png" descr="588525cd6f293bbfae451a37.png"/>
            <p:cNvPicPr>
              <a:picLocks noChangeAspect="1"/>
            </p:cNvPicPr>
            <p:nvPr/>
          </p:nvPicPr>
          <p:blipFill>
            <a:blip r:embed="rId6">
              <a:extLst/>
            </a:blip>
            <a:stretch>
              <a:fillRect/>
            </a:stretch>
          </p:blipFill>
          <p:spPr>
            <a:xfrm>
              <a:off x="1867717" y="1972051"/>
              <a:ext cx="2304516" cy="2304516"/>
            </a:xfrm>
            <a:prstGeom prst="rect">
              <a:avLst/>
            </a:prstGeom>
            <a:ln w="12700" cap="flat">
              <a:noFill/>
              <a:miter lim="400000"/>
            </a:ln>
            <a:effectLst/>
          </p:spPr>
        </p:pic>
        <p:pic>
          <p:nvPicPr>
            <p:cNvPr id="4249" name="Safari2.png" descr="Safari2.png"/>
            <p:cNvPicPr>
              <a:picLocks noChangeAspect="1"/>
            </p:cNvPicPr>
            <p:nvPr/>
          </p:nvPicPr>
          <p:blipFill>
            <a:blip r:embed="rId7">
              <a:extLst/>
            </a:blip>
            <a:stretch>
              <a:fillRect/>
            </a:stretch>
          </p:blipFill>
          <p:spPr>
            <a:xfrm>
              <a:off x="1000318" y="0"/>
              <a:ext cx="4039312" cy="3029483"/>
            </a:xfrm>
            <a:prstGeom prst="rect">
              <a:avLst/>
            </a:prstGeom>
            <a:ln w="12700" cap="flat">
              <a:noFill/>
              <a:miter lim="400000"/>
            </a:ln>
            <a:effectLst/>
          </p:spPr>
        </p:pic>
        <p:pic>
          <p:nvPicPr>
            <p:cNvPr id="4250" name="logo-quantum-high-res.cfd87a8f62ae.png" descr="logo-quantum-high-res.cfd87a8f62ae.png"/>
            <p:cNvPicPr>
              <a:picLocks noChangeAspect="1"/>
            </p:cNvPicPr>
            <p:nvPr/>
          </p:nvPicPr>
          <p:blipFill>
            <a:blip r:embed="rId8">
              <a:extLst/>
            </a:blip>
            <a:stretch>
              <a:fillRect/>
            </a:stretch>
          </p:blipFill>
          <p:spPr>
            <a:xfrm>
              <a:off x="0" y="1913624"/>
              <a:ext cx="2421370" cy="2421370"/>
            </a:xfrm>
            <a:prstGeom prst="rect">
              <a:avLst/>
            </a:prstGeom>
            <a:ln w="12700" cap="flat">
              <a:noFill/>
              <a:miter lim="400000"/>
            </a:ln>
            <a:effectLst/>
          </p:spPr>
        </p:pic>
        <p:pic>
          <p:nvPicPr>
            <p:cNvPr id="4251" name="microsoft-edge-icon-file-22.jpg.png" descr="microsoft-edge-icon-file-22.jpg.png"/>
            <p:cNvPicPr>
              <a:picLocks noChangeAspect="1"/>
            </p:cNvPicPr>
            <p:nvPr/>
          </p:nvPicPr>
          <p:blipFill>
            <a:blip r:embed="rId9">
              <a:extLst/>
            </a:blip>
            <a:stretch>
              <a:fillRect/>
            </a:stretch>
          </p:blipFill>
          <p:spPr>
            <a:xfrm>
              <a:off x="58427" y="362484"/>
              <a:ext cx="2304516" cy="2304516"/>
            </a:xfrm>
            <a:prstGeom prst="rect">
              <a:avLst/>
            </a:prstGeom>
            <a:ln w="12700" cap="flat">
              <a:noFill/>
              <a:miter lim="400000"/>
            </a:ln>
            <a:effectLst/>
          </p:spPr>
        </p:pic>
      </p:grpSp>
      <p:sp>
        <p:nvSpPr>
          <p:cNvPr id="4253" name="Group"/>
          <p:cNvSpPr/>
          <p:nvPr/>
        </p:nvSpPr>
        <p:spPr>
          <a:xfrm>
            <a:off x="12192000" y="1473126"/>
            <a:ext cx="1270000" cy="1270001"/>
          </a:xfrm>
          <a:prstGeom prst="line">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WebAssembly Obfuscation</a:t>
            </a:r>
          </a:p>
        </p:txBody>
      </p:sp>
      <p:grpSp>
        <p:nvGrpSpPr>
          <p:cNvPr id="4268" name="Group"/>
          <p:cNvGrpSpPr/>
          <p:nvPr/>
        </p:nvGrpSpPr>
        <p:grpSpPr>
          <a:xfrm>
            <a:off x="976873" y="4322924"/>
            <a:ext cx="18100372" cy="2758726"/>
            <a:chOff x="0" y="0"/>
            <a:chExt cx="18100370" cy="2758724"/>
          </a:xfrm>
        </p:grpSpPr>
        <p:sp>
          <p:nvSpPr>
            <p:cNvPr id="4254" name="Line"/>
            <p:cNvSpPr/>
            <p:nvPr/>
          </p:nvSpPr>
          <p:spPr>
            <a:xfrm>
              <a:off x="10597746" y="1442861"/>
              <a:ext cx="2005314"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4258" name="Group"/>
            <p:cNvGrpSpPr/>
            <p:nvPr/>
          </p:nvGrpSpPr>
          <p:grpSpPr>
            <a:xfrm>
              <a:off x="0" y="-1"/>
              <a:ext cx="3000726" cy="2631727"/>
              <a:chOff x="0" y="0"/>
              <a:chExt cx="3000725" cy="2631725"/>
            </a:xfrm>
          </p:grpSpPr>
          <p:sp>
            <p:nvSpPr>
              <p:cNvPr id="4255"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256"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4257" name="P.js"/>
              <p:cNvSpPr txBox="1"/>
              <p:nvPr/>
            </p:nvSpPr>
            <p:spPr>
              <a:xfrm>
                <a:off x="203176" y="0"/>
                <a:ext cx="2594373"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P.js</a:t>
                </a:r>
              </a:p>
            </p:txBody>
          </p:sp>
        </p:grpSp>
        <p:grpSp>
          <p:nvGrpSpPr>
            <p:cNvPr id="4261" name="Group"/>
            <p:cNvGrpSpPr/>
            <p:nvPr/>
          </p:nvGrpSpPr>
          <p:grpSpPr>
            <a:xfrm>
              <a:off x="5464202" y="463361"/>
              <a:ext cx="4860399" cy="1705002"/>
              <a:chOff x="0" y="0"/>
              <a:chExt cx="4860397" cy="1705000"/>
            </a:xfrm>
          </p:grpSpPr>
          <p:sp>
            <p:nvSpPr>
              <p:cNvPr id="4259" name="Oval"/>
              <p:cNvSpPr/>
              <p:nvPr/>
            </p:nvSpPr>
            <p:spPr>
              <a:xfrm>
                <a:off x="0" y="0"/>
                <a:ext cx="4860398" cy="1705001"/>
              </a:xfrm>
              <a:prstGeom prst="ellipse">
                <a:avLst/>
              </a:prstGeom>
              <a:solidFill>
                <a:srgbClr val="FFFFFF"/>
              </a:solidFill>
              <a:ln w="50800" cap="flat">
                <a:solidFill>
                  <a:srgbClr val="000000"/>
                </a:solidFill>
                <a:prstDash val="solid"/>
                <a:miter lim="400000"/>
              </a:ln>
              <a:effectLst>
                <a:outerShdw sx="100000" sy="100000" kx="0" ky="0" algn="b" rotWithShape="0" blurRad="190500" dist="228600" dir="1914567">
                  <a:srgbClr val="000000">
                    <a:alpha val="75463"/>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260" name="Javascript…"/>
              <p:cNvSpPr txBox="1"/>
              <p:nvPr/>
            </p:nvSpPr>
            <p:spPr>
              <a:xfrm>
                <a:off x="736398" y="45097"/>
                <a:ext cx="3387602" cy="16148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90000"/>
                  </a:lnSpc>
                  <a:defRPr>
                    <a:solidFill>
                      <a:srgbClr val="000000"/>
                    </a:solidFill>
                    <a:latin typeface="+mj-lt"/>
                    <a:ea typeface="+mj-ea"/>
                    <a:cs typeface="+mj-cs"/>
                    <a:sym typeface="Trebuchet MS"/>
                  </a:defRPr>
                </a:pPr>
                <a:r>
                  <a:t>Javascript</a:t>
                </a:r>
              </a:p>
              <a:p>
                <a:pPr>
                  <a:lnSpc>
                    <a:spcPct val="90000"/>
                  </a:lnSpc>
                  <a:defRPr>
                    <a:solidFill>
                      <a:srgbClr val="000000"/>
                    </a:solidFill>
                    <a:latin typeface="+mj-lt"/>
                    <a:ea typeface="+mj-ea"/>
                    <a:cs typeface="+mj-cs"/>
                    <a:sym typeface="Trebuchet MS"/>
                  </a:defRPr>
                </a:pPr>
                <a:r>
                  <a:t>Obfuscator</a:t>
                </a:r>
              </a:p>
            </p:txBody>
          </p:sp>
        </p:grpSp>
        <p:grpSp>
          <p:nvGrpSpPr>
            <p:cNvPr id="4265" name="Group"/>
            <p:cNvGrpSpPr/>
            <p:nvPr/>
          </p:nvGrpSpPr>
          <p:grpSpPr>
            <a:xfrm>
              <a:off x="12788078" y="126999"/>
              <a:ext cx="3000726" cy="2631726"/>
              <a:chOff x="0" y="0"/>
              <a:chExt cx="3000725" cy="2631725"/>
            </a:xfrm>
          </p:grpSpPr>
          <p:sp>
            <p:nvSpPr>
              <p:cNvPr id="4262"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263"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4264" name="P’.js"/>
              <p:cNvSpPr txBox="1"/>
              <p:nvPr/>
            </p:nvSpPr>
            <p:spPr>
              <a:xfrm>
                <a:off x="162487" y="0"/>
                <a:ext cx="2675752"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spc="-480" sz="8000">
                    <a:solidFill>
                      <a:srgbClr val="000000"/>
                    </a:solidFill>
                    <a:latin typeface="Courier"/>
                    <a:ea typeface="Courier"/>
                    <a:cs typeface="Courier"/>
                    <a:sym typeface="Courier"/>
                  </a:defRPr>
                </a:pPr>
                <a:r>
                  <a:t>P</a:t>
                </a:r>
                <a:r>
                  <a:rPr spc="-1360"/>
                  <a:t>’.</a:t>
                </a:r>
                <a:r>
                  <a:t>js</a:t>
                </a:r>
              </a:p>
            </p:txBody>
          </p:sp>
        </p:grpSp>
        <p:sp>
          <p:nvSpPr>
            <p:cNvPr id="4266" name="Line"/>
            <p:cNvSpPr/>
            <p:nvPr/>
          </p:nvSpPr>
          <p:spPr>
            <a:xfrm>
              <a:off x="3356807" y="1442861"/>
              <a:ext cx="2005314"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267" name="Line"/>
            <p:cNvSpPr/>
            <p:nvPr/>
          </p:nvSpPr>
          <p:spPr>
            <a:xfrm>
              <a:off x="16095057" y="1442861"/>
              <a:ext cx="2005314"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241"/>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424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4235"/>
                                        </p:tgtEl>
                                        <p:attrNameLst>
                                          <p:attrName>style.visibility</p:attrName>
                                        </p:attrNameLst>
                                      </p:cBhvr>
                                      <p:to>
                                        <p:strVal val="visible"/>
                                      </p:to>
                                    </p:set>
                                  </p:childTnLst>
                                </p:cTn>
                              </p:par>
                            </p:childTnLst>
                          </p:cTn>
                        </p:par>
                        <p:par>
                          <p:cTn id="18" fill="hold">
                            <p:stCondLst>
                              <p:cond delay="0"/>
                            </p:stCondLst>
                            <p:childTnLst>
                              <p:par>
                                <p:cTn id="19" presetClass="exit" nodeType="afterEffect" presetSubtype="0" presetID="1" grpId="5" fill="hold">
                                  <p:stCondLst>
                                    <p:cond delay="0"/>
                                  </p:stCondLst>
                                  <p:iterate type="el" backwards="0">
                                    <p:tmAbs val="0"/>
                                  </p:iterate>
                                  <p:childTnLst>
                                    <p:set>
                                      <p:cBhvr>
                                        <p:cTn id="20" fill="hold">
                                          <p:stCondLst>
                                            <p:cond delay="0"/>
                                          </p:stCondLst>
                                        </p:cTn>
                                        <p:tgtEl>
                                          <p:spTgt spid="424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25" grpId="1"/>
      <p:bldP build="whole" bldLvl="1" animBg="1" rev="0" advAuto="0" spid="4247" grpId="3"/>
      <p:bldP build="whole" bldLvl="1" animBg="1" rev="0" advAuto="0" spid="4241" grpId="2"/>
      <p:bldP build="whole" bldLvl="1" animBg="1" rev="0" advAuto="0" spid="4247" grpId="5"/>
      <p:bldP build="whole" bldLvl="1" animBg="1" rev="0" advAuto="0" spid="4235" grpId="4"/>
    </p:bldLst>
  </p:timing>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2" name="Group"/>
          <p:cNvSpPr/>
          <p:nvPr/>
        </p:nvSpPr>
        <p:spPr>
          <a:xfrm>
            <a:off x="12192000" y="1473126"/>
            <a:ext cx="1270000" cy="1270001"/>
          </a:xfrm>
          <a:prstGeom prst="line">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Commercial Efforts</a:t>
            </a:r>
          </a:p>
        </p:txBody>
      </p:sp>
      <p:sp>
        <p:nvSpPr>
          <p:cNvPr id="4273" name="?"/>
          <p:cNvSpPr txBox="1"/>
          <p:nvPr/>
        </p:nvSpPr>
        <p:spPr>
          <a:xfrm>
            <a:off x="16406052" y="3303095"/>
            <a:ext cx="3493047" cy="898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60000">
                <a:latin typeface="+mj-lt"/>
                <a:ea typeface="+mj-ea"/>
                <a:cs typeface="+mj-cs"/>
                <a:sym typeface="Trebuchet MS"/>
              </a:defRPr>
            </a:lvl1pPr>
          </a:lstStyle>
          <a:p>
            <a:pPr/>
            <a:r>
              <a:t>?</a:t>
            </a:r>
          </a:p>
        </p:txBody>
      </p:sp>
      <p:sp>
        <p:nvSpPr>
          <p:cNvPr id="4274" name="?"/>
          <p:cNvSpPr txBox="1"/>
          <p:nvPr/>
        </p:nvSpPr>
        <p:spPr>
          <a:xfrm>
            <a:off x="4798253" y="3303095"/>
            <a:ext cx="3493047" cy="898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60000">
                <a:latin typeface="+mj-lt"/>
                <a:ea typeface="+mj-ea"/>
                <a:cs typeface="+mj-cs"/>
                <a:sym typeface="Trebuchet MS"/>
              </a:defRPr>
            </a:lvl1pPr>
          </a:lstStyle>
          <a:p>
            <a:pPr/>
            <a:r>
              <a:t>?</a:t>
            </a:r>
          </a:p>
        </p:txBody>
      </p:sp>
      <p:grpSp>
        <p:nvGrpSpPr>
          <p:cNvPr id="4278" name="Group"/>
          <p:cNvGrpSpPr/>
          <p:nvPr/>
        </p:nvGrpSpPr>
        <p:grpSpPr>
          <a:xfrm>
            <a:off x="8509963" y="6115096"/>
            <a:ext cx="7731524" cy="2141114"/>
            <a:chOff x="0" y="0"/>
            <a:chExt cx="7731522" cy="2141113"/>
          </a:xfrm>
        </p:grpSpPr>
        <p:pic>
          <p:nvPicPr>
            <p:cNvPr id="4275" name="tigress-purple.png" descr="tigress-purple.png"/>
            <p:cNvPicPr>
              <a:picLocks noChangeAspect="1"/>
            </p:cNvPicPr>
            <p:nvPr/>
          </p:nvPicPr>
          <p:blipFill>
            <a:blip r:embed="rId3">
              <a:extLst/>
            </a:blip>
            <a:stretch>
              <a:fillRect/>
            </a:stretch>
          </p:blipFill>
          <p:spPr>
            <a:xfrm>
              <a:off x="2606263" y="0"/>
              <a:ext cx="2684957" cy="2141114"/>
            </a:xfrm>
            <a:prstGeom prst="rect">
              <a:avLst/>
            </a:prstGeom>
            <a:ln w="12700" cap="flat">
              <a:noFill/>
              <a:miter lim="400000"/>
            </a:ln>
            <a:effectLst/>
          </p:spPr>
        </p:pic>
        <p:sp>
          <p:nvSpPr>
            <p:cNvPr id="4276" name="Line"/>
            <p:cNvSpPr/>
            <p:nvPr/>
          </p:nvSpPr>
          <p:spPr>
            <a:xfrm>
              <a:off x="5537199" y="1164924"/>
              <a:ext cx="2194324" cy="1"/>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sp>
          <p:nvSpPr>
            <p:cNvPr id="4277" name="Line"/>
            <p:cNvSpPr/>
            <p:nvPr/>
          </p:nvSpPr>
          <p:spPr>
            <a:xfrm>
              <a:off x="0" y="1164924"/>
              <a:ext cx="2194324" cy="1"/>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pic>
        <p:nvPicPr>
          <p:cNvPr id="4279" name="remote-URC62440.png" descr="remote-URC62440.png"/>
          <p:cNvPicPr>
            <a:picLocks noChangeAspect="1"/>
          </p:cNvPicPr>
          <p:nvPr/>
        </p:nvPicPr>
        <p:blipFill>
          <a:blip r:embed="rId4">
            <a:extLst/>
          </a:blip>
          <a:stretch>
            <a:fillRect/>
          </a:stretch>
        </p:blipFill>
        <p:spPr>
          <a:xfrm>
            <a:off x="21848085" y="5787544"/>
            <a:ext cx="1175347" cy="3806174"/>
          </a:xfrm>
          <a:prstGeom prst="rect">
            <a:avLst/>
          </a:prstGeom>
          <a:ln w="12700">
            <a:miter lim="400000"/>
          </a:ln>
        </p:spPr>
      </p:pic>
      <p:pic>
        <p:nvPicPr>
          <p:cNvPr id="4280" name="10254_Surveillance_256.png" descr="10254_Surveillance_256.png"/>
          <p:cNvPicPr>
            <a:picLocks noChangeAspect="1"/>
          </p:cNvPicPr>
          <p:nvPr/>
        </p:nvPicPr>
        <p:blipFill>
          <a:blip r:embed="rId5">
            <a:extLst/>
          </a:blip>
          <a:stretch>
            <a:fillRect/>
          </a:stretch>
        </p:blipFill>
        <p:spPr>
          <a:xfrm flipH="1">
            <a:off x="1158463" y="2386103"/>
            <a:ext cx="3016178" cy="3016178"/>
          </a:xfrm>
          <a:prstGeom prst="rect">
            <a:avLst/>
          </a:prstGeom>
          <a:ln w="12700">
            <a:miter lim="400000"/>
          </a:ln>
        </p:spPr>
      </p:pic>
      <p:pic>
        <p:nvPicPr>
          <p:cNvPr id="4281" name="3eb45df6-f777-4cdb-a4e1-9d1e16a82c69.png._CB322123257_.png" descr="3eb45df6-f777-4cdb-a4e1-9d1e16a82c69.png._CB322123257_.png"/>
          <p:cNvPicPr>
            <a:picLocks noChangeAspect="1"/>
          </p:cNvPicPr>
          <p:nvPr/>
        </p:nvPicPr>
        <p:blipFill>
          <a:blip r:embed="rId6">
            <a:extLst/>
          </a:blip>
          <a:stretch>
            <a:fillRect/>
          </a:stretch>
        </p:blipFill>
        <p:spPr>
          <a:xfrm>
            <a:off x="956832" y="8812148"/>
            <a:ext cx="3016178" cy="3348953"/>
          </a:xfrm>
          <a:prstGeom prst="rect">
            <a:avLst/>
          </a:prstGeom>
          <a:ln w="12700">
            <a:miter lim="400000"/>
          </a:ln>
        </p:spPr>
      </p:pic>
      <p:pic>
        <p:nvPicPr>
          <p:cNvPr id="4282" name="nest-stock-image-1.png" descr="nest-stock-image-1.png"/>
          <p:cNvPicPr>
            <a:picLocks noChangeAspect="1"/>
          </p:cNvPicPr>
          <p:nvPr/>
        </p:nvPicPr>
        <p:blipFill>
          <a:blip r:embed="rId7">
            <a:extLst/>
          </a:blip>
          <a:stretch>
            <a:fillRect/>
          </a:stretch>
        </p:blipFill>
        <p:spPr>
          <a:xfrm>
            <a:off x="19549567" y="10086860"/>
            <a:ext cx="2796219" cy="2796219"/>
          </a:xfrm>
          <a:prstGeom prst="rect">
            <a:avLst/>
          </a:prstGeom>
          <a:ln w="12700">
            <a:miter lim="400000"/>
          </a:ln>
        </p:spPr>
      </p:pic>
      <p:pic>
        <p:nvPicPr>
          <p:cNvPr id="4283" name="can_bus.png" descr="can_bus.png"/>
          <p:cNvPicPr>
            <a:picLocks noChangeAspect="1"/>
          </p:cNvPicPr>
          <p:nvPr/>
        </p:nvPicPr>
        <p:blipFill>
          <a:blip r:embed="rId8">
            <a:extLst/>
          </a:blip>
          <a:srcRect l="0" t="0" r="0" b="1"/>
          <a:stretch>
            <a:fillRect/>
          </a:stretch>
        </p:blipFill>
        <p:spPr>
          <a:xfrm>
            <a:off x="18343382" y="2295114"/>
            <a:ext cx="5208407" cy="2675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0"/>
                </a:lnTo>
                <a:lnTo>
                  <a:pt x="0" y="21600"/>
                </a:lnTo>
                <a:lnTo>
                  <a:pt x="3461" y="21594"/>
                </a:lnTo>
                <a:cubicBezTo>
                  <a:pt x="5450" y="21589"/>
                  <a:pt x="6839" y="21564"/>
                  <a:pt x="6727" y="21536"/>
                </a:cubicBezTo>
                <a:cubicBezTo>
                  <a:pt x="6619" y="21509"/>
                  <a:pt x="6490" y="21458"/>
                  <a:pt x="6440" y="21424"/>
                </a:cubicBezTo>
                <a:cubicBezTo>
                  <a:pt x="6390" y="21390"/>
                  <a:pt x="6245" y="21364"/>
                  <a:pt x="6118" y="21363"/>
                </a:cubicBezTo>
                <a:cubicBezTo>
                  <a:pt x="5884" y="21362"/>
                  <a:pt x="5418" y="21296"/>
                  <a:pt x="4840" y="21187"/>
                </a:cubicBezTo>
                <a:cubicBezTo>
                  <a:pt x="4102" y="21047"/>
                  <a:pt x="3679" y="20785"/>
                  <a:pt x="2753" y="19896"/>
                </a:cubicBezTo>
                <a:cubicBezTo>
                  <a:pt x="1982" y="19153"/>
                  <a:pt x="1579" y="18576"/>
                  <a:pt x="1167" y="17614"/>
                </a:cubicBezTo>
                <a:cubicBezTo>
                  <a:pt x="956" y="17123"/>
                  <a:pt x="919" y="16994"/>
                  <a:pt x="961" y="16913"/>
                </a:cubicBezTo>
                <a:cubicBezTo>
                  <a:pt x="971" y="16894"/>
                  <a:pt x="1068" y="17057"/>
                  <a:pt x="1180" y="17275"/>
                </a:cubicBezTo>
                <a:cubicBezTo>
                  <a:pt x="1292" y="17493"/>
                  <a:pt x="1524" y="17850"/>
                  <a:pt x="1695" y="18069"/>
                </a:cubicBezTo>
                <a:cubicBezTo>
                  <a:pt x="1702" y="18078"/>
                  <a:pt x="1710" y="18086"/>
                  <a:pt x="1717" y="18095"/>
                </a:cubicBezTo>
                <a:cubicBezTo>
                  <a:pt x="1744" y="18109"/>
                  <a:pt x="1776" y="18135"/>
                  <a:pt x="1817" y="18185"/>
                </a:cubicBezTo>
                <a:cubicBezTo>
                  <a:pt x="1880" y="18261"/>
                  <a:pt x="2055" y="18453"/>
                  <a:pt x="2205" y="18611"/>
                </a:cubicBezTo>
                <a:cubicBezTo>
                  <a:pt x="2356" y="18768"/>
                  <a:pt x="2533" y="18968"/>
                  <a:pt x="2600" y="19056"/>
                </a:cubicBezTo>
                <a:cubicBezTo>
                  <a:pt x="2959" y="19528"/>
                  <a:pt x="4048" y="20359"/>
                  <a:pt x="4500" y="20504"/>
                </a:cubicBezTo>
                <a:cubicBezTo>
                  <a:pt x="4897" y="20633"/>
                  <a:pt x="5542" y="20725"/>
                  <a:pt x="5769" y="20687"/>
                </a:cubicBezTo>
                <a:cubicBezTo>
                  <a:pt x="5959" y="20655"/>
                  <a:pt x="5993" y="20669"/>
                  <a:pt x="6322" y="20927"/>
                </a:cubicBezTo>
                <a:cubicBezTo>
                  <a:pt x="6514" y="21078"/>
                  <a:pt x="6759" y="21246"/>
                  <a:pt x="6866" y="21299"/>
                </a:cubicBezTo>
                <a:cubicBezTo>
                  <a:pt x="6927" y="21329"/>
                  <a:pt x="6975" y="21364"/>
                  <a:pt x="7011" y="21395"/>
                </a:cubicBezTo>
                <a:cubicBezTo>
                  <a:pt x="7180" y="21454"/>
                  <a:pt x="7345" y="21481"/>
                  <a:pt x="7505" y="21481"/>
                </a:cubicBezTo>
                <a:cubicBezTo>
                  <a:pt x="7642" y="21482"/>
                  <a:pt x="7763" y="21507"/>
                  <a:pt x="7773" y="21539"/>
                </a:cubicBezTo>
                <a:cubicBezTo>
                  <a:pt x="7786" y="21578"/>
                  <a:pt x="10126" y="21600"/>
                  <a:pt x="14696" y="21600"/>
                </a:cubicBezTo>
                <a:lnTo>
                  <a:pt x="21600" y="21600"/>
                </a:lnTo>
                <a:lnTo>
                  <a:pt x="21600" y="15327"/>
                </a:lnTo>
                <a:lnTo>
                  <a:pt x="21600" y="15314"/>
                </a:lnTo>
                <a:lnTo>
                  <a:pt x="21600" y="10800"/>
                </a:lnTo>
                <a:lnTo>
                  <a:pt x="21600" y="9051"/>
                </a:lnTo>
                <a:lnTo>
                  <a:pt x="21371" y="9477"/>
                </a:lnTo>
                <a:cubicBezTo>
                  <a:pt x="21246" y="9711"/>
                  <a:pt x="21082" y="9985"/>
                  <a:pt x="21007" y="10086"/>
                </a:cubicBezTo>
                <a:cubicBezTo>
                  <a:pt x="20597" y="10640"/>
                  <a:pt x="20560" y="10700"/>
                  <a:pt x="19877" y="11973"/>
                </a:cubicBezTo>
                <a:cubicBezTo>
                  <a:pt x="19793" y="12129"/>
                  <a:pt x="19730" y="12240"/>
                  <a:pt x="19684" y="12306"/>
                </a:cubicBezTo>
                <a:cubicBezTo>
                  <a:pt x="19577" y="12502"/>
                  <a:pt x="19495" y="12636"/>
                  <a:pt x="19487" y="12610"/>
                </a:cubicBezTo>
                <a:cubicBezTo>
                  <a:pt x="19480" y="12589"/>
                  <a:pt x="19504" y="12516"/>
                  <a:pt x="19539" y="12421"/>
                </a:cubicBezTo>
                <a:cubicBezTo>
                  <a:pt x="19526" y="12430"/>
                  <a:pt x="19516" y="12427"/>
                  <a:pt x="19511" y="12402"/>
                </a:cubicBezTo>
                <a:cubicBezTo>
                  <a:pt x="19501" y="12350"/>
                  <a:pt x="19507" y="12276"/>
                  <a:pt x="19525" y="12235"/>
                </a:cubicBezTo>
                <a:cubicBezTo>
                  <a:pt x="19552" y="12171"/>
                  <a:pt x="19592" y="11995"/>
                  <a:pt x="19635" y="11768"/>
                </a:cubicBezTo>
                <a:cubicBezTo>
                  <a:pt x="19635" y="11766"/>
                  <a:pt x="19635" y="11762"/>
                  <a:pt x="19635" y="11761"/>
                </a:cubicBezTo>
                <a:cubicBezTo>
                  <a:pt x="19635" y="11760"/>
                  <a:pt x="19636" y="11759"/>
                  <a:pt x="19637" y="11758"/>
                </a:cubicBezTo>
                <a:cubicBezTo>
                  <a:pt x="19679" y="11529"/>
                  <a:pt x="19724" y="11252"/>
                  <a:pt x="19758" y="10983"/>
                </a:cubicBezTo>
                <a:cubicBezTo>
                  <a:pt x="19760" y="10970"/>
                  <a:pt x="19760" y="10966"/>
                  <a:pt x="19762" y="10954"/>
                </a:cubicBezTo>
                <a:cubicBezTo>
                  <a:pt x="19779" y="10819"/>
                  <a:pt x="19803" y="10664"/>
                  <a:pt x="19811" y="10569"/>
                </a:cubicBezTo>
                <a:cubicBezTo>
                  <a:pt x="19816" y="10507"/>
                  <a:pt x="19844" y="10450"/>
                  <a:pt x="19874" y="10441"/>
                </a:cubicBezTo>
                <a:cubicBezTo>
                  <a:pt x="19900" y="10434"/>
                  <a:pt x="19968" y="10357"/>
                  <a:pt x="20056" y="10239"/>
                </a:cubicBezTo>
                <a:cubicBezTo>
                  <a:pt x="20057" y="10239"/>
                  <a:pt x="20057" y="10237"/>
                  <a:pt x="20058" y="10236"/>
                </a:cubicBezTo>
                <a:cubicBezTo>
                  <a:pt x="20146" y="10119"/>
                  <a:pt x="20254" y="9963"/>
                  <a:pt x="20366" y="9794"/>
                </a:cubicBezTo>
                <a:cubicBezTo>
                  <a:pt x="20366" y="9793"/>
                  <a:pt x="20368" y="9792"/>
                  <a:pt x="20369" y="9791"/>
                </a:cubicBezTo>
                <a:cubicBezTo>
                  <a:pt x="20397" y="9749"/>
                  <a:pt x="20420" y="9706"/>
                  <a:pt x="20448" y="9663"/>
                </a:cubicBezTo>
                <a:cubicBezTo>
                  <a:pt x="20644" y="9358"/>
                  <a:pt x="20834" y="9040"/>
                  <a:pt x="20909" y="8871"/>
                </a:cubicBezTo>
                <a:cubicBezTo>
                  <a:pt x="20965" y="8743"/>
                  <a:pt x="21014" y="8675"/>
                  <a:pt x="21065" y="8653"/>
                </a:cubicBezTo>
                <a:cubicBezTo>
                  <a:pt x="21025" y="8595"/>
                  <a:pt x="21014" y="8526"/>
                  <a:pt x="21034" y="8426"/>
                </a:cubicBezTo>
                <a:cubicBezTo>
                  <a:pt x="21041" y="8389"/>
                  <a:pt x="21048" y="8370"/>
                  <a:pt x="21057" y="8365"/>
                </a:cubicBezTo>
                <a:cubicBezTo>
                  <a:pt x="21066" y="8361"/>
                  <a:pt x="21079" y="8372"/>
                  <a:pt x="21095" y="8397"/>
                </a:cubicBezTo>
                <a:cubicBezTo>
                  <a:pt x="21100" y="8405"/>
                  <a:pt x="21114" y="8418"/>
                  <a:pt x="21126" y="8429"/>
                </a:cubicBezTo>
                <a:cubicBezTo>
                  <a:pt x="21195" y="8407"/>
                  <a:pt x="21305" y="8452"/>
                  <a:pt x="21426" y="8570"/>
                </a:cubicBezTo>
                <a:lnTo>
                  <a:pt x="21600" y="8740"/>
                </a:lnTo>
                <a:lnTo>
                  <a:pt x="21600" y="4412"/>
                </a:lnTo>
                <a:lnTo>
                  <a:pt x="21600" y="4370"/>
                </a:lnTo>
                <a:lnTo>
                  <a:pt x="21600" y="0"/>
                </a:lnTo>
                <a:lnTo>
                  <a:pt x="10800" y="0"/>
                </a:lnTo>
                <a:lnTo>
                  <a:pt x="0" y="0"/>
                </a:lnTo>
                <a:close/>
                <a:moveTo>
                  <a:pt x="17568" y="12421"/>
                </a:moveTo>
                <a:cubicBezTo>
                  <a:pt x="17602" y="12416"/>
                  <a:pt x="17621" y="12420"/>
                  <a:pt x="17629" y="12434"/>
                </a:cubicBezTo>
                <a:cubicBezTo>
                  <a:pt x="17663" y="12500"/>
                  <a:pt x="17572" y="12665"/>
                  <a:pt x="17500" y="12665"/>
                </a:cubicBezTo>
                <a:cubicBezTo>
                  <a:pt x="17445" y="12665"/>
                  <a:pt x="17479" y="12887"/>
                  <a:pt x="17559" y="13059"/>
                </a:cubicBezTo>
                <a:cubicBezTo>
                  <a:pt x="17611" y="13168"/>
                  <a:pt x="17904" y="13459"/>
                  <a:pt x="18083" y="13578"/>
                </a:cubicBezTo>
                <a:cubicBezTo>
                  <a:pt x="18106" y="13593"/>
                  <a:pt x="18116" y="13611"/>
                  <a:pt x="18117" y="13632"/>
                </a:cubicBezTo>
                <a:cubicBezTo>
                  <a:pt x="18240" y="13664"/>
                  <a:pt x="18346" y="13701"/>
                  <a:pt x="18386" y="13741"/>
                </a:cubicBezTo>
                <a:cubicBezTo>
                  <a:pt x="18495" y="13853"/>
                  <a:pt x="18392" y="13910"/>
                  <a:pt x="18185" y="13853"/>
                </a:cubicBezTo>
                <a:cubicBezTo>
                  <a:pt x="17768" y="13738"/>
                  <a:pt x="17461" y="13891"/>
                  <a:pt x="15864" y="14997"/>
                </a:cubicBezTo>
                <a:cubicBezTo>
                  <a:pt x="15647" y="15148"/>
                  <a:pt x="15387" y="15326"/>
                  <a:pt x="15287" y="15391"/>
                </a:cubicBezTo>
                <a:cubicBezTo>
                  <a:pt x="15186" y="15456"/>
                  <a:pt x="15076" y="15532"/>
                  <a:pt x="15043" y="15561"/>
                </a:cubicBezTo>
                <a:cubicBezTo>
                  <a:pt x="14989" y="15606"/>
                  <a:pt x="14561" y="15907"/>
                  <a:pt x="13888" y="16371"/>
                </a:cubicBezTo>
                <a:cubicBezTo>
                  <a:pt x="13770" y="16452"/>
                  <a:pt x="13640" y="16546"/>
                  <a:pt x="13598" y="16580"/>
                </a:cubicBezTo>
                <a:cubicBezTo>
                  <a:pt x="13556" y="16613"/>
                  <a:pt x="13385" y="16735"/>
                  <a:pt x="13218" y="16849"/>
                </a:cubicBezTo>
                <a:cubicBezTo>
                  <a:pt x="13050" y="16962"/>
                  <a:pt x="12873" y="17089"/>
                  <a:pt x="12823" y="17131"/>
                </a:cubicBezTo>
                <a:cubicBezTo>
                  <a:pt x="12773" y="17172"/>
                  <a:pt x="12589" y="17305"/>
                  <a:pt x="12413" y="17425"/>
                </a:cubicBezTo>
                <a:cubicBezTo>
                  <a:pt x="12237" y="17546"/>
                  <a:pt x="12052" y="17683"/>
                  <a:pt x="12001" y="17727"/>
                </a:cubicBezTo>
                <a:cubicBezTo>
                  <a:pt x="11951" y="17771"/>
                  <a:pt x="11787" y="17891"/>
                  <a:pt x="11636" y="17996"/>
                </a:cubicBezTo>
                <a:cubicBezTo>
                  <a:pt x="11486" y="18100"/>
                  <a:pt x="11348" y="18206"/>
                  <a:pt x="11332" y="18230"/>
                </a:cubicBezTo>
                <a:cubicBezTo>
                  <a:pt x="11315" y="18253"/>
                  <a:pt x="11247" y="18304"/>
                  <a:pt x="11180" y="18345"/>
                </a:cubicBezTo>
                <a:cubicBezTo>
                  <a:pt x="10796" y="18582"/>
                  <a:pt x="10244" y="19145"/>
                  <a:pt x="9643" y="19912"/>
                </a:cubicBezTo>
                <a:cubicBezTo>
                  <a:pt x="9210" y="20464"/>
                  <a:pt x="8783" y="20943"/>
                  <a:pt x="8568" y="21123"/>
                </a:cubicBezTo>
                <a:cubicBezTo>
                  <a:pt x="8402" y="21261"/>
                  <a:pt x="8377" y="21268"/>
                  <a:pt x="8351" y="21187"/>
                </a:cubicBezTo>
                <a:cubicBezTo>
                  <a:pt x="8349" y="21179"/>
                  <a:pt x="8353" y="21168"/>
                  <a:pt x="8361" y="21151"/>
                </a:cubicBezTo>
                <a:cubicBezTo>
                  <a:pt x="8358" y="21145"/>
                  <a:pt x="8354" y="21142"/>
                  <a:pt x="8351" y="21132"/>
                </a:cubicBezTo>
                <a:cubicBezTo>
                  <a:pt x="8341" y="21102"/>
                  <a:pt x="8400" y="20990"/>
                  <a:pt x="8479" y="20886"/>
                </a:cubicBezTo>
                <a:cubicBezTo>
                  <a:pt x="8664" y="20644"/>
                  <a:pt x="8827" y="20345"/>
                  <a:pt x="8970" y="19998"/>
                </a:cubicBezTo>
                <a:cubicBezTo>
                  <a:pt x="9003" y="19914"/>
                  <a:pt x="9037" y="19832"/>
                  <a:pt x="9069" y="19742"/>
                </a:cubicBezTo>
                <a:cubicBezTo>
                  <a:pt x="9158" y="19485"/>
                  <a:pt x="9239" y="19204"/>
                  <a:pt x="9309" y="18909"/>
                </a:cubicBezTo>
                <a:cubicBezTo>
                  <a:pt x="9325" y="18839"/>
                  <a:pt x="9342" y="18770"/>
                  <a:pt x="9357" y="18697"/>
                </a:cubicBezTo>
                <a:cubicBezTo>
                  <a:pt x="9384" y="18564"/>
                  <a:pt x="9408" y="18428"/>
                  <a:pt x="9431" y="18287"/>
                </a:cubicBezTo>
                <a:cubicBezTo>
                  <a:pt x="9494" y="17893"/>
                  <a:pt x="9526" y="17779"/>
                  <a:pt x="9574" y="17765"/>
                </a:cubicBezTo>
                <a:cubicBezTo>
                  <a:pt x="9582" y="17763"/>
                  <a:pt x="9590" y="17748"/>
                  <a:pt x="9599" y="17739"/>
                </a:cubicBezTo>
                <a:cubicBezTo>
                  <a:pt x="9617" y="17713"/>
                  <a:pt x="9635" y="17687"/>
                  <a:pt x="9645" y="17663"/>
                </a:cubicBezTo>
                <a:cubicBezTo>
                  <a:pt x="9654" y="17640"/>
                  <a:pt x="9665" y="17620"/>
                  <a:pt x="9671" y="17595"/>
                </a:cubicBezTo>
                <a:cubicBezTo>
                  <a:pt x="9705" y="17451"/>
                  <a:pt x="9709" y="17448"/>
                  <a:pt x="9763" y="17544"/>
                </a:cubicBezTo>
                <a:cubicBezTo>
                  <a:pt x="9783" y="17580"/>
                  <a:pt x="9801" y="17597"/>
                  <a:pt x="9817" y="17605"/>
                </a:cubicBezTo>
                <a:cubicBezTo>
                  <a:pt x="9891" y="17561"/>
                  <a:pt x="10020" y="17477"/>
                  <a:pt x="10193" y="17358"/>
                </a:cubicBezTo>
                <a:cubicBezTo>
                  <a:pt x="10283" y="17294"/>
                  <a:pt x="10309" y="17272"/>
                  <a:pt x="10421" y="17195"/>
                </a:cubicBezTo>
                <a:cubicBezTo>
                  <a:pt x="10688" y="17012"/>
                  <a:pt x="10975" y="16811"/>
                  <a:pt x="11058" y="16749"/>
                </a:cubicBezTo>
                <a:cubicBezTo>
                  <a:pt x="11142" y="16688"/>
                  <a:pt x="11389" y="16511"/>
                  <a:pt x="11606" y="16359"/>
                </a:cubicBezTo>
                <a:cubicBezTo>
                  <a:pt x="11824" y="16206"/>
                  <a:pt x="12084" y="16023"/>
                  <a:pt x="12184" y="15952"/>
                </a:cubicBezTo>
                <a:cubicBezTo>
                  <a:pt x="12285" y="15880"/>
                  <a:pt x="12711" y="15598"/>
                  <a:pt x="13132" y="15324"/>
                </a:cubicBezTo>
                <a:cubicBezTo>
                  <a:pt x="13744" y="14926"/>
                  <a:pt x="13887" y="14813"/>
                  <a:pt x="13850" y="14760"/>
                </a:cubicBezTo>
                <a:cubicBezTo>
                  <a:pt x="13824" y="14723"/>
                  <a:pt x="13815" y="14681"/>
                  <a:pt x="13830" y="14664"/>
                </a:cubicBezTo>
                <a:cubicBezTo>
                  <a:pt x="13845" y="14647"/>
                  <a:pt x="14336" y="14326"/>
                  <a:pt x="14921" y="13949"/>
                </a:cubicBezTo>
                <a:cubicBezTo>
                  <a:pt x="16432" y="12979"/>
                  <a:pt x="17329" y="12460"/>
                  <a:pt x="17568" y="12421"/>
                </a:cubicBezTo>
                <a:close/>
                <a:moveTo>
                  <a:pt x="19470" y="12684"/>
                </a:moveTo>
                <a:cubicBezTo>
                  <a:pt x="19477" y="12687"/>
                  <a:pt x="19481" y="12695"/>
                  <a:pt x="19485" y="12706"/>
                </a:cubicBezTo>
                <a:cubicBezTo>
                  <a:pt x="19492" y="12729"/>
                  <a:pt x="19490" y="12762"/>
                  <a:pt x="19479" y="12777"/>
                </a:cubicBezTo>
                <a:cubicBezTo>
                  <a:pt x="19467" y="12791"/>
                  <a:pt x="19450" y="12784"/>
                  <a:pt x="19442" y="12761"/>
                </a:cubicBezTo>
                <a:cubicBezTo>
                  <a:pt x="19435" y="12738"/>
                  <a:pt x="19439" y="12708"/>
                  <a:pt x="19451" y="12693"/>
                </a:cubicBezTo>
                <a:cubicBezTo>
                  <a:pt x="19456" y="12686"/>
                  <a:pt x="19464" y="12681"/>
                  <a:pt x="19470" y="12684"/>
                </a:cubicBezTo>
                <a:close/>
                <a:moveTo>
                  <a:pt x="19401" y="12806"/>
                </a:moveTo>
                <a:cubicBezTo>
                  <a:pt x="19410" y="12809"/>
                  <a:pt x="19418" y="12822"/>
                  <a:pt x="19423" y="12838"/>
                </a:cubicBezTo>
                <a:cubicBezTo>
                  <a:pt x="19432" y="12868"/>
                  <a:pt x="19427" y="12908"/>
                  <a:pt x="19411" y="12927"/>
                </a:cubicBezTo>
                <a:cubicBezTo>
                  <a:pt x="19395" y="12946"/>
                  <a:pt x="19375" y="12936"/>
                  <a:pt x="19365" y="12905"/>
                </a:cubicBezTo>
                <a:cubicBezTo>
                  <a:pt x="19355" y="12874"/>
                  <a:pt x="19361" y="12834"/>
                  <a:pt x="19376" y="12815"/>
                </a:cubicBezTo>
                <a:cubicBezTo>
                  <a:pt x="19384" y="12806"/>
                  <a:pt x="19393" y="12802"/>
                  <a:pt x="19401" y="12806"/>
                </a:cubicBezTo>
                <a:close/>
                <a:moveTo>
                  <a:pt x="17071" y="12882"/>
                </a:moveTo>
                <a:lnTo>
                  <a:pt x="17051" y="12892"/>
                </a:lnTo>
                <a:lnTo>
                  <a:pt x="17077" y="12892"/>
                </a:lnTo>
                <a:cubicBezTo>
                  <a:pt x="17074" y="12888"/>
                  <a:pt x="17073" y="12886"/>
                  <a:pt x="17071" y="12882"/>
                </a:cubicBezTo>
                <a:close/>
                <a:moveTo>
                  <a:pt x="18616" y="13735"/>
                </a:moveTo>
                <a:cubicBezTo>
                  <a:pt x="18692" y="13735"/>
                  <a:pt x="18744" y="13792"/>
                  <a:pt x="18707" y="13837"/>
                </a:cubicBezTo>
                <a:cubicBezTo>
                  <a:pt x="18663" y="13889"/>
                  <a:pt x="18475" y="13916"/>
                  <a:pt x="18461" y="13872"/>
                </a:cubicBezTo>
                <a:cubicBezTo>
                  <a:pt x="18440" y="13806"/>
                  <a:pt x="18522" y="13735"/>
                  <a:pt x="18616" y="13735"/>
                </a:cubicBezTo>
                <a:close/>
              </a:path>
            </a:pathLst>
          </a:custGeom>
          <a:ln w="12700">
            <a:miter lim="400000"/>
          </a:ln>
          <a:effectLst>
            <a:outerShdw sx="100000" sy="100000" kx="0" ky="0" algn="b" rotWithShape="0" blurRad="723900" dist="355600" dir="3933303">
              <a:srgbClr val="000000">
                <a:alpha val="43960"/>
              </a:srgbClr>
            </a:outerShdw>
          </a:effectLst>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293" name="Group"/>
          <p:cNvGrpSpPr/>
          <p:nvPr/>
        </p:nvGrpSpPr>
        <p:grpSpPr>
          <a:xfrm>
            <a:off x="6269480" y="1485900"/>
            <a:ext cx="2784945" cy="7872464"/>
            <a:chOff x="447564" y="768667"/>
            <a:chExt cx="2784944" cy="7872464"/>
          </a:xfrm>
        </p:grpSpPr>
        <p:grpSp>
          <p:nvGrpSpPr>
            <p:cNvPr id="4289" name="Group"/>
            <p:cNvGrpSpPr/>
            <p:nvPr/>
          </p:nvGrpSpPr>
          <p:grpSpPr>
            <a:xfrm>
              <a:off x="447564" y="768667"/>
              <a:ext cx="2784945" cy="3316419"/>
              <a:chOff x="0" y="768667"/>
              <a:chExt cx="2784943" cy="3316417"/>
            </a:xfrm>
          </p:grpSpPr>
          <p:pic>
            <p:nvPicPr>
              <p:cNvPr id="4287" name="knob-1.png" descr="knob-1.png"/>
              <p:cNvPicPr>
                <a:picLocks noChangeAspect="1"/>
              </p:cNvPicPr>
              <p:nvPr/>
            </p:nvPicPr>
            <p:blipFill>
              <a:blip r:embed="rId3">
                <a:extLst/>
              </a:blip>
              <a:stretch>
                <a:fillRect/>
              </a:stretch>
            </p:blipFill>
            <p:spPr>
              <a:xfrm>
                <a:off x="0" y="1425464"/>
                <a:ext cx="2784944" cy="2659622"/>
              </a:xfrm>
              <a:prstGeom prst="rect">
                <a:avLst/>
              </a:prstGeom>
              <a:ln w="12700" cap="flat">
                <a:noFill/>
                <a:miter lim="400000"/>
              </a:ln>
              <a:effectLst/>
            </p:spPr>
          </p:pic>
          <p:sp>
            <p:nvSpPr>
              <p:cNvPr id="4288" name="Update…"/>
              <p:cNvSpPr/>
              <p:nvPr/>
            </p:nvSpPr>
            <p:spPr>
              <a:xfrm>
                <a:off x="1243806" y="76866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80000"/>
                  </a:lnSpc>
                  <a:defRPr>
                    <a:latin typeface="+mj-lt"/>
                    <a:ea typeface="+mj-ea"/>
                    <a:cs typeface="+mj-cs"/>
                    <a:sym typeface="Trebuchet MS"/>
                  </a:defRPr>
                </a:pPr>
                <a:r>
                  <a:t>Update</a:t>
                </a:r>
              </a:p>
              <a:p>
                <a:pPr>
                  <a:lnSpc>
                    <a:spcPct val="80000"/>
                  </a:lnSpc>
                  <a:defRPr>
                    <a:latin typeface="+mj-lt"/>
                    <a:ea typeface="+mj-ea"/>
                    <a:cs typeface="+mj-cs"/>
                    <a:sym typeface="Trebuchet MS"/>
                  </a:defRPr>
                </a:pPr>
                <a:r>
                  <a:t>Rate</a:t>
                </a:r>
              </a:p>
            </p:txBody>
          </p:sp>
        </p:grpSp>
        <p:grpSp>
          <p:nvGrpSpPr>
            <p:cNvPr id="4292" name="Group"/>
            <p:cNvGrpSpPr/>
            <p:nvPr/>
          </p:nvGrpSpPr>
          <p:grpSpPr>
            <a:xfrm>
              <a:off x="447564" y="5253660"/>
              <a:ext cx="2784945" cy="3387472"/>
              <a:chOff x="447564" y="768667"/>
              <a:chExt cx="2784943" cy="3387470"/>
            </a:xfrm>
          </p:grpSpPr>
          <p:pic>
            <p:nvPicPr>
              <p:cNvPr id="4290" name="knob-1.png" descr="knob-1.png"/>
              <p:cNvPicPr>
                <a:picLocks noChangeAspect="1"/>
              </p:cNvPicPr>
              <p:nvPr/>
            </p:nvPicPr>
            <p:blipFill>
              <a:blip r:embed="rId3">
                <a:extLst/>
              </a:blip>
              <a:stretch>
                <a:fillRect/>
              </a:stretch>
            </p:blipFill>
            <p:spPr>
              <a:xfrm>
                <a:off x="447564" y="1496517"/>
                <a:ext cx="2784945" cy="2659622"/>
              </a:xfrm>
              <a:prstGeom prst="rect">
                <a:avLst/>
              </a:prstGeom>
              <a:ln w="12700" cap="flat">
                <a:noFill/>
                <a:miter lim="400000"/>
              </a:ln>
              <a:effectLst/>
            </p:spPr>
          </p:pic>
          <p:sp>
            <p:nvSpPr>
              <p:cNvPr id="4291" name="Obfuscation…"/>
              <p:cNvSpPr/>
              <p:nvPr/>
            </p:nvSpPr>
            <p:spPr>
              <a:xfrm>
                <a:off x="1840036" y="76866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80000"/>
                  </a:lnSpc>
                  <a:defRPr>
                    <a:latin typeface="+mj-lt"/>
                    <a:ea typeface="+mj-ea"/>
                    <a:cs typeface="+mj-cs"/>
                    <a:sym typeface="Trebuchet MS"/>
                  </a:defRPr>
                </a:pPr>
                <a:r>
                  <a:t>Obfuscation</a:t>
                </a:r>
              </a:p>
              <a:p>
                <a:pPr>
                  <a:lnSpc>
                    <a:spcPct val="80000"/>
                  </a:lnSpc>
                  <a:defRPr>
                    <a:latin typeface="+mj-lt"/>
                    <a:ea typeface="+mj-ea"/>
                    <a:cs typeface="+mj-cs"/>
                    <a:sym typeface="Trebuchet MS"/>
                  </a:defRPr>
                </a:pPr>
                <a:r>
                  <a:t>Rate</a:t>
                </a:r>
              </a:p>
            </p:txBody>
          </p:sp>
        </p:grpSp>
      </p:grpSp>
      <p:sp>
        <p:nvSpPr>
          <p:cNvPr id="4294" name="Line"/>
          <p:cNvSpPr/>
          <p:nvPr/>
        </p:nvSpPr>
        <p:spPr>
          <a:xfrm>
            <a:off x="5088797" y="9840888"/>
            <a:ext cx="12816005" cy="1"/>
          </a:xfrm>
          <a:prstGeom prst="line">
            <a:avLst/>
          </a:prstGeom>
          <a:ln w="127000">
            <a:solidFill>
              <a:srgbClr val="731B70"/>
            </a:solidFill>
            <a:miter lim="400000"/>
            <a:headEnd type="triangle"/>
            <a:tailEnd type="triangle"/>
          </a:ln>
        </p:spPr>
        <p:txBody>
          <a:bodyPr lIns="50800" tIns="50800" rIns="50800" bIns="50800" anchor="ct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nvGrpSpPr>
          <p:cNvPr id="4303" name="Group"/>
          <p:cNvGrpSpPr/>
          <p:nvPr/>
        </p:nvGrpSpPr>
        <p:grpSpPr>
          <a:xfrm>
            <a:off x="18046327" y="768669"/>
            <a:ext cx="8615322" cy="12192001"/>
            <a:chOff x="0" y="0"/>
            <a:chExt cx="8615320" cy="12192000"/>
          </a:xfrm>
        </p:grpSpPr>
        <p:pic>
          <p:nvPicPr>
            <p:cNvPr id="4295" name="http---res.cloudinary.com-modesto-image-upload-v1505336244-client-catalog-devices-apple-iPhoneX_Silver_Primary.png" descr="http---res.cloudinary.com-modesto-image-upload-v1505336244-client-catalog-devices-apple-iPhoneX_Silver_Primary.png"/>
            <p:cNvPicPr>
              <a:picLocks noChangeAspect="1"/>
            </p:cNvPicPr>
            <p:nvPr/>
          </p:nvPicPr>
          <p:blipFill>
            <a:blip r:embed="rId4">
              <a:extLst/>
            </a:blip>
            <a:stretch>
              <a:fillRect/>
            </a:stretch>
          </p:blipFill>
          <p:spPr>
            <a:xfrm>
              <a:off x="0" y="0"/>
              <a:ext cx="6070600" cy="12192000"/>
            </a:xfrm>
            <a:prstGeom prst="rect">
              <a:avLst/>
            </a:prstGeom>
            <a:ln w="12700" cap="flat">
              <a:noFill/>
              <a:miter lim="400000"/>
            </a:ln>
            <a:effectLst/>
          </p:spPr>
        </p:pic>
        <p:grpSp>
          <p:nvGrpSpPr>
            <p:cNvPr id="4298" name="Group"/>
            <p:cNvGrpSpPr/>
            <p:nvPr/>
          </p:nvGrpSpPr>
          <p:grpSpPr>
            <a:xfrm>
              <a:off x="1054735" y="997329"/>
              <a:ext cx="3961130" cy="3749956"/>
              <a:chOff x="-101600" y="-63500"/>
              <a:chExt cx="3961129" cy="3749954"/>
            </a:xfrm>
          </p:grpSpPr>
          <p:pic>
            <p:nvPicPr>
              <p:cNvPr id="4296" name="Rectangle Rectangle" descr="Rectangle Rectangle"/>
              <p:cNvPicPr>
                <a:picLocks noChangeAspect="0"/>
              </p:cNvPicPr>
              <p:nvPr/>
            </p:nvPicPr>
            <p:blipFill>
              <a:blip r:embed="rId5">
                <a:extLst/>
              </a:blip>
              <a:stretch>
                <a:fillRect/>
              </a:stretch>
            </p:blipFill>
            <p:spPr>
              <a:xfrm>
                <a:off x="-101601" y="-63501"/>
                <a:ext cx="3961131" cy="3749956"/>
              </a:xfrm>
              <a:prstGeom prst="rect">
                <a:avLst/>
              </a:prstGeom>
              <a:effectLst>
                <a:outerShdw sx="100000" sy="100000" kx="0" ky="0" algn="b" rotWithShape="0" blurRad="101600" dist="0" dir="18900000">
                  <a:srgbClr val="000000">
                    <a:alpha val="80000"/>
                  </a:srgbClr>
                </a:outerShdw>
              </a:effectLst>
            </p:spPr>
          </p:pic>
          <p:pic>
            <p:nvPicPr>
              <p:cNvPr id="4297" name="snap-alice.png" descr="snap-alice.png"/>
              <p:cNvPicPr>
                <a:picLocks noChangeAspect="1"/>
              </p:cNvPicPr>
              <p:nvPr/>
            </p:nvPicPr>
            <p:blipFill>
              <a:blip r:embed="rId6">
                <a:extLst/>
              </a:blip>
              <a:srcRect l="0" t="777" r="9528" b="29666"/>
              <a:stretch>
                <a:fillRect/>
              </a:stretch>
            </p:blipFill>
            <p:spPr>
              <a:xfrm>
                <a:off x="116152" y="93454"/>
                <a:ext cx="3545699" cy="3322440"/>
              </a:xfrm>
              <a:prstGeom prst="rect">
                <a:avLst/>
              </a:prstGeom>
              <a:ln w="279400" cap="flat">
                <a:solidFill>
                  <a:srgbClr val="FFFFFF"/>
                </a:solidFill>
                <a:prstDash val="solid"/>
                <a:miter lim="400000"/>
              </a:ln>
              <a:effectLst/>
            </p:spPr>
          </p:pic>
        </p:grpSp>
        <p:grpSp>
          <p:nvGrpSpPr>
            <p:cNvPr id="4302" name="Group"/>
            <p:cNvGrpSpPr/>
            <p:nvPr/>
          </p:nvGrpSpPr>
          <p:grpSpPr>
            <a:xfrm>
              <a:off x="568517" y="4983176"/>
              <a:ext cx="8046804" cy="6737824"/>
              <a:chOff x="0" y="0"/>
              <a:chExt cx="8046803" cy="6737822"/>
            </a:xfrm>
          </p:grpSpPr>
          <p:sp>
            <p:nvSpPr>
              <p:cNvPr id="4299" name="Group"/>
              <p:cNvSpPr/>
              <p:nvPr/>
            </p:nvSpPr>
            <p:spPr>
              <a:xfrm>
                <a:off x="0" y="249646"/>
                <a:ext cx="4933564" cy="6488177"/>
              </a:xfrm>
              <a:prstGeom prst="rect">
                <a:avLst/>
              </a:prstGeom>
              <a:solidFill>
                <a:srgbClr val="FFFFFF"/>
              </a:solidFill>
              <a:ln w="508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4300" name="if (screenshot)…"/>
              <p:cNvSpPr txBox="1"/>
              <p:nvPr/>
            </p:nvSpPr>
            <p:spPr>
              <a:xfrm>
                <a:off x="178548" y="0"/>
                <a:ext cx="7868256" cy="22123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sz="3800">
                    <a:solidFill>
                      <a:srgbClr val="000000"/>
                    </a:solidFill>
                    <a:latin typeface="Courier"/>
                    <a:ea typeface="Courier"/>
                    <a:cs typeface="Courier"/>
                    <a:sym typeface="Courier"/>
                  </a:defRPr>
                </a:pPr>
                <a:r>
                  <a:t>if (screenshot)</a:t>
                </a:r>
              </a:p>
              <a:p>
                <a:pPr algn="l">
                  <a:defRPr sz="3800">
                    <a:solidFill>
                      <a:srgbClr val="000000"/>
                    </a:solidFill>
                    <a:latin typeface="Courier"/>
                    <a:ea typeface="Courier"/>
                    <a:cs typeface="Courier"/>
                    <a:sym typeface="Courier"/>
                  </a:defRPr>
                </a:pPr>
                <a:r>
                  <a:t>  alert_sender;</a:t>
                </a:r>
              </a:p>
            </p:txBody>
          </p:sp>
          <p:pic>
            <p:nvPicPr>
              <p:cNvPr id="4301" name="snap-ghost-yellow.png" descr="snap-ghost-yellow.png"/>
              <p:cNvPicPr>
                <a:picLocks noChangeAspect="1"/>
              </p:cNvPicPr>
              <p:nvPr/>
            </p:nvPicPr>
            <p:blipFill>
              <a:blip r:embed="rId7">
                <a:extLst/>
              </a:blip>
              <a:srcRect l="0" t="0" r="0" b="0"/>
              <a:stretch>
                <a:fillRect/>
              </a:stretch>
            </p:blipFill>
            <p:spPr>
              <a:xfrm>
                <a:off x="2902138" y="4832931"/>
                <a:ext cx="1656760" cy="1652933"/>
              </a:xfrm>
              <a:prstGeom prst="rect">
                <a:avLst/>
              </a:prstGeom>
              <a:ln w="12700" cap="flat">
                <a:noFill/>
                <a:miter lim="400000"/>
              </a:ln>
              <a:effectLst/>
            </p:spPr>
          </p:pic>
        </p:grpSp>
      </p:grpSp>
      <p:pic>
        <p:nvPicPr>
          <p:cNvPr id="4304" name="P4.png" descr="P4.png"/>
          <p:cNvPicPr>
            <a:picLocks noChangeAspect="1"/>
          </p:cNvPicPr>
          <p:nvPr/>
        </p:nvPicPr>
        <p:blipFill>
          <a:blip r:embed="rId8">
            <a:extLst/>
          </a:blip>
          <a:stretch>
            <a:fillRect/>
          </a:stretch>
        </p:blipFill>
        <p:spPr>
          <a:xfrm>
            <a:off x="1625600" y="7835900"/>
            <a:ext cx="3126241" cy="2812446"/>
          </a:xfrm>
          <a:prstGeom prst="rect">
            <a:avLst/>
          </a:prstGeom>
          <a:ln w="12700">
            <a:miter lim="400000"/>
          </a:ln>
        </p:spPr>
      </p:pic>
      <p:pic>
        <p:nvPicPr>
          <p:cNvPr id="4305" name="P3.png" descr="P3.png"/>
          <p:cNvPicPr>
            <a:picLocks noChangeAspect="1"/>
          </p:cNvPicPr>
          <p:nvPr/>
        </p:nvPicPr>
        <p:blipFill>
          <a:blip r:embed="rId9">
            <a:extLst/>
          </a:blip>
          <a:stretch>
            <a:fillRect/>
          </a:stretch>
        </p:blipFill>
        <p:spPr>
          <a:xfrm>
            <a:off x="1625600" y="7835900"/>
            <a:ext cx="3180737" cy="2861471"/>
          </a:xfrm>
          <a:prstGeom prst="rect">
            <a:avLst/>
          </a:prstGeom>
          <a:ln w="12700">
            <a:miter lim="400000"/>
          </a:ln>
        </p:spPr>
      </p:pic>
      <p:pic>
        <p:nvPicPr>
          <p:cNvPr id="4306" name="P2.png" descr="P2.png"/>
          <p:cNvPicPr>
            <a:picLocks noChangeAspect="1"/>
          </p:cNvPicPr>
          <p:nvPr/>
        </p:nvPicPr>
        <p:blipFill>
          <a:blip r:embed="rId10">
            <a:extLst/>
          </a:blip>
          <a:stretch>
            <a:fillRect/>
          </a:stretch>
        </p:blipFill>
        <p:spPr>
          <a:xfrm>
            <a:off x="1627844" y="7837831"/>
            <a:ext cx="3126242" cy="2812447"/>
          </a:xfrm>
          <a:prstGeom prst="rect">
            <a:avLst/>
          </a:prstGeom>
          <a:ln w="12700">
            <a:miter lim="400000"/>
          </a:ln>
        </p:spPr>
      </p:pic>
      <p:pic>
        <p:nvPicPr>
          <p:cNvPr id="4307" name="P1.png" descr="P1.png"/>
          <p:cNvPicPr>
            <a:picLocks noChangeAspect="1"/>
          </p:cNvPicPr>
          <p:nvPr/>
        </p:nvPicPr>
        <p:blipFill>
          <a:blip r:embed="rId11">
            <a:extLst/>
          </a:blip>
          <a:stretch>
            <a:fillRect/>
          </a:stretch>
        </p:blipFill>
        <p:spPr>
          <a:xfrm>
            <a:off x="1627844" y="7837831"/>
            <a:ext cx="3126242" cy="2812447"/>
          </a:xfrm>
          <a:prstGeom prst="rect">
            <a:avLst/>
          </a:prstGeom>
          <a:ln w="12700">
            <a:miter lim="400000"/>
          </a:ln>
        </p:spPr>
      </p:pic>
      <p:pic>
        <p:nvPicPr>
          <p:cNvPr id="4308" name="P4.png" descr="P4.png"/>
          <p:cNvPicPr>
            <a:picLocks noChangeAspect="1"/>
          </p:cNvPicPr>
          <p:nvPr/>
        </p:nvPicPr>
        <p:blipFill>
          <a:blip r:embed="rId8">
            <a:extLst/>
          </a:blip>
          <a:stretch>
            <a:fillRect/>
          </a:stretch>
        </p:blipFill>
        <p:spPr>
          <a:xfrm>
            <a:off x="1498600" y="7708900"/>
            <a:ext cx="3126241" cy="2812446"/>
          </a:xfrm>
          <a:prstGeom prst="rect">
            <a:avLst/>
          </a:prstGeom>
          <a:ln w="12700">
            <a:miter lim="400000"/>
          </a:ln>
        </p:spPr>
      </p:pic>
      <p:pic>
        <p:nvPicPr>
          <p:cNvPr id="4309" name="P3.png" descr="P3.png"/>
          <p:cNvPicPr>
            <a:picLocks noChangeAspect="1"/>
          </p:cNvPicPr>
          <p:nvPr/>
        </p:nvPicPr>
        <p:blipFill>
          <a:blip r:embed="rId9">
            <a:extLst/>
          </a:blip>
          <a:stretch>
            <a:fillRect/>
          </a:stretch>
        </p:blipFill>
        <p:spPr>
          <a:xfrm>
            <a:off x="1498600" y="7708900"/>
            <a:ext cx="3180737" cy="2861471"/>
          </a:xfrm>
          <a:prstGeom prst="rect">
            <a:avLst/>
          </a:prstGeom>
          <a:ln w="12700">
            <a:miter lim="400000"/>
          </a:ln>
        </p:spPr>
      </p:pic>
      <p:pic>
        <p:nvPicPr>
          <p:cNvPr id="4310" name="P2.png" descr="P2.png"/>
          <p:cNvPicPr>
            <a:picLocks noChangeAspect="1"/>
          </p:cNvPicPr>
          <p:nvPr/>
        </p:nvPicPr>
        <p:blipFill>
          <a:blip r:embed="rId10">
            <a:extLst/>
          </a:blip>
          <a:stretch>
            <a:fillRect/>
          </a:stretch>
        </p:blipFill>
        <p:spPr>
          <a:xfrm>
            <a:off x="1500844" y="7710831"/>
            <a:ext cx="3126242" cy="2812447"/>
          </a:xfrm>
          <a:prstGeom prst="rect">
            <a:avLst/>
          </a:prstGeom>
          <a:ln w="12700">
            <a:miter lim="400000"/>
          </a:ln>
        </p:spPr>
      </p:pic>
      <p:pic>
        <p:nvPicPr>
          <p:cNvPr id="4311" name="P1.png" descr="P1.png"/>
          <p:cNvPicPr>
            <a:picLocks noChangeAspect="1"/>
          </p:cNvPicPr>
          <p:nvPr/>
        </p:nvPicPr>
        <p:blipFill>
          <a:blip r:embed="rId11">
            <a:extLst/>
          </a:blip>
          <a:stretch>
            <a:fillRect/>
          </a:stretch>
        </p:blipFill>
        <p:spPr>
          <a:xfrm>
            <a:off x="1500844" y="7710831"/>
            <a:ext cx="3126242" cy="2812447"/>
          </a:xfrm>
          <a:prstGeom prst="rect">
            <a:avLst/>
          </a:prstGeom>
          <a:ln w="12700">
            <a:miter lim="400000"/>
          </a:ln>
        </p:spPr>
      </p:pic>
      <p:grpSp>
        <p:nvGrpSpPr>
          <p:cNvPr id="4314" name="Group"/>
          <p:cNvGrpSpPr/>
          <p:nvPr/>
        </p:nvGrpSpPr>
        <p:grpSpPr>
          <a:xfrm>
            <a:off x="14179370" y="824100"/>
            <a:ext cx="3757930" cy="4596867"/>
            <a:chOff x="0" y="0"/>
            <a:chExt cx="3757929" cy="4596865"/>
          </a:xfrm>
        </p:grpSpPr>
        <p:pic>
          <p:nvPicPr>
            <p:cNvPr id="4312" name="sp2.png" descr="sp2.png"/>
            <p:cNvPicPr>
              <a:picLocks noChangeAspect="1"/>
            </p:cNvPicPr>
            <p:nvPr/>
          </p:nvPicPr>
          <p:blipFill>
            <a:blip r:embed="rId12">
              <a:extLst/>
            </a:blip>
            <a:stretch>
              <a:fillRect/>
            </a:stretch>
          </p:blipFill>
          <p:spPr>
            <a:xfrm>
              <a:off x="447857" y="475878"/>
              <a:ext cx="2862214" cy="4120988"/>
            </a:xfrm>
            <a:prstGeom prst="rect">
              <a:avLst/>
            </a:prstGeom>
            <a:ln w="25400" cap="flat">
              <a:noFill/>
              <a:miter lim="400000"/>
            </a:ln>
            <a:effectLst>
              <a:outerShdw sx="100000" sy="100000" kx="0" ky="0" algn="b" rotWithShape="0" blurRad="355600" dist="177800" dir="5400000">
                <a:srgbClr val="000000">
                  <a:alpha val="70000"/>
                </a:srgbClr>
              </a:outerShdw>
            </a:effectLst>
          </p:spPr>
        </p:pic>
        <p:pic>
          <p:nvPicPr>
            <p:cNvPr id="4313" name="sp7.png" descr="sp7.png"/>
            <p:cNvPicPr>
              <a:picLocks noChangeAspect="1"/>
            </p:cNvPicPr>
            <p:nvPr/>
          </p:nvPicPr>
          <p:blipFill>
            <a:blip r:embed="rId13">
              <a:extLst/>
            </a:blip>
            <a:stretch>
              <a:fillRect/>
            </a:stretch>
          </p:blipFill>
          <p:spPr>
            <a:xfrm>
              <a:off x="0" y="0"/>
              <a:ext cx="3757930" cy="1422645"/>
            </a:xfrm>
            <a:prstGeom prst="rect">
              <a:avLst/>
            </a:prstGeom>
            <a:ln w="25400" cap="flat">
              <a:noFill/>
              <a:miter lim="400000"/>
            </a:ln>
            <a:effectLst/>
          </p:spPr>
        </p:pic>
      </p:grpSp>
      <p:pic>
        <p:nvPicPr>
          <p:cNvPr id="4315" name="server.png" descr="server.png"/>
          <p:cNvPicPr>
            <a:picLocks noChangeAspect="1"/>
          </p:cNvPicPr>
          <p:nvPr/>
        </p:nvPicPr>
        <p:blipFill>
          <a:blip r:embed="rId14">
            <a:extLst/>
          </a:blip>
          <a:stretch>
            <a:fillRect/>
          </a:stretch>
        </p:blipFill>
        <p:spPr>
          <a:xfrm flipH="1">
            <a:off x="1175355" y="1679315"/>
            <a:ext cx="4081226" cy="10370709"/>
          </a:xfrm>
          <a:prstGeom prst="rect">
            <a:avLst/>
          </a:prstGeom>
          <a:ln w="12700">
            <a:miter lim="400000"/>
          </a:ln>
        </p:spPr>
      </p:pic>
      <p:pic>
        <p:nvPicPr>
          <p:cNvPr id="4316" name="snap-ghost-yellow.png" descr="snap-ghost-yellow.png"/>
          <p:cNvPicPr>
            <a:picLocks noChangeAspect="1"/>
          </p:cNvPicPr>
          <p:nvPr/>
        </p:nvPicPr>
        <p:blipFill>
          <a:blip r:embed="rId15">
            <a:extLst/>
          </a:blip>
          <a:stretch>
            <a:fillRect/>
          </a:stretch>
        </p:blipFill>
        <p:spPr>
          <a:xfrm>
            <a:off x="1663432" y="467119"/>
            <a:ext cx="2637818" cy="2631726"/>
          </a:xfrm>
          <a:prstGeom prst="rect">
            <a:avLst/>
          </a:prstGeom>
          <a:ln w="12700">
            <a:miter lim="400000"/>
          </a:ln>
        </p:spPr>
      </p:pic>
      <p:grpSp>
        <p:nvGrpSpPr>
          <p:cNvPr id="4323" name="Group"/>
          <p:cNvGrpSpPr/>
          <p:nvPr/>
        </p:nvGrpSpPr>
        <p:grpSpPr>
          <a:xfrm>
            <a:off x="1556883" y="3779411"/>
            <a:ext cx="3007445" cy="6954469"/>
            <a:chOff x="0" y="0"/>
            <a:chExt cx="3007444" cy="6954467"/>
          </a:xfrm>
        </p:grpSpPr>
        <p:pic>
          <p:nvPicPr>
            <p:cNvPr id="4317" name="tigress-purple.png" descr="tigress-purple.png"/>
            <p:cNvPicPr>
              <a:picLocks noChangeAspect="1"/>
            </p:cNvPicPr>
            <p:nvPr/>
          </p:nvPicPr>
          <p:blipFill>
            <a:blip r:embed="rId16">
              <a:extLst/>
            </a:blip>
            <a:stretch>
              <a:fillRect/>
            </a:stretch>
          </p:blipFill>
          <p:spPr>
            <a:xfrm>
              <a:off x="0" y="4813354"/>
              <a:ext cx="2684956" cy="2141114"/>
            </a:xfrm>
            <a:prstGeom prst="rect">
              <a:avLst/>
            </a:prstGeom>
            <a:ln w="12700" cap="flat">
              <a:noFill/>
              <a:miter lim="400000"/>
            </a:ln>
            <a:effectLst/>
          </p:spPr>
        </p:pic>
        <p:sp>
          <p:nvSpPr>
            <p:cNvPr id="4318" name="Line"/>
            <p:cNvSpPr/>
            <p:nvPr/>
          </p:nvSpPr>
          <p:spPr>
            <a:xfrm flipH="1">
              <a:off x="1425457" y="2900811"/>
              <a:ext cx="1" cy="1652985"/>
            </a:xfrm>
            <a:prstGeom prst="line">
              <a:avLst/>
            </a:prstGeom>
            <a:noFill/>
            <a:ln w="127000" cap="flat">
              <a:solidFill>
                <a:srgbClr val="FFFFFF"/>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nvGrpSpPr>
            <p:cNvPr id="4322" name="Group"/>
            <p:cNvGrpSpPr/>
            <p:nvPr/>
          </p:nvGrpSpPr>
          <p:grpSpPr>
            <a:xfrm>
              <a:off x="6718" y="-1"/>
              <a:ext cx="3000727" cy="2631727"/>
              <a:chOff x="0" y="0"/>
              <a:chExt cx="3000725" cy="2631725"/>
            </a:xfrm>
          </p:grpSpPr>
          <p:sp>
            <p:nvSpPr>
              <p:cNvPr id="4319"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320" name="diamond-clipart-purple-diamond-2.png" descr="diamond-clipart-purple-diamond-2.png"/>
              <p:cNvPicPr>
                <a:picLocks noChangeAspect="1"/>
              </p:cNvPicPr>
              <p:nvPr/>
            </p:nvPicPr>
            <p:blipFill>
              <a:blip r:embed="rId17">
                <a:extLst/>
              </a:blip>
              <a:stretch>
                <a:fillRect/>
              </a:stretch>
            </p:blipFill>
            <p:spPr>
              <a:xfrm>
                <a:off x="657910" y="1323482"/>
                <a:ext cx="1684906" cy="1173818"/>
              </a:xfrm>
              <a:prstGeom prst="rect">
                <a:avLst/>
              </a:prstGeom>
              <a:ln w="12700" cap="flat">
                <a:noFill/>
                <a:miter lim="400000"/>
              </a:ln>
              <a:effectLst/>
            </p:spPr>
          </p:pic>
          <p:sp>
            <p:nvSpPr>
              <p:cNvPr id="4321" name="P.c"/>
              <p:cNvSpPr txBox="1"/>
              <p:nvPr/>
            </p:nvSpPr>
            <p:spPr>
              <a:xfrm>
                <a:off x="508026" y="0"/>
                <a:ext cx="1984674"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grpSp>
      <p:sp>
        <p:nvSpPr>
          <p:cNvPr id="4324" name="Collberg, et al., Distr. app. tamper detection via continuous softw. updates"/>
          <p:cNvSpPr txBox="1"/>
          <p:nvPr/>
        </p:nvSpPr>
        <p:spPr>
          <a:xfrm>
            <a:off x="767215" y="12772569"/>
            <a:ext cx="2244317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5000">
                <a:solidFill>
                  <a:srgbClr val="000000"/>
                </a:solidFill>
                <a:latin typeface="+mj-lt"/>
                <a:ea typeface="+mj-ea"/>
                <a:cs typeface="+mj-cs"/>
                <a:sym typeface="Trebuchet MS"/>
              </a:defRPr>
            </a:lvl1pPr>
          </a:lstStyle>
          <a:p>
            <a:pPr/>
            <a:r>
              <a:t>Collberg, et al., Distr. app. tamper detection via continuous softw. updates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0.000000 L 0.743117 0.000000" origin="layout" pathEditMode="relative">
                                      <p:cBhvr>
                                        <p:cTn id="10" dur="600" fill="hold"/>
                                        <p:tgtEl>
                                          <p:spTgt spid="4311"/>
                                        </p:tgtEl>
                                        <p:attrNameLst>
                                          <p:attrName>ppt_x</p:attrName>
                                          <p:attrName>ppt_y</p:attrName>
                                        </p:attrNameLst>
                                      </p:cBhvr>
                                    </p:animMotion>
                                  </p:childTnLst>
                                </p:cTn>
                              </p:par>
                            </p:childTnLst>
                          </p:cTn>
                        </p:par>
                        <p:par>
                          <p:cTn id="11" fill="hold">
                            <p:stCondLst>
                              <p:cond delay="600"/>
                            </p:stCondLst>
                            <p:childTnLst>
                              <p:par>
                                <p:cTn id="12" presetClass="exit" nodeType="afterEffect" presetSubtype="4" presetID="22" grpId="3" fill="hold">
                                  <p:stCondLst>
                                    <p:cond delay="0"/>
                                  </p:stCondLst>
                                  <p:iterate type="el" backwards="0">
                                    <p:tmAbs val="0"/>
                                  </p:iterate>
                                  <p:childTnLst>
                                    <p:animEffect filter="wipe(down)" transition="out">
                                      <p:cBhvr>
                                        <p:cTn id="13" dur="600" fill="hold"/>
                                        <p:tgtEl>
                                          <p:spTgt spid="4311"/>
                                        </p:tgtEl>
                                      </p:cBhvr>
                                    </p:animEffect>
                                    <p:set>
                                      <p:cBhvr>
                                        <p:cTn id="14" fill="hold">
                                          <p:stCondLst>
                                            <p:cond delay="599"/>
                                          </p:stCondLst>
                                        </p:cTn>
                                        <p:tgtEl>
                                          <p:spTgt spid="4311"/>
                                        </p:tgtEl>
                                        <p:attrNameLst>
                                          <p:attrName>style.visibility</p:attrName>
                                        </p:attrNameLst>
                                      </p:cBhvr>
                                      <p:to>
                                        <p:strVal val="hidden"/>
                                      </p:to>
                                    </p:set>
                                  </p:childTnLst>
                                </p:cTn>
                              </p:par>
                            </p:childTnLst>
                          </p:cTn>
                        </p:par>
                        <p:par>
                          <p:cTn id="15" fill="hold">
                            <p:stCondLst>
                              <p:cond delay="0"/>
                            </p:stCondLst>
                            <p:childTnLst>
                              <p:par>
                                <p:cTn id="16" presetClass="path" nodeType="afterEffect" presetSubtype="0" presetID="-1" grpId="4" accel="50000" decel="50000" fill="hold">
                                  <p:stCondLst>
                                    <p:cond delay="0"/>
                                  </p:stCondLst>
                                  <p:childTnLst>
                                    <p:animMotion path="M 0.000000 0.000000 L 0.738625 0.000000" origin="layout" pathEditMode="relative">
                                      <p:cBhvr>
                                        <p:cTn id="17" dur="600" fill="hold"/>
                                        <p:tgtEl>
                                          <p:spTgt spid="4310"/>
                                        </p:tgtEl>
                                        <p:attrNameLst>
                                          <p:attrName>ppt_x</p:attrName>
                                          <p:attrName>ppt_y</p:attrName>
                                        </p:attrNameLst>
                                      </p:cBhvr>
                                    </p:animMotion>
                                  </p:childTnLst>
                                </p:cTn>
                              </p:par>
                            </p:childTnLst>
                          </p:cTn>
                        </p:par>
                        <p:par>
                          <p:cTn id="18" fill="hold">
                            <p:stCondLst>
                              <p:cond delay="600"/>
                            </p:stCondLst>
                            <p:childTnLst>
                              <p:par>
                                <p:cTn id="19" presetClass="exit" nodeType="afterEffect" presetSubtype="4" presetID="22" grpId="5" fill="hold">
                                  <p:stCondLst>
                                    <p:cond delay="0"/>
                                  </p:stCondLst>
                                  <p:iterate type="el" backwards="0">
                                    <p:tmAbs val="0"/>
                                  </p:iterate>
                                  <p:childTnLst>
                                    <p:animEffect filter="wipe(down)" transition="out">
                                      <p:cBhvr>
                                        <p:cTn id="20" dur="600" fill="hold"/>
                                        <p:tgtEl>
                                          <p:spTgt spid="4310"/>
                                        </p:tgtEl>
                                      </p:cBhvr>
                                    </p:animEffect>
                                    <p:set>
                                      <p:cBhvr>
                                        <p:cTn id="21" fill="hold">
                                          <p:stCondLst>
                                            <p:cond delay="599"/>
                                          </p:stCondLst>
                                        </p:cTn>
                                        <p:tgtEl>
                                          <p:spTgt spid="4310"/>
                                        </p:tgtEl>
                                        <p:attrNameLst>
                                          <p:attrName>style.visibility</p:attrName>
                                        </p:attrNameLst>
                                      </p:cBhvr>
                                      <p:to>
                                        <p:strVal val="hidden"/>
                                      </p:to>
                                    </p:set>
                                  </p:childTnLst>
                                </p:cTn>
                              </p:par>
                            </p:childTnLst>
                          </p:cTn>
                        </p:par>
                        <p:par>
                          <p:cTn id="22" fill="hold">
                            <p:stCondLst>
                              <p:cond delay="0"/>
                            </p:stCondLst>
                            <p:childTnLst>
                              <p:par>
                                <p:cTn id="23" presetClass="path" nodeType="afterEffect" presetSubtype="0" presetID="-1" grpId="6" accel="50000" decel="50000" fill="hold">
                                  <p:stCondLst>
                                    <p:cond delay="0"/>
                                  </p:stCondLst>
                                  <p:childTnLst>
                                    <p:animMotion path="M 0.000000 0.000000 L 0.738777 0.000000" origin="layout" pathEditMode="relative">
                                      <p:cBhvr>
                                        <p:cTn id="24" dur="600" fill="hold"/>
                                        <p:tgtEl>
                                          <p:spTgt spid="4309"/>
                                        </p:tgtEl>
                                        <p:attrNameLst>
                                          <p:attrName>ppt_x</p:attrName>
                                          <p:attrName>ppt_y</p:attrName>
                                        </p:attrNameLst>
                                      </p:cBhvr>
                                    </p:animMotion>
                                  </p:childTnLst>
                                </p:cTn>
                              </p:par>
                            </p:childTnLst>
                          </p:cTn>
                        </p:par>
                        <p:par>
                          <p:cTn id="25" fill="hold">
                            <p:stCondLst>
                              <p:cond delay="600"/>
                            </p:stCondLst>
                            <p:childTnLst>
                              <p:par>
                                <p:cTn id="26" presetClass="exit" nodeType="afterEffect" presetSubtype="4" presetID="22" grpId="7" fill="hold">
                                  <p:stCondLst>
                                    <p:cond delay="0"/>
                                  </p:stCondLst>
                                  <p:iterate type="el" backwards="0">
                                    <p:tmAbs val="0"/>
                                  </p:iterate>
                                  <p:childTnLst>
                                    <p:animEffect filter="wipe(down)" transition="out">
                                      <p:cBhvr>
                                        <p:cTn id="27" dur="600" fill="hold"/>
                                        <p:tgtEl>
                                          <p:spTgt spid="4309"/>
                                        </p:tgtEl>
                                      </p:cBhvr>
                                    </p:animEffect>
                                    <p:set>
                                      <p:cBhvr>
                                        <p:cTn id="28" fill="hold">
                                          <p:stCondLst>
                                            <p:cond delay="599"/>
                                          </p:stCondLst>
                                        </p:cTn>
                                        <p:tgtEl>
                                          <p:spTgt spid="4309"/>
                                        </p:tgtEl>
                                        <p:attrNameLst>
                                          <p:attrName>style.visibility</p:attrName>
                                        </p:attrNameLst>
                                      </p:cBhvr>
                                      <p:to>
                                        <p:strVal val="hidden"/>
                                      </p:to>
                                    </p:set>
                                  </p:childTnLst>
                                </p:cTn>
                              </p:par>
                            </p:childTnLst>
                          </p:cTn>
                        </p:par>
                        <p:par>
                          <p:cTn id="29" fill="hold">
                            <p:stCondLst>
                              <p:cond delay="0"/>
                            </p:stCondLst>
                            <p:childTnLst>
                              <p:par>
                                <p:cTn id="30" presetClass="path" nodeType="afterEffect" presetSubtype="0" presetID="-1" grpId="8" accel="50000" decel="50000" fill="hold">
                                  <p:stCondLst>
                                    <p:cond delay="0"/>
                                  </p:stCondLst>
                                  <p:childTnLst>
                                    <p:animMotion path="M 0.000000 0.000000 L 0.743834 -0.014815" origin="layout" pathEditMode="relative">
                                      <p:cBhvr>
                                        <p:cTn id="31" dur="600" fill="hold"/>
                                        <p:tgtEl>
                                          <p:spTgt spid="4308"/>
                                        </p:tgtEl>
                                        <p:attrNameLst>
                                          <p:attrName>ppt_x</p:attrName>
                                          <p:attrName>ppt_y</p:attrName>
                                        </p:attrNameLst>
                                      </p:cBhvr>
                                    </p:animMotion>
                                  </p:childTnLst>
                                </p:cTn>
                              </p:par>
                            </p:childTnLst>
                          </p:cTn>
                        </p:par>
                        <p:par>
                          <p:cTn id="32" fill="hold">
                            <p:stCondLst>
                              <p:cond delay="600"/>
                            </p:stCondLst>
                            <p:childTnLst>
                              <p:par>
                                <p:cTn id="33" presetClass="exit" nodeType="afterEffect" presetSubtype="4" presetID="22" grpId="9" fill="hold">
                                  <p:stCondLst>
                                    <p:cond delay="0"/>
                                  </p:stCondLst>
                                  <p:iterate type="el" backwards="0">
                                    <p:tmAbs val="0"/>
                                  </p:iterate>
                                  <p:childTnLst>
                                    <p:animEffect filter="wipe(down)" transition="out">
                                      <p:cBhvr>
                                        <p:cTn id="34" dur="600" fill="hold"/>
                                        <p:tgtEl>
                                          <p:spTgt spid="4308"/>
                                        </p:tgtEl>
                                      </p:cBhvr>
                                    </p:animEffect>
                                    <p:set>
                                      <p:cBhvr>
                                        <p:cTn id="35" fill="hold">
                                          <p:stCondLst>
                                            <p:cond delay="599"/>
                                          </p:stCondLst>
                                        </p:cTn>
                                        <p:tgtEl>
                                          <p:spTgt spid="430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0" presetID="1" grpId="10" fill="hold">
                                  <p:stCondLst>
                                    <p:cond delay="0"/>
                                  </p:stCondLst>
                                  <p:iterate type="el" backwards="0">
                                    <p:tmAbs val="0"/>
                                  </p:iterate>
                                  <p:childTnLst>
                                    <p:set>
                                      <p:cBhvr>
                                        <p:cTn id="39" fill="hold"/>
                                        <p:tgtEl>
                                          <p:spTgt spid="429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Class="path" nodeType="clickEffect" presetSubtype="0" presetID="-1" grpId="11" accel="50000" decel="50000" fill="hold">
                                  <p:stCondLst>
                                    <p:cond delay="0"/>
                                  </p:stCondLst>
                                  <p:childTnLst>
                                    <p:animMotion path="M 0.000000 0.000000 L 0.743117 0.000000" origin="layout" pathEditMode="relative">
                                      <p:cBhvr>
                                        <p:cTn id="43" dur="400" fill="hold"/>
                                        <p:tgtEl>
                                          <p:spTgt spid="4307"/>
                                        </p:tgtEl>
                                        <p:attrNameLst>
                                          <p:attrName>ppt_x</p:attrName>
                                          <p:attrName>ppt_y</p:attrName>
                                        </p:attrNameLst>
                                      </p:cBhvr>
                                    </p:animMotion>
                                  </p:childTnLst>
                                </p:cTn>
                              </p:par>
                            </p:childTnLst>
                          </p:cTn>
                        </p:par>
                        <p:par>
                          <p:cTn id="44" fill="hold">
                            <p:stCondLst>
                              <p:cond delay="400"/>
                            </p:stCondLst>
                            <p:childTnLst>
                              <p:par>
                                <p:cTn id="45" presetClass="exit" nodeType="afterEffect" presetSubtype="0" presetID="1" grpId="12" fill="hold">
                                  <p:stCondLst>
                                    <p:cond delay="0"/>
                                  </p:stCondLst>
                                  <p:iterate type="el" backwards="0">
                                    <p:tmAbs val="0"/>
                                  </p:iterate>
                                  <p:childTnLst>
                                    <p:set>
                                      <p:cBhvr>
                                        <p:cTn id="46" fill="hold">
                                          <p:stCondLst>
                                            <p:cond delay="0"/>
                                          </p:stCondLst>
                                        </p:cTn>
                                        <p:tgtEl>
                                          <p:spTgt spid="4307"/>
                                        </p:tgtEl>
                                        <p:attrNameLst>
                                          <p:attrName>style.visibility</p:attrName>
                                        </p:attrNameLst>
                                      </p:cBhvr>
                                      <p:to>
                                        <p:strVal val="hidden"/>
                                      </p:to>
                                    </p:set>
                                  </p:childTnLst>
                                </p:cTn>
                              </p:par>
                            </p:childTnLst>
                          </p:cTn>
                        </p:par>
                        <p:par>
                          <p:cTn id="47" fill="hold">
                            <p:stCondLst>
                              <p:cond delay="0"/>
                            </p:stCondLst>
                            <p:childTnLst>
                              <p:par>
                                <p:cTn id="48" presetClass="path" nodeType="afterEffect" presetSubtype="0" presetID="-1" grpId="13" accel="50000" decel="50000" fill="hold">
                                  <p:stCondLst>
                                    <p:cond delay="0"/>
                                  </p:stCondLst>
                                  <p:childTnLst>
                                    <p:animMotion path="M 0.000000 0.000000 L 0.738625 0.000000" origin="layout" pathEditMode="relative">
                                      <p:cBhvr>
                                        <p:cTn id="49" dur="400" fill="hold"/>
                                        <p:tgtEl>
                                          <p:spTgt spid="4306"/>
                                        </p:tgtEl>
                                        <p:attrNameLst>
                                          <p:attrName>ppt_x</p:attrName>
                                          <p:attrName>ppt_y</p:attrName>
                                        </p:attrNameLst>
                                      </p:cBhvr>
                                    </p:animMotion>
                                  </p:childTnLst>
                                </p:cTn>
                              </p:par>
                            </p:childTnLst>
                          </p:cTn>
                        </p:par>
                        <p:par>
                          <p:cTn id="50" fill="hold">
                            <p:stCondLst>
                              <p:cond delay="400"/>
                            </p:stCondLst>
                            <p:childTnLst>
                              <p:par>
                                <p:cTn id="51" presetClass="exit" nodeType="afterEffect" presetSubtype="0" presetID="1" grpId="14" fill="hold">
                                  <p:stCondLst>
                                    <p:cond delay="0"/>
                                  </p:stCondLst>
                                  <p:iterate type="el" backwards="0">
                                    <p:tmAbs val="0"/>
                                  </p:iterate>
                                  <p:childTnLst>
                                    <p:set>
                                      <p:cBhvr>
                                        <p:cTn id="52" fill="hold">
                                          <p:stCondLst>
                                            <p:cond delay="0"/>
                                          </p:stCondLst>
                                        </p:cTn>
                                        <p:tgtEl>
                                          <p:spTgt spid="4306"/>
                                        </p:tgtEl>
                                        <p:attrNameLst>
                                          <p:attrName>style.visibility</p:attrName>
                                        </p:attrNameLst>
                                      </p:cBhvr>
                                      <p:to>
                                        <p:strVal val="hidden"/>
                                      </p:to>
                                    </p:set>
                                  </p:childTnLst>
                                </p:cTn>
                              </p:par>
                            </p:childTnLst>
                          </p:cTn>
                        </p:par>
                        <p:par>
                          <p:cTn id="53" fill="hold">
                            <p:stCondLst>
                              <p:cond delay="0"/>
                            </p:stCondLst>
                            <p:childTnLst>
                              <p:par>
                                <p:cTn id="54" presetClass="path" nodeType="afterEffect" presetSubtype="0" presetID="-1" grpId="15" accel="50000" decel="50000" fill="hold">
                                  <p:stCondLst>
                                    <p:cond delay="0"/>
                                  </p:stCondLst>
                                  <p:childTnLst>
                                    <p:animMotion path="M 0.000000 0.000000 L 0.738777 0.000000" origin="layout" pathEditMode="relative">
                                      <p:cBhvr>
                                        <p:cTn id="55" dur="400" fill="hold"/>
                                        <p:tgtEl>
                                          <p:spTgt spid="4305"/>
                                        </p:tgtEl>
                                        <p:attrNameLst>
                                          <p:attrName>ppt_x</p:attrName>
                                          <p:attrName>ppt_y</p:attrName>
                                        </p:attrNameLst>
                                      </p:cBhvr>
                                    </p:animMotion>
                                  </p:childTnLst>
                                </p:cTn>
                              </p:par>
                            </p:childTnLst>
                          </p:cTn>
                        </p:par>
                        <p:par>
                          <p:cTn id="56" fill="hold">
                            <p:stCondLst>
                              <p:cond delay="400"/>
                            </p:stCondLst>
                            <p:childTnLst>
                              <p:par>
                                <p:cTn id="57" presetClass="exit" nodeType="afterEffect" presetSubtype="0" presetID="1" grpId="16" fill="hold">
                                  <p:stCondLst>
                                    <p:cond delay="0"/>
                                  </p:stCondLst>
                                  <p:iterate type="el" backwards="0">
                                    <p:tmAbs val="0"/>
                                  </p:iterate>
                                  <p:childTnLst>
                                    <p:set>
                                      <p:cBhvr>
                                        <p:cTn id="58" fill="hold">
                                          <p:stCondLst>
                                            <p:cond delay="0"/>
                                          </p:stCondLst>
                                        </p:cTn>
                                        <p:tgtEl>
                                          <p:spTgt spid="4305"/>
                                        </p:tgtEl>
                                        <p:attrNameLst>
                                          <p:attrName>style.visibility</p:attrName>
                                        </p:attrNameLst>
                                      </p:cBhvr>
                                      <p:to>
                                        <p:strVal val="hidden"/>
                                      </p:to>
                                    </p:set>
                                  </p:childTnLst>
                                </p:cTn>
                              </p:par>
                            </p:childTnLst>
                          </p:cTn>
                        </p:par>
                        <p:par>
                          <p:cTn id="59" fill="hold">
                            <p:stCondLst>
                              <p:cond delay="0"/>
                            </p:stCondLst>
                            <p:childTnLst>
                              <p:par>
                                <p:cTn id="60" presetClass="path" nodeType="afterEffect" presetSubtype="0" presetID="-1" grpId="17" accel="50000" decel="50000" fill="hold">
                                  <p:stCondLst>
                                    <p:cond delay="0"/>
                                  </p:stCondLst>
                                  <p:childTnLst>
                                    <p:animMotion path="M 0.000000 0.000000 L 0.743834 -0.014815" origin="layout" pathEditMode="relative">
                                      <p:cBhvr>
                                        <p:cTn id="61" dur="400" fill="hold"/>
                                        <p:tgtEl>
                                          <p:spTgt spid="4304"/>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08" grpId="9"/>
      <p:bldP build="whole" bldLvl="1" animBg="1" rev="0" advAuto="0" spid="4307" grpId="12"/>
      <p:bldP build="whole" bldLvl="1" animBg="1" rev="0" advAuto="0" spid="4311" grpId="3"/>
      <p:bldP build="whole" bldLvl="1" animBg="1" rev="0" advAuto="0" spid="4309" grpId="7"/>
      <p:bldP build="whole" bldLvl="1" animBg="1" rev="0" advAuto="0" spid="4310" grpId="5"/>
      <p:bldP build="whole" bldLvl="1" animBg="1" rev="0" advAuto="0" spid="4323" grpId="1"/>
      <p:bldP build="whole" bldLvl="1" animBg="1" rev="0" advAuto="0" spid="4305" grpId="16"/>
      <p:bldP build="whole" bldLvl="1" animBg="1" rev="0" advAuto="0" spid="4306" grpId="14"/>
      <p:bldP build="whole" bldLvl="1" animBg="1" rev="0" advAuto="0" spid="4293" grpId="10"/>
    </p:bldLst>
  </p:timing>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graphicFrame>
        <p:nvGraphicFramePr>
          <p:cNvPr id="4328" name="2D Line Chart"/>
          <p:cNvGraphicFramePr/>
          <p:nvPr/>
        </p:nvGraphicFramePr>
        <p:xfrm>
          <a:off x="16086204" y="2789175"/>
          <a:ext cx="7107460" cy="5901165"/>
        </p:xfrm>
        <a:graphic xmlns:a="http://schemas.openxmlformats.org/drawingml/2006/main">
          <a:graphicData uri="http://schemas.openxmlformats.org/drawingml/2006/chart">
            <c:chart xmlns:c="http://schemas.openxmlformats.org/drawingml/2006/chart" r:id="rId3"/>
          </a:graphicData>
        </a:graphic>
      </p:graphicFrame>
      <p:grpSp>
        <p:nvGrpSpPr>
          <p:cNvPr id="4334" name="Group"/>
          <p:cNvGrpSpPr/>
          <p:nvPr/>
        </p:nvGrpSpPr>
        <p:grpSpPr>
          <a:xfrm>
            <a:off x="851382" y="7300847"/>
            <a:ext cx="3396522" cy="4502413"/>
            <a:chOff x="0" y="0"/>
            <a:chExt cx="3396520" cy="4502411"/>
          </a:xfrm>
        </p:grpSpPr>
        <p:pic>
          <p:nvPicPr>
            <p:cNvPr id="4329" name="tigress-purple.png" descr="tigress-purple.png"/>
            <p:cNvPicPr>
              <a:picLocks noChangeAspect="1"/>
            </p:cNvPicPr>
            <p:nvPr/>
          </p:nvPicPr>
          <p:blipFill>
            <a:blip r:embed="rId4">
              <a:extLst/>
            </a:blip>
            <a:stretch>
              <a:fillRect/>
            </a:stretch>
          </p:blipFill>
          <p:spPr>
            <a:xfrm>
              <a:off x="228411" y="2361298"/>
              <a:ext cx="2684957" cy="2141114"/>
            </a:xfrm>
            <a:prstGeom prst="rect">
              <a:avLst/>
            </a:prstGeom>
            <a:ln w="12700" cap="flat">
              <a:noFill/>
              <a:miter lim="400000"/>
            </a:ln>
            <a:effectLst/>
          </p:spPr>
        </p:pic>
        <p:sp>
          <p:nvSpPr>
            <p:cNvPr id="4330" name="Line"/>
            <p:cNvSpPr/>
            <p:nvPr/>
          </p:nvSpPr>
          <p:spPr>
            <a:xfrm>
              <a:off x="1698260" y="1564010"/>
              <a:ext cx="1" cy="763498"/>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nvGrpSpPr>
            <p:cNvPr id="4333" name="Group"/>
            <p:cNvGrpSpPr/>
            <p:nvPr/>
          </p:nvGrpSpPr>
          <p:grpSpPr>
            <a:xfrm>
              <a:off x="0" y="0"/>
              <a:ext cx="3396521" cy="1989033"/>
              <a:chOff x="0" y="0"/>
              <a:chExt cx="3396520" cy="1989032"/>
            </a:xfrm>
          </p:grpSpPr>
          <p:sp>
            <p:nvSpPr>
              <p:cNvPr id="4331"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332" name="Random"/>
              <p:cNvSpPr/>
              <p:nvPr/>
            </p:nvSpPr>
            <p:spPr>
              <a:xfrm>
                <a:off x="1698260" y="71903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5500">
                    <a:solidFill>
                      <a:srgbClr val="000000"/>
                    </a:solidFill>
                    <a:latin typeface="+mj-lt"/>
                    <a:ea typeface="+mj-ea"/>
                    <a:cs typeface="+mj-cs"/>
                    <a:sym typeface="Trebuchet MS"/>
                  </a:defRPr>
                </a:lvl1pPr>
              </a:lstStyle>
              <a:p>
                <a:pPr/>
                <a:r>
                  <a:t>Random</a:t>
                </a:r>
              </a:p>
            </p:txBody>
          </p:sp>
        </p:grpSp>
      </p:grpSp>
      <p:grpSp>
        <p:nvGrpSpPr>
          <p:cNvPr id="4349" name="Group"/>
          <p:cNvGrpSpPr/>
          <p:nvPr/>
        </p:nvGrpSpPr>
        <p:grpSpPr>
          <a:xfrm>
            <a:off x="16839449" y="9015786"/>
            <a:ext cx="6705869" cy="3372435"/>
            <a:chOff x="0" y="0"/>
            <a:chExt cx="6705867" cy="3372434"/>
          </a:xfrm>
        </p:grpSpPr>
        <p:sp>
          <p:nvSpPr>
            <p:cNvPr id="4335" name="Group"/>
            <p:cNvSpPr/>
            <p:nvPr/>
          </p:nvSpPr>
          <p:spPr>
            <a:xfrm>
              <a:off x="0" y="0"/>
              <a:ext cx="6705868" cy="3372435"/>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4345" name="Group"/>
            <p:cNvGrpSpPr/>
            <p:nvPr/>
          </p:nvGrpSpPr>
          <p:grpSpPr>
            <a:xfrm>
              <a:off x="546320" y="1346890"/>
              <a:ext cx="2666734" cy="1302385"/>
              <a:chOff x="0" y="0"/>
              <a:chExt cx="2666732" cy="1302384"/>
            </a:xfrm>
          </p:grpSpPr>
          <p:sp>
            <p:nvSpPr>
              <p:cNvPr id="4336" name="Line"/>
              <p:cNvSpPr/>
              <p:nvPr/>
            </p:nvSpPr>
            <p:spPr>
              <a:xfrm rot="5400000">
                <a:off x="152646" y="404107"/>
                <a:ext cx="321532" cy="213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337" name="Line"/>
              <p:cNvSpPr/>
              <p:nvPr/>
            </p:nvSpPr>
            <p:spPr>
              <a:xfrm>
                <a:off x="2423793" y="647934"/>
                <a:ext cx="230184" cy="1"/>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338" name="Rectangle"/>
              <p:cNvSpPr/>
              <p:nvPr/>
            </p:nvSpPr>
            <p:spPr>
              <a:xfrm>
                <a:off x="0" y="11095"/>
                <a:ext cx="2000570" cy="321776"/>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4339" name="NEXTINSTR[VPC]"/>
              <p:cNvSpPr txBox="1"/>
              <p:nvPr/>
            </p:nvSpPr>
            <p:spPr>
              <a:xfrm>
                <a:off x="66435" y="0"/>
                <a:ext cx="1914310" cy="310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sz="4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rPr sz="5000"/>
                  <a:t>NEXTINSTR</a:t>
                </a:r>
                <a:r>
                  <a:t>[VPC]</a:t>
                </a:r>
              </a:p>
            </p:txBody>
          </p:sp>
          <p:sp>
            <p:nvSpPr>
              <p:cNvPr id="4340" name="Rectangle"/>
              <p:cNvSpPr/>
              <p:nvPr/>
            </p:nvSpPr>
            <p:spPr>
              <a:xfrm>
                <a:off x="418662" y="487530"/>
                <a:ext cx="2000571" cy="321776"/>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4341" name="Line"/>
              <p:cNvSpPr/>
              <p:nvPr/>
            </p:nvSpPr>
            <p:spPr>
              <a:xfrm rot="5400000">
                <a:off x="-138079" y="573808"/>
                <a:ext cx="795559" cy="348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342" name="Line"/>
              <p:cNvSpPr/>
              <p:nvPr/>
            </p:nvSpPr>
            <p:spPr>
              <a:xfrm rot="16200000">
                <a:off x="1837350" y="337852"/>
                <a:ext cx="988567" cy="670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 y="14056"/>
                    </a:moveTo>
                    <a:lnTo>
                      <a:pt x="0" y="21550"/>
                    </a:lnTo>
                    <a:lnTo>
                      <a:pt x="21511" y="21600"/>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343" name="Rectangle"/>
              <p:cNvSpPr/>
              <p:nvPr/>
            </p:nvSpPr>
            <p:spPr>
              <a:xfrm>
                <a:off x="418662" y="980609"/>
                <a:ext cx="2000571" cy="321776"/>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4344" name="Rectangle"/>
              <p:cNvSpPr/>
              <p:nvPr/>
            </p:nvSpPr>
            <p:spPr>
              <a:xfrm>
                <a:off x="3715" y="8441"/>
                <a:ext cx="2000570" cy="321775"/>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grpSp>
        <p:sp>
          <p:nvSpPr>
            <p:cNvPr id="4346" name="De-Virtualize"/>
            <p:cNvSpPr txBox="1"/>
            <p:nvPr/>
          </p:nvSpPr>
          <p:spPr>
            <a:xfrm>
              <a:off x="1347634" y="208510"/>
              <a:ext cx="4010597" cy="917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De-Virtualize</a:t>
              </a:r>
            </a:p>
          </p:txBody>
        </p:sp>
        <p:sp>
          <p:nvSpPr>
            <p:cNvPr id="4347" name="Line"/>
            <p:cNvSpPr/>
            <p:nvPr/>
          </p:nvSpPr>
          <p:spPr>
            <a:xfrm>
              <a:off x="3388350" y="1998082"/>
              <a:ext cx="1041992" cy="1"/>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pic>
          <p:nvPicPr>
            <p:cNvPr id="4348" name="diamond-clipart-purple-diamond-2.png" descr="diamond-clipart-purple-diamond-2.png"/>
            <p:cNvPicPr>
              <a:picLocks noChangeAspect="1"/>
            </p:cNvPicPr>
            <p:nvPr/>
          </p:nvPicPr>
          <p:blipFill>
            <a:blip r:embed="rId5">
              <a:extLst/>
            </a:blip>
            <a:stretch>
              <a:fillRect/>
            </a:stretch>
          </p:blipFill>
          <p:spPr>
            <a:xfrm>
              <a:off x="4262925" y="1293512"/>
              <a:ext cx="2022687" cy="1409140"/>
            </a:xfrm>
            <a:prstGeom prst="rect">
              <a:avLst/>
            </a:prstGeom>
            <a:ln w="12700" cap="flat">
              <a:noFill/>
              <a:miter lim="400000"/>
            </a:ln>
            <a:effectLst/>
          </p:spPr>
        </p:pic>
      </p:grpSp>
      <p:grpSp>
        <p:nvGrpSpPr>
          <p:cNvPr id="4384" name="Group"/>
          <p:cNvGrpSpPr/>
          <p:nvPr/>
        </p:nvGrpSpPr>
        <p:grpSpPr>
          <a:xfrm>
            <a:off x="3971153" y="2936849"/>
            <a:ext cx="12573297" cy="9604371"/>
            <a:chOff x="0" y="0"/>
            <a:chExt cx="12573296" cy="9604370"/>
          </a:xfrm>
        </p:grpSpPr>
        <p:sp>
          <p:nvSpPr>
            <p:cNvPr id="4350" name="Line"/>
            <p:cNvSpPr/>
            <p:nvPr/>
          </p:nvSpPr>
          <p:spPr>
            <a:xfrm>
              <a:off x="11274282" y="7702063"/>
              <a:ext cx="1299015" cy="1"/>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nvGrpSpPr>
            <p:cNvPr id="4366" name="Group"/>
            <p:cNvGrpSpPr/>
            <p:nvPr/>
          </p:nvGrpSpPr>
          <p:grpSpPr>
            <a:xfrm>
              <a:off x="7309722" y="4868105"/>
              <a:ext cx="3693821" cy="4736266"/>
              <a:chOff x="0" y="0"/>
              <a:chExt cx="3693820" cy="4736265"/>
            </a:xfrm>
          </p:grpSpPr>
          <p:grpSp>
            <p:nvGrpSpPr>
              <p:cNvPr id="4353" name="Group"/>
              <p:cNvGrpSpPr/>
              <p:nvPr/>
            </p:nvGrpSpPr>
            <p:grpSpPr>
              <a:xfrm>
                <a:off x="1749190" y="0"/>
                <a:ext cx="1944631" cy="1601060"/>
                <a:chOff x="0" y="0"/>
                <a:chExt cx="1944629" cy="1601059"/>
              </a:xfrm>
            </p:grpSpPr>
            <p:sp>
              <p:nvSpPr>
                <p:cNvPr id="4351" name="Rectangle"/>
                <p:cNvSpPr/>
                <p:nvPr/>
              </p:nvSpPr>
              <p:spPr>
                <a:xfrm>
                  <a:off x="0" y="0"/>
                  <a:ext cx="1944630" cy="1601060"/>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352" name="diamond-clipart-purple-diamond-2.png" descr="diamond-clipart-purple-diamond-2.png"/>
                <p:cNvPicPr>
                  <a:picLocks noChangeAspect="1"/>
                </p:cNvPicPr>
                <p:nvPr/>
              </p:nvPicPr>
              <p:blipFill>
                <a:blip r:embed="rId5">
                  <a:extLst/>
                </a:blip>
                <a:stretch>
                  <a:fillRect/>
                </a:stretch>
              </p:blipFill>
              <p:spPr>
                <a:xfrm>
                  <a:off x="297315" y="376085"/>
                  <a:ext cx="1400799" cy="975890"/>
                </a:xfrm>
                <a:prstGeom prst="rect">
                  <a:avLst/>
                </a:prstGeom>
                <a:ln w="12700" cap="flat">
                  <a:noFill/>
                  <a:miter lim="400000"/>
                </a:ln>
                <a:effectLst/>
              </p:spPr>
            </p:pic>
          </p:grpSp>
          <p:grpSp>
            <p:nvGrpSpPr>
              <p:cNvPr id="4356" name="Group"/>
              <p:cNvGrpSpPr/>
              <p:nvPr/>
            </p:nvGrpSpPr>
            <p:grpSpPr>
              <a:xfrm>
                <a:off x="0" y="524701"/>
                <a:ext cx="1944630" cy="1601061"/>
                <a:chOff x="0" y="0"/>
                <a:chExt cx="1944629" cy="1601059"/>
              </a:xfrm>
            </p:grpSpPr>
            <p:sp>
              <p:nvSpPr>
                <p:cNvPr id="4354" name="Rectangle"/>
                <p:cNvSpPr/>
                <p:nvPr/>
              </p:nvSpPr>
              <p:spPr>
                <a:xfrm>
                  <a:off x="0" y="0"/>
                  <a:ext cx="1944630" cy="1601060"/>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355" name="diamond-clipart-purple-diamond-2.png" descr="diamond-clipart-purple-diamond-2.png"/>
                <p:cNvPicPr>
                  <a:picLocks noChangeAspect="1"/>
                </p:cNvPicPr>
                <p:nvPr/>
              </p:nvPicPr>
              <p:blipFill>
                <a:blip r:embed="rId5">
                  <a:extLst/>
                </a:blip>
                <a:stretch>
                  <a:fillRect/>
                </a:stretch>
              </p:blipFill>
              <p:spPr>
                <a:xfrm>
                  <a:off x="297315" y="376085"/>
                  <a:ext cx="1400799" cy="975890"/>
                </a:xfrm>
                <a:prstGeom prst="rect">
                  <a:avLst/>
                </a:prstGeom>
                <a:ln w="12700" cap="flat">
                  <a:noFill/>
                  <a:miter lim="400000"/>
                </a:ln>
                <a:effectLst/>
              </p:spPr>
            </p:pic>
          </p:grpSp>
          <p:grpSp>
            <p:nvGrpSpPr>
              <p:cNvPr id="4359" name="Group"/>
              <p:cNvGrpSpPr/>
              <p:nvPr/>
            </p:nvGrpSpPr>
            <p:grpSpPr>
              <a:xfrm>
                <a:off x="1749190" y="1696172"/>
                <a:ext cx="1944631" cy="1601060"/>
                <a:chOff x="0" y="0"/>
                <a:chExt cx="1944629" cy="1601059"/>
              </a:xfrm>
            </p:grpSpPr>
            <p:sp>
              <p:nvSpPr>
                <p:cNvPr id="4357" name="Rectangle"/>
                <p:cNvSpPr/>
                <p:nvPr/>
              </p:nvSpPr>
              <p:spPr>
                <a:xfrm>
                  <a:off x="0" y="0"/>
                  <a:ext cx="1944630" cy="1601060"/>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358" name="diamond-clipart-purple-diamond-2.png" descr="diamond-clipart-purple-diamond-2.png"/>
                <p:cNvPicPr>
                  <a:picLocks noChangeAspect="1"/>
                </p:cNvPicPr>
                <p:nvPr/>
              </p:nvPicPr>
              <p:blipFill>
                <a:blip r:embed="rId5">
                  <a:extLst/>
                </a:blip>
                <a:stretch>
                  <a:fillRect/>
                </a:stretch>
              </p:blipFill>
              <p:spPr>
                <a:xfrm>
                  <a:off x="297315" y="376085"/>
                  <a:ext cx="1400799" cy="975890"/>
                </a:xfrm>
                <a:prstGeom prst="rect">
                  <a:avLst/>
                </a:prstGeom>
                <a:ln w="12700" cap="flat">
                  <a:noFill/>
                  <a:miter lim="400000"/>
                </a:ln>
                <a:effectLst/>
              </p:spPr>
            </p:pic>
          </p:grpSp>
          <p:grpSp>
            <p:nvGrpSpPr>
              <p:cNvPr id="4362" name="Group"/>
              <p:cNvGrpSpPr/>
              <p:nvPr/>
            </p:nvGrpSpPr>
            <p:grpSpPr>
              <a:xfrm>
                <a:off x="0" y="2322482"/>
                <a:ext cx="1944630" cy="1601060"/>
                <a:chOff x="0" y="0"/>
                <a:chExt cx="1944629" cy="1601059"/>
              </a:xfrm>
            </p:grpSpPr>
            <p:sp>
              <p:nvSpPr>
                <p:cNvPr id="4360" name="Rectangle"/>
                <p:cNvSpPr/>
                <p:nvPr/>
              </p:nvSpPr>
              <p:spPr>
                <a:xfrm>
                  <a:off x="0" y="0"/>
                  <a:ext cx="1944630" cy="1601060"/>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361" name="diamond-clipart-purple-diamond-2.png" descr="diamond-clipart-purple-diamond-2.png"/>
                <p:cNvPicPr>
                  <a:picLocks noChangeAspect="1"/>
                </p:cNvPicPr>
                <p:nvPr/>
              </p:nvPicPr>
              <p:blipFill>
                <a:blip r:embed="rId5">
                  <a:extLst/>
                </a:blip>
                <a:stretch>
                  <a:fillRect/>
                </a:stretch>
              </p:blipFill>
              <p:spPr>
                <a:xfrm>
                  <a:off x="297315" y="376085"/>
                  <a:ext cx="1400799" cy="975890"/>
                </a:xfrm>
                <a:prstGeom prst="rect">
                  <a:avLst/>
                </a:prstGeom>
                <a:ln w="12700" cap="flat">
                  <a:noFill/>
                  <a:miter lim="400000"/>
                </a:ln>
                <a:effectLst/>
              </p:spPr>
            </p:pic>
          </p:grpSp>
          <p:grpSp>
            <p:nvGrpSpPr>
              <p:cNvPr id="4365" name="Group"/>
              <p:cNvGrpSpPr/>
              <p:nvPr/>
            </p:nvGrpSpPr>
            <p:grpSpPr>
              <a:xfrm>
                <a:off x="1054850" y="3135205"/>
                <a:ext cx="1944631" cy="1601061"/>
                <a:chOff x="0" y="0"/>
                <a:chExt cx="1944629" cy="1601059"/>
              </a:xfrm>
            </p:grpSpPr>
            <p:sp>
              <p:nvSpPr>
                <p:cNvPr id="4363" name="Rectangle"/>
                <p:cNvSpPr/>
                <p:nvPr/>
              </p:nvSpPr>
              <p:spPr>
                <a:xfrm>
                  <a:off x="0" y="0"/>
                  <a:ext cx="1944630" cy="1601060"/>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4364" name="diamond-clipart-purple-diamond-2.png" descr="diamond-clipart-purple-diamond-2.png"/>
                <p:cNvPicPr>
                  <a:picLocks noChangeAspect="1"/>
                </p:cNvPicPr>
                <p:nvPr/>
              </p:nvPicPr>
              <p:blipFill>
                <a:blip r:embed="rId5">
                  <a:extLst/>
                </a:blip>
                <a:stretch>
                  <a:fillRect/>
                </a:stretch>
              </p:blipFill>
              <p:spPr>
                <a:xfrm>
                  <a:off x="271916" y="312585"/>
                  <a:ext cx="1400798" cy="975890"/>
                </a:xfrm>
                <a:prstGeom prst="rect">
                  <a:avLst/>
                </a:prstGeom>
                <a:ln w="12700" cap="flat">
                  <a:noFill/>
                  <a:miter lim="400000"/>
                </a:ln>
                <a:effectLst/>
              </p:spPr>
            </p:pic>
          </p:grpSp>
        </p:grpSp>
        <p:sp>
          <p:nvSpPr>
            <p:cNvPr id="4367" name="Line"/>
            <p:cNvSpPr/>
            <p:nvPr/>
          </p:nvSpPr>
          <p:spPr>
            <a:xfrm>
              <a:off x="5261031" y="7702063"/>
              <a:ext cx="1777953" cy="1"/>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sp>
          <p:nvSpPr>
            <p:cNvPr id="4368" name="Line"/>
            <p:cNvSpPr/>
            <p:nvPr/>
          </p:nvSpPr>
          <p:spPr>
            <a:xfrm>
              <a:off x="0" y="7785686"/>
              <a:ext cx="1777952" cy="1"/>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pic>
          <p:nvPicPr>
            <p:cNvPr id="4369" name="tigress-purple.png" descr="tigress-purple.png"/>
            <p:cNvPicPr>
              <a:picLocks noChangeAspect="1"/>
            </p:cNvPicPr>
            <p:nvPr/>
          </p:nvPicPr>
          <p:blipFill>
            <a:blip r:embed="rId4">
              <a:extLst/>
            </a:blip>
            <a:stretch>
              <a:fillRect/>
            </a:stretch>
          </p:blipFill>
          <p:spPr>
            <a:xfrm>
              <a:off x="2209379" y="6638929"/>
              <a:ext cx="2684957" cy="2141114"/>
            </a:xfrm>
            <a:prstGeom prst="rect">
              <a:avLst/>
            </a:prstGeom>
            <a:ln w="12700" cap="flat">
              <a:noFill/>
              <a:miter lim="400000"/>
            </a:ln>
            <a:effectLst/>
          </p:spPr>
        </p:pic>
        <p:sp>
          <p:nvSpPr>
            <p:cNvPr id="4370" name="Line"/>
            <p:cNvSpPr/>
            <p:nvPr/>
          </p:nvSpPr>
          <p:spPr>
            <a:xfrm flipH="1">
              <a:off x="3678857" y="4350637"/>
              <a:ext cx="1" cy="2141114"/>
            </a:xfrm>
            <a:prstGeom prst="line">
              <a:avLst/>
            </a:prstGeom>
            <a:noFill/>
            <a:ln w="127000" cap="flat">
              <a:solidFill>
                <a:srgbClr val="731B7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nvGrpSpPr>
            <p:cNvPr id="4383" name="Group"/>
            <p:cNvGrpSpPr/>
            <p:nvPr/>
          </p:nvGrpSpPr>
          <p:grpSpPr>
            <a:xfrm>
              <a:off x="313557" y="0"/>
              <a:ext cx="6730601" cy="3996165"/>
              <a:chOff x="0" y="0"/>
              <a:chExt cx="6730600" cy="3996164"/>
            </a:xfrm>
          </p:grpSpPr>
          <p:sp>
            <p:nvSpPr>
              <p:cNvPr id="4371" name="Group"/>
              <p:cNvSpPr/>
              <p:nvPr/>
            </p:nvSpPr>
            <p:spPr>
              <a:xfrm>
                <a:off x="0" y="0"/>
                <a:ext cx="6730601" cy="3996165"/>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4381" name="Group"/>
              <p:cNvGrpSpPr/>
              <p:nvPr/>
            </p:nvGrpSpPr>
            <p:grpSpPr>
              <a:xfrm>
                <a:off x="2221158" y="1070283"/>
                <a:ext cx="2666734" cy="1302385"/>
                <a:chOff x="0" y="0"/>
                <a:chExt cx="2666732" cy="1302384"/>
              </a:xfrm>
            </p:grpSpPr>
            <p:sp>
              <p:nvSpPr>
                <p:cNvPr id="4372" name="Line"/>
                <p:cNvSpPr/>
                <p:nvPr/>
              </p:nvSpPr>
              <p:spPr>
                <a:xfrm rot="5400000">
                  <a:off x="152646" y="404107"/>
                  <a:ext cx="321532" cy="213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373" name="Line"/>
                <p:cNvSpPr/>
                <p:nvPr/>
              </p:nvSpPr>
              <p:spPr>
                <a:xfrm>
                  <a:off x="2423793" y="647934"/>
                  <a:ext cx="230184" cy="1"/>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374" name="Rectangle"/>
                <p:cNvSpPr/>
                <p:nvPr/>
              </p:nvSpPr>
              <p:spPr>
                <a:xfrm>
                  <a:off x="0" y="11095"/>
                  <a:ext cx="2000570" cy="321776"/>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4375" name="NEXTINSTR[VPC]"/>
                <p:cNvSpPr txBox="1"/>
                <p:nvPr/>
              </p:nvSpPr>
              <p:spPr>
                <a:xfrm>
                  <a:off x="66435" y="0"/>
                  <a:ext cx="1914310" cy="310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sz="4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rPr sz="5000"/>
                    <a:t>NEXTINSTR</a:t>
                  </a:r>
                  <a:r>
                    <a:t>[VPC]</a:t>
                  </a:r>
                </a:p>
              </p:txBody>
            </p:sp>
            <p:sp>
              <p:nvSpPr>
                <p:cNvPr id="4376" name="Rectangle"/>
                <p:cNvSpPr/>
                <p:nvPr/>
              </p:nvSpPr>
              <p:spPr>
                <a:xfrm>
                  <a:off x="418662" y="487530"/>
                  <a:ext cx="2000571" cy="321776"/>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4377" name="Line"/>
                <p:cNvSpPr/>
                <p:nvPr/>
              </p:nvSpPr>
              <p:spPr>
                <a:xfrm rot="5400000">
                  <a:off x="-138079" y="573808"/>
                  <a:ext cx="795559" cy="348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378" name="Line"/>
                <p:cNvSpPr/>
                <p:nvPr/>
              </p:nvSpPr>
              <p:spPr>
                <a:xfrm rot="16200000">
                  <a:off x="1837350" y="337852"/>
                  <a:ext cx="988567" cy="670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 y="14056"/>
                      </a:moveTo>
                      <a:lnTo>
                        <a:pt x="0" y="21550"/>
                      </a:lnTo>
                      <a:lnTo>
                        <a:pt x="21511" y="21600"/>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379" name="Rectangle"/>
                <p:cNvSpPr/>
                <p:nvPr/>
              </p:nvSpPr>
              <p:spPr>
                <a:xfrm>
                  <a:off x="418662" y="980609"/>
                  <a:ext cx="2000571" cy="321776"/>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4380" name="Rectangle"/>
                <p:cNvSpPr/>
                <p:nvPr/>
              </p:nvSpPr>
              <p:spPr>
                <a:xfrm>
                  <a:off x="3715" y="8441"/>
                  <a:ext cx="2000570" cy="321775"/>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grpSp>
          <p:sp>
            <p:nvSpPr>
              <p:cNvPr id="4382" name="Virtualize"/>
              <p:cNvSpPr/>
              <p:nvPr/>
            </p:nvSpPr>
            <p:spPr>
              <a:xfrm>
                <a:off x="3365299" y="51202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Virtualize</a:t>
                </a:r>
              </a:p>
            </p:txBody>
          </p:sp>
        </p:grpSp>
      </p:grpSp>
      <p:sp>
        <p:nvSpPr>
          <p:cNvPr id="4385" name="Bench-…"/>
          <p:cNvSpPr txBox="1"/>
          <p:nvPr/>
        </p:nvSpPr>
        <p:spPr>
          <a:xfrm>
            <a:off x="1105116" y="9817765"/>
            <a:ext cx="2413082" cy="176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5500">
                <a:latin typeface="+mj-lt"/>
                <a:ea typeface="+mj-ea"/>
                <a:cs typeface="+mj-cs"/>
                <a:sym typeface="Trebuchet MS"/>
              </a:defRPr>
            </a:pPr>
            <a:r>
              <a:t>Bench-</a:t>
            </a:r>
          </a:p>
          <a:p>
            <a:pPr>
              <a:defRPr b="1" sz="5500">
                <a:latin typeface="+mj-lt"/>
                <a:ea typeface="+mj-ea"/>
                <a:cs typeface="+mj-cs"/>
                <a:sym typeface="Trebuchet MS"/>
              </a:defRPr>
            </a:pPr>
            <a:r>
              <a:t>marks</a:t>
            </a:r>
          </a:p>
        </p:txBody>
      </p:sp>
      <p:graphicFrame>
        <p:nvGraphicFramePr>
          <p:cNvPr id="4386" name="2D Line Chart"/>
          <p:cNvGraphicFramePr/>
          <p:nvPr/>
        </p:nvGraphicFramePr>
        <p:xfrm>
          <a:off x="16114143" y="2776475"/>
          <a:ext cx="6924580" cy="5901165"/>
        </p:xfrm>
        <a:graphic xmlns:a="http://schemas.openxmlformats.org/drawingml/2006/main">
          <a:graphicData uri="http://schemas.openxmlformats.org/drawingml/2006/chart">
            <c:chart xmlns:c="http://schemas.openxmlformats.org/drawingml/2006/chart" r:id="rId6"/>
          </a:graphicData>
        </a:graphic>
      </p:graphicFrame>
      <p:grpSp>
        <p:nvGrpSpPr>
          <p:cNvPr id="4389" name="Group"/>
          <p:cNvGrpSpPr/>
          <p:nvPr/>
        </p:nvGrpSpPr>
        <p:grpSpPr>
          <a:xfrm>
            <a:off x="6987422" y="5619734"/>
            <a:ext cx="2279292" cy="1838122"/>
            <a:chOff x="1068548" y="465137"/>
            <a:chExt cx="2279290" cy="1838120"/>
          </a:xfrm>
        </p:grpSpPr>
        <p:sp>
          <p:nvSpPr>
            <p:cNvPr id="4387" name="Dispatch=…"/>
            <p:cNvSpPr/>
            <p:nvPr/>
          </p:nvSpPr>
          <p:spPr>
            <a:xfrm>
              <a:off x="2077839" y="4651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nSpc>
                  <a:spcPct val="80000"/>
                </a:lnSpc>
                <a:defRPr>
                  <a:solidFill>
                    <a:srgbClr val="000000"/>
                  </a:solidFill>
                  <a:latin typeface="Courier"/>
                  <a:ea typeface="Courier"/>
                  <a:cs typeface="Courier"/>
                  <a:sym typeface="Courier"/>
                </a:defRPr>
              </a:lvl1pPr>
            </a:lstStyle>
            <a:p>
              <a:pPr/>
              <a:r>
                <a:t>Dispatch=…</a:t>
              </a:r>
            </a:p>
          </p:txBody>
        </p:sp>
        <p:sp>
          <p:nvSpPr>
            <p:cNvPr id="4388" name="ISA=…"/>
            <p:cNvSpPr/>
            <p:nvPr/>
          </p:nvSpPr>
          <p:spPr>
            <a:xfrm>
              <a:off x="1068548" y="103325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nSpc>
                  <a:spcPct val="80000"/>
                </a:lnSpc>
                <a:defRPr>
                  <a:solidFill>
                    <a:srgbClr val="000000"/>
                  </a:solidFill>
                  <a:latin typeface="Courier"/>
                  <a:ea typeface="Courier"/>
                  <a:cs typeface="Courier"/>
                  <a:sym typeface="Courier"/>
                </a:defRPr>
              </a:lvl1pPr>
            </a:lstStyle>
            <a:p>
              <a:pPr/>
              <a:r>
                <a:t>ISA=…</a:t>
              </a:r>
            </a:p>
          </p:txBody>
        </p:sp>
      </p:grpSp>
      <p:sp>
        <p:nvSpPr>
          <p:cNvPr id="4390" name="Group"/>
          <p:cNvSpPr/>
          <p:nvPr/>
        </p:nvSpPr>
        <p:spPr>
          <a:xfrm>
            <a:off x="12375724" y="1592190"/>
            <a:ext cx="1270001" cy="1270001"/>
          </a:xfrm>
          <a:prstGeom prst="line">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Evaluating (De-)Obfuscation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384"/>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438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4389"/>
                                        </p:tgtEl>
                                        <p:attrNameLst>
                                          <p:attrName>style.visibility</p:attrName>
                                        </p:attrNameLst>
                                      </p:cBhvr>
                                      <p:to>
                                        <p:strVal val="visible"/>
                                      </p:to>
                                    </p:set>
                                  </p:childTnLst>
                                </p:cTn>
                              </p:par>
                            </p:childTnLst>
                          </p:cTn>
                        </p:par>
                        <p:par>
                          <p:cTn id="18" fill="hold">
                            <p:stCondLst>
                              <p:cond delay="0"/>
                            </p:stCondLst>
                            <p:childTnLst>
                              <p:par>
                                <p:cTn id="19" presetClass="exit" nodeType="afterEffect" presetSubtype="0" presetID="1" grpId="5" fill="hold">
                                  <p:stCondLst>
                                    <p:cond delay="0"/>
                                  </p:stCondLst>
                                  <p:iterate type="el" backwards="0">
                                    <p:tmAbs val="0"/>
                                  </p:iterate>
                                  <p:childTnLst>
                                    <p:set>
                                      <p:cBhvr>
                                        <p:cTn id="20" fill="hold">
                                          <p:stCondLst>
                                            <p:cond delay="0"/>
                                          </p:stCondLst>
                                        </p:cTn>
                                        <p:tgtEl>
                                          <p:spTgt spid="4328"/>
                                        </p:tgtEl>
                                        <p:attrNameLst>
                                          <p:attrName>style.visibility</p:attrName>
                                        </p:attrNameLst>
                                      </p:cBhvr>
                                      <p:to>
                                        <p:strVal val="hidden"/>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438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4334"/>
                                        </p:tgtEl>
                                        <p:attrNameLst>
                                          <p:attrName>style.visibility</p:attrName>
                                        </p:attrNameLst>
                                      </p:cBhvr>
                                      <p:to>
                                        <p:strVal val="visible"/>
                                      </p:to>
                                    </p:set>
                                  </p:childTnLst>
                                </p:cTn>
                              </p:par>
                            </p:childTnLst>
                          </p:cTn>
                        </p:par>
                        <p:par>
                          <p:cTn id="28" fill="hold">
                            <p:stCondLst>
                              <p:cond delay="0"/>
                            </p:stCondLst>
                            <p:childTnLst>
                              <p:par>
                                <p:cTn id="29" presetClass="exit" nodeType="afterEffect" presetSubtype="0" presetID="1" grpId="8" fill="hold">
                                  <p:stCondLst>
                                    <p:cond delay="0"/>
                                  </p:stCondLst>
                                  <p:iterate type="el" backwards="0">
                                    <p:tmAbs val="0"/>
                                  </p:iterate>
                                  <p:childTnLst>
                                    <p:set>
                                      <p:cBhvr>
                                        <p:cTn id="30" fill="hold">
                                          <p:stCondLst>
                                            <p:cond delay="0"/>
                                          </p:stCondLst>
                                        </p:cTn>
                                        <p:tgtEl>
                                          <p:spTgt spid="438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85" grpId="8"/>
      <p:bldP build="whole" bldLvl="1" animBg="1" rev="0" advAuto="0" spid="4328" grpId="1"/>
      <p:bldP build="whole" bldLvl="1" animBg="1" rev="0" advAuto="0" spid="4386" grpId="6"/>
      <p:bldP build="whole" bldLvl="1" animBg="1" rev="0" advAuto="0" spid="4328" grpId="5"/>
      <p:bldP build="whole" bldLvl="1" animBg="1" rev="0" advAuto="0" spid="4389" grpId="4"/>
      <p:bldP build="whole" bldLvl="1" animBg="1" rev="0" advAuto="0" spid="4385" grpId="3"/>
      <p:bldP build="whole" bldLvl="1" animBg="1" rev="0" advAuto="0" spid="4384" grpId="2"/>
      <p:bldP build="whole" bldLvl="1" animBg="1" rev="0" advAuto="0" spid="4334" grpId="7"/>
    </p:bldLst>
  </p:timing>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402" name="Group"/>
          <p:cNvGrpSpPr/>
          <p:nvPr/>
        </p:nvGrpSpPr>
        <p:grpSpPr>
          <a:xfrm>
            <a:off x="3895392" y="2655254"/>
            <a:ext cx="17881396" cy="10339008"/>
            <a:chOff x="38100" y="-76199"/>
            <a:chExt cx="17881395" cy="10339007"/>
          </a:xfrm>
        </p:grpSpPr>
        <p:graphicFrame>
          <p:nvGraphicFramePr>
            <p:cNvPr id="4394" name="Table"/>
            <p:cNvGraphicFramePr/>
            <p:nvPr/>
          </p:nvGraphicFramePr>
          <p:xfrm>
            <a:off x="38100" y="5673648"/>
            <a:ext cx="13604215" cy="4112633"/>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6856420"/>
                  <a:gridCol w="6696994"/>
                </a:tblGrid>
                <a:tr h="1670232">
                  <a:tc>
                    <a:txBody>
                      <a:bodyPr/>
                      <a:lstStyle/>
                      <a:p>
                        <a:pPr defTabSz="914400">
                          <a:defRPr sz="1800">
                            <a:solidFill>
                              <a:srgbClr val="000000"/>
                            </a:solidFill>
                          </a:defRPr>
                        </a:pPr>
                        <a:r>
                          <a:rPr b="1" sz="7000">
                            <a:latin typeface="+mj-lt"/>
                            <a:ea typeface="+mj-ea"/>
                            <a:cs typeface="+mj-cs"/>
                            <a:sym typeface="Trebuchet MS"/>
                          </a:rPr>
                          <a:t>Program</a:t>
                        </a:r>
                      </a:p>
                    </a:txBody>
                    <a:tcPr marL="50800" marR="50800" marT="50800" marB="50800" anchor="b" anchorCtr="0" horzOverflow="overflow">
                      <a:lnL w="3175">
                        <a:miter lim="400000"/>
                      </a:lnL>
                      <a:lnR w="3175">
                        <a:miter lim="400000"/>
                      </a:lnR>
                      <a:lnT w="3175">
                        <a:miter lim="400000"/>
                      </a:lnT>
                      <a:lnB w="50800">
                        <a:solidFill>
                          <a:srgbClr val="000000"/>
                        </a:solidFill>
                        <a:miter lim="400000"/>
                      </a:lnB>
                      <a:noFill/>
                    </a:tcPr>
                  </a:tc>
                  <a:tc>
                    <a:txBody>
                      <a:bodyPr/>
                      <a:lstStyle/>
                      <a:p>
                        <a:pPr defTabSz="914400">
                          <a:defRPr sz="1800">
                            <a:solidFill>
                              <a:srgbClr val="000000"/>
                            </a:solidFill>
                          </a:defRPr>
                        </a:pPr>
                        <a:r>
                          <a:rPr b="1" sz="7000">
                            <a:latin typeface="+mj-lt"/>
                            <a:ea typeface="+mj-ea"/>
                            <a:cs typeface="+mj-cs"/>
                            <a:sym typeface="Trebuchet MS"/>
                          </a:rPr>
                          <a:t>Performance</a:t>
                        </a:r>
                      </a:p>
                    </a:txBody>
                    <a:tcPr marL="50800" marR="50800" marT="50800" marB="50800" anchor="b" anchorCtr="0" horzOverflow="overflow">
                      <a:lnL w="3175">
                        <a:miter lim="400000"/>
                      </a:lnL>
                      <a:lnR w="3175">
                        <a:miter lim="400000"/>
                      </a:lnR>
                      <a:lnT w="3175">
                        <a:miter lim="400000"/>
                      </a:lnT>
                      <a:lnB w="50800">
                        <a:solidFill>
                          <a:srgbClr val="000000"/>
                        </a:solidFill>
                        <a:miter lim="400000"/>
                      </a:lnB>
                      <a:noFill/>
                    </a:tcPr>
                  </a:tc>
                </a:tr>
                <a:tr h="2415412">
                  <a:tc>
                    <a:txBody>
                      <a:bodyPr/>
                      <a:lstStyle/>
                      <a:p>
                        <a:pPr defTabSz="914400">
                          <a:defRPr sz="1800">
                            <a:solidFill>
                              <a:srgbClr val="000000"/>
                            </a:solidFill>
                          </a:defRPr>
                        </a:pPr>
                        <a:r>
                          <a:rPr sz="7000">
                            <a:latin typeface="+mj-lt"/>
                            <a:ea typeface="+mj-ea"/>
                            <a:cs typeface="+mj-cs"/>
                            <a:sym typeface="Trebuchet MS"/>
                          </a:rPr>
                          <a:t>Tigress
Challenge 3.4</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a:lnSpc>
                            <a:spcPct val="80000"/>
                          </a:lnSpc>
                          <a:spcBef>
                            <a:spcPts val="1800"/>
                          </a:spcBef>
                          <a:defRPr sz="1800">
                            <a:solidFill>
                              <a:srgbClr val="000000"/>
                            </a:solidFill>
                          </a:defRPr>
                        </a:pPr>
                        <a:r>
                          <a:rPr sz="7000">
                            <a:latin typeface="+mj-lt"/>
                            <a:ea typeface="+mj-ea"/>
                            <a:cs typeface="+mj-cs"/>
                            <a:sym typeface="Trebuchet MS"/>
                          </a:rPr>
                          <a:t>2.2 hours,
170GB RAM</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grpSp>
          <p:nvGrpSpPr>
            <p:cNvPr id="4401" name="Group"/>
            <p:cNvGrpSpPr/>
            <p:nvPr/>
          </p:nvGrpSpPr>
          <p:grpSpPr>
            <a:xfrm>
              <a:off x="264687" y="-76200"/>
              <a:ext cx="17654809" cy="10339008"/>
              <a:chOff x="-126999" y="-76199"/>
              <a:chExt cx="17654807" cy="10339007"/>
            </a:xfrm>
          </p:grpSpPr>
          <p:grpSp>
            <p:nvGrpSpPr>
              <p:cNvPr id="4397" name="Screenshot 2018-11-18 at 16.37.48.png"/>
              <p:cNvGrpSpPr/>
              <p:nvPr/>
            </p:nvGrpSpPr>
            <p:grpSpPr>
              <a:xfrm>
                <a:off x="-127000" y="-76200"/>
                <a:ext cx="12853377" cy="6146230"/>
                <a:chOff x="0" y="0"/>
                <a:chExt cx="12853376" cy="6146229"/>
              </a:xfrm>
            </p:grpSpPr>
            <p:pic>
              <p:nvPicPr>
                <p:cNvPr id="4396" name="Screenshot 2018-11-18 at 16.37.48.png" descr="Screenshot 2018-11-18 at 16.37.48.png"/>
                <p:cNvPicPr>
                  <a:picLocks noChangeAspect="1"/>
                </p:cNvPicPr>
                <p:nvPr/>
              </p:nvPicPr>
              <p:blipFill>
                <a:blip r:embed="rId3">
                  <a:extLst/>
                </a:blip>
                <a:srcRect l="795" t="0" r="0" b="47056"/>
                <a:stretch>
                  <a:fillRect/>
                </a:stretch>
              </p:blipFill>
              <p:spPr>
                <a:xfrm>
                  <a:off x="127000" y="76200"/>
                  <a:ext cx="12599376" cy="5816030"/>
                </a:xfrm>
                <a:prstGeom prst="rect">
                  <a:avLst/>
                </a:prstGeom>
                <a:ln>
                  <a:noFill/>
                </a:ln>
                <a:effectLst/>
              </p:spPr>
            </p:pic>
            <p:pic>
              <p:nvPicPr>
                <p:cNvPr id="4395" name="Screenshot 2018-11-18 at 16.37.48.png" descr="Screenshot 2018-11-18 at 16.37.48.png"/>
                <p:cNvPicPr>
                  <a:picLocks noChangeAspect="0"/>
                </p:cNvPicPr>
                <p:nvPr/>
              </p:nvPicPr>
              <p:blipFill>
                <a:blip r:embed="rId4">
                  <a:extLst/>
                </a:blip>
                <a:stretch>
                  <a:fillRect/>
                </a:stretch>
              </p:blipFill>
              <p:spPr>
                <a:xfrm>
                  <a:off x="0" y="0"/>
                  <a:ext cx="12853377" cy="6146230"/>
                </a:xfrm>
                <a:prstGeom prst="rect">
                  <a:avLst/>
                </a:prstGeom>
                <a:effectLst/>
              </p:spPr>
            </p:pic>
          </p:grpSp>
          <p:pic>
            <p:nvPicPr>
              <p:cNvPr id="4398" name="photo.jpg" descr="photo.jpg"/>
              <p:cNvPicPr>
                <a:picLocks noChangeAspect="1"/>
              </p:cNvPicPr>
              <p:nvPr/>
            </p:nvPicPr>
            <p:blipFill>
              <a:blip r:embed="rId5">
                <a:extLst/>
              </a:blip>
              <a:stretch>
                <a:fillRect/>
              </a:stretch>
            </p:blipFill>
            <p:spPr>
              <a:xfrm>
                <a:off x="14352238" y="200741"/>
                <a:ext cx="3111943" cy="3111943"/>
              </a:xfrm>
              <a:prstGeom prst="rect">
                <a:avLst/>
              </a:prstGeom>
              <a:ln w="12700" cap="flat">
                <a:noFill/>
                <a:miter lim="400000"/>
              </a:ln>
              <a:effectLst/>
            </p:spPr>
          </p:pic>
          <p:pic>
            <p:nvPicPr>
              <p:cNvPr id="4399" name="Unknown-2.jpeg" descr="Unknown-2.jpeg"/>
              <p:cNvPicPr>
                <a:picLocks noChangeAspect="1"/>
              </p:cNvPicPr>
              <p:nvPr/>
            </p:nvPicPr>
            <p:blipFill>
              <a:blip r:embed="rId6">
                <a:extLst/>
              </a:blip>
              <a:srcRect l="28522" t="17881" r="21817" b="43590"/>
              <a:stretch>
                <a:fillRect/>
              </a:stretch>
            </p:blipFill>
            <p:spPr>
              <a:xfrm>
                <a:off x="14304915" y="3553147"/>
                <a:ext cx="3206483" cy="3321187"/>
              </a:xfrm>
              <a:prstGeom prst="rect">
                <a:avLst/>
              </a:prstGeom>
              <a:ln w="12700" cap="flat">
                <a:noFill/>
                <a:miter lim="400000"/>
              </a:ln>
              <a:effectLst/>
            </p:spPr>
          </p:pic>
          <p:pic>
            <p:nvPicPr>
              <p:cNvPr id="4400" name="MLP2.png" descr="MLP2.png"/>
              <p:cNvPicPr>
                <a:picLocks noChangeAspect="1"/>
              </p:cNvPicPr>
              <p:nvPr/>
            </p:nvPicPr>
            <p:blipFill>
              <a:blip r:embed="rId7">
                <a:extLst/>
              </a:blip>
              <a:srcRect l="33316" t="10700" r="20991" b="30773"/>
              <a:stretch>
                <a:fillRect/>
              </a:stretch>
            </p:blipFill>
            <p:spPr>
              <a:xfrm>
                <a:off x="14288490" y="7150982"/>
                <a:ext cx="3239318" cy="3111826"/>
              </a:xfrm>
              <a:prstGeom prst="rect">
                <a:avLst/>
              </a:prstGeom>
              <a:ln w="12700" cap="flat">
                <a:noFill/>
                <a:miter lim="400000"/>
              </a:ln>
              <a:effectLst/>
            </p:spPr>
          </p:pic>
        </p:grpSp>
      </p:grpSp>
      <p:grpSp>
        <p:nvGrpSpPr>
          <p:cNvPr id="4407" name="Group"/>
          <p:cNvGrpSpPr/>
          <p:nvPr/>
        </p:nvGrpSpPr>
        <p:grpSpPr>
          <a:xfrm>
            <a:off x="5927929" y="2502223"/>
            <a:ext cx="16988411" cy="10899070"/>
            <a:chOff x="-127000" y="-76200"/>
            <a:chExt cx="16988409" cy="10899069"/>
          </a:xfrm>
        </p:grpSpPr>
        <p:grpSp>
          <p:nvGrpSpPr>
            <p:cNvPr id="4405" name="Screenshot 2018-11-18 at 17.06.44.png"/>
            <p:cNvGrpSpPr/>
            <p:nvPr/>
          </p:nvGrpSpPr>
          <p:grpSpPr>
            <a:xfrm>
              <a:off x="-127000" y="-76200"/>
              <a:ext cx="10176096" cy="10899070"/>
              <a:chOff x="0" y="0"/>
              <a:chExt cx="10176095" cy="10899069"/>
            </a:xfrm>
          </p:grpSpPr>
          <p:pic>
            <p:nvPicPr>
              <p:cNvPr id="4404" name="Screenshot 2018-11-18 at 17.06.44.png" descr="Screenshot 2018-11-18 at 17.06.44.png"/>
              <p:cNvPicPr>
                <a:picLocks noChangeAspect="1"/>
              </p:cNvPicPr>
              <p:nvPr/>
            </p:nvPicPr>
            <p:blipFill>
              <a:blip r:embed="rId8">
                <a:extLst/>
              </a:blip>
              <a:stretch>
                <a:fillRect/>
              </a:stretch>
            </p:blipFill>
            <p:spPr>
              <a:xfrm>
                <a:off x="127000" y="76200"/>
                <a:ext cx="9922096" cy="10568870"/>
              </a:xfrm>
              <a:prstGeom prst="rect">
                <a:avLst/>
              </a:prstGeom>
              <a:ln>
                <a:noFill/>
              </a:ln>
              <a:effectLst/>
            </p:spPr>
          </p:pic>
          <p:pic>
            <p:nvPicPr>
              <p:cNvPr id="4403" name="Screenshot 2018-11-18 at 17.06.44.png" descr="Screenshot 2018-11-18 at 17.06.44.png"/>
              <p:cNvPicPr>
                <a:picLocks noChangeAspect="0"/>
              </p:cNvPicPr>
              <p:nvPr/>
            </p:nvPicPr>
            <p:blipFill>
              <a:blip r:embed="rId9">
                <a:extLst/>
              </a:blip>
              <a:stretch>
                <a:fillRect/>
              </a:stretch>
            </p:blipFill>
            <p:spPr>
              <a:xfrm>
                <a:off x="0" y="0"/>
                <a:ext cx="10176096" cy="10899070"/>
              </a:xfrm>
              <a:prstGeom prst="rect">
                <a:avLst/>
              </a:prstGeom>
              <a:effectLst/>
            </p:spPr>
          </p:pic>
        </p:grpSp>
        <p:pic>
          <p:nvPicPr>
            <p:cNvPr id="4406" name="Am2GomD4.jpg" descr="Am2GomD4.jpg"/>
            <p:cNvPicPr>
              <a:picLocks noChangeAspect="1"/>
            </p:cNvPicPr>
            <p:nvPr/>
          </p:nvPicPr>
          <p:blipFill>
            <a:blip r:embed="rId10">
              <a:extLst/>
            </a:blip>
            <a:stretch>
              <a:fillRect/>
            </a:stretch>
          </p:blipFill>
          <p:spPr>
            <a:xfrm>
              <a:off x="11493579" y="2420912"/>
              <a:ext cx="5367831" cy="5367832"/>
            </a:xfrm>
            <a:prstGeom prst="rect">
              <a:avLst/>
            </a:prstGeom>
            <a:ln w="12700" cap="flat">
              <a:noFill/>
              <a:miter lim="400000"/>
            </a:ln>
            <a:effectLst/>
          </p:spPr>
        </p:pic>
      </p:grpSp>
      <p:sp>
        <p:nvSpPr>
          <p:cNvPr id="4408" name="Group"/>
          <p:cNvSpPr/>
          <p:nvPr/>
        </p:nvSpPr>
        <p:spPr>
          <a:xfrm>
            <a:off x="12375724" y="1592190"/>
            <a:ext cx="1270001" cy="1270001"/>
          </a:xfrm>
          <a:prstGeom prst="line">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Evaluating (De-)Obfuscation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4402"/>
                                        </p:tgtEl>
                                        <p:attrNameLst>
                                          <p:attrName>style.visibility</p:attrName>
                                        </p:attrNameLst>
                                      </p:cBhvr>
                                      <p:to>
                                        <p:strVal val="hidden"/>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4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07" grpId="2"/>
      <p:bldP build="whole" bldLvl="1" animBg="1" rev="0" advAuto="0" spid="4402" grpId="1"/>
    </p:bldLst>
  </p:timing>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658DA0"/>
        </a:solidFill>
      </p:bgPr>
    </p:bg>
    <p:spTree>
      <p:nvGrpSpPr>
        <p:cNvPr id="1" name=""/>
        <p:cNvGrpSpPr/>
        <p:nvPr/>
      </p:nvGrpSpPr>
      <p:grpSpPr>
        <a:xfrm>
          <a:off x="0" y="0"/>
          <a:ext cx="0" cy="0"/>
          <a:chOff x="0" y="0"/>
          <a:chExt cx="0" cy="0"/>
        </a:xfrm>
      </p:grpSpPr>
      <p:pic>
        <p:nvPicPr>
          <p:cNvPr id="4412" name="tigress-purple.png" descr="tigress-purple.png"/>
          <p:cNvPicPr>
            <a:picLocks noChangeAspect="1"/>
          </p:cNvPicPr>
          <p:nvPr/>
        </p:nvPicPr>
        <p:blipFill>
          <a:blip r:embed="rId3">
            <a:extLst/>
          </a:blip>
          <a:srcRect l="3377" t="4044" r="2238" b="1616"/>
          <a:stretch>
            <a:fillRect/>
          </a:stretch>
        </p:blipFill>
        <p:spPr>
          <a:xfrm>
            <a:off x="9555282" y="959205"/>
            <a:ext cx="5709608" cy="4550970"/>
          </a:xfrm>
          <a:prstGeom prst="rect">
            <a:avLst/>
          </a:prstGeom>
          <a:ln w="25400">
            <a:miter lim="400000"/>
          </a:ln>
          <a:effectLst>
            <a:outerShdw sx="100000" sy="100000" kx="0" ky="0" algn="b" rotWithShape="0" blurRad="190500" dist="228600" dir="3223776">
              <a:srgbClr val="000000"/>
            </a:outerShdw>
          </a:effectLst>
        </p:spPr>
      </p:pic>
      <p:graphicFrame>
        <p:nvGraphicFramePr>
          <p:cNvPr id="4413" name="Table"/>
          <p:cNvGraphicFramePr/>
          <p:nvPr/>
        </p:nvGraphicFramePr>
        <p:xfrm>
          <a:off x="1573981" y="5983002"/>
          <a:ext cx="22193673" cy="694429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415198"/>
                <a:gridCol w="713029"/>
                <a:gridCol w="16052744"/>
              </a:tblGrid>
              <a:tr h="1386319">
                <a:tc>
                  <a:txBody>
                    <a:bodyPr/>
                    <a:lstStyle/>
                    <a:p>
                      <a:pPr marL="228600" indent="-228600" algn="l">
                        <a:buSzPct val="100000"/>
                        <a:buChar char="•"/>
                        <a:defRPr sz="8000">
                          <a:latin typeface="+mj-lt"/>
                          <a:ea typeface="+mj-ea"/>
                          <a:cs typeface="+mj-cs"/>
                          <a:sym typeface="Trebuchet MS"/>
                        </a:defRPr>
                      </a:pPr>
                      <a:r>
                        <a:t>Complete</a:t>
                      </a:r>
                    </a:p>
                  </a:txBody>
                  <a:tcPr marL="50800" marR="50800" marT="50800" marB="50800" anchor="ctr" anchorCtr="0" horzOverflow="overflow">
                    <a:lnL w="0">
                      <a:miter lim="400000"/>
                    </a:lnL>
                    <a:lnR w="0">
                      <a:miter lim="400000"/>
                    </a:lnR>
                    <a:lnT w="0">
                      <a:miter lim="400000"/>
                    </a:lnT>
                    <a:lnB w="0">
                      <a:miter lim="400000"/>
                    </a:lnB>
                  </a:tcPr>
                </a:tc>
                <a:tc>
                  <a:txBody>
                    <a:bodyPr/>
                    <a:lstStyle/>
                    <a:p>
                      <a:pPr defTabSz="914400">
                        <a:defRPr sz="1800">
                          <a:solidFill>
                            <a:srgbClr val="000000"/>
                          </a:solidFill>
                        </a:defRPr>
                      </a:pPr>
                      <a:r>
                        <a:rPr b="1" sz="3800">
                          <a:solidFill>
                            <a:srgbClr val="FFFFFF"/>
                          </a:solidFill>
                          <a:latin typeface="Helvetica"/>
                          <a:ea typeface="Helvetica"/>
                          <a:cs typeface="Helvetica"/>
                          <a:sym typeface="Helvetica"/>
                        </a:rPr>
                        <a:t>—</a:t>
                      </a:r>
                    </a:p>
                  </a:txBody>
                  <a:tcPr marL="50800" marR="50800" marT="50800" marB="50800" anchor="ctr" anchorCtr="0" horzOverflow="overflow">
                    <a:lnL w="0">
                      <a:miter lim="400000"/>
                    </a:lnL>
                    <a:lnR w="0">
                      <a:miter lim="400000"/>
                    </a:lnR>
                    <a:lnT w="0">
                      <a:miter lim="400000"/>
                    </a:lnT>
                    <a:lnB w="0">
                      <a:miter lim="400000"/>
                    </a:lnB>
                  </a:tcPr>
                </a:tc>
                <a:tc>
                  <a:txBody>
                    <a:bodyPr/>
                    <a:lstStyle/>
                    <a:p>
                      <a:pPr algn="l">
                        <a:defRPr sz="1800">
                          <a:solidFill>
                            <a:srgbClr val="000000"/>
                          </a:solidFill>
                        </a:defRPr>
                      </a:pPr>
                      <a:r>
                        <a:rPr sz="8000">
                          <a:solidFill>
                            <a:srgbClr val="FFFFFF"/>
                          </a:solidFill>
                          <a:latin typeface="+mj-lt"/>
                          <a:ea typeface="+mj-ea"/>
                          <a:cs typeface="+mj-cs"/>
                          <a:sym typeface="Trebuchet MS"/>
                        </a:rPr>
                        <a:t>one of every kind of transform</a:t>
                      </a:r>
                    </a:p>
                  </a:txBody>
                  <a:tcPr marL="50800" marR="50800" marT="50800" marB="50800" anchor="ctr" anchorCtr="0" horzOverflow="overflow">
                    <a:lnL w="0">
                      <a:miter lim="400000"/>
                    </a:lnL>
                    <a:lnR w="0">
                      <a:miter lim="400000"/>
                    </a:lnR>
                    <a:lnT w="0">
                      <a:miter lim="400000"/>
                    </a:lnT>
                    <a:lnB w="0">
                      <a:miter lim="400000"/>
                    </a:lnB>
                  </a:tcPr>
                </a:tc>
              </a:tr>
              <a:tr h="1386319">
                <a:tc>
                  <a:txBody>
                    <a:bodyPr/>
                    <a:lstStyle/>
                    <a:p>
                      <a:pPr marL="228600" indent="-228600" algn="l">
                        <a:buSzPct val="100000"/>
                        <a:buChar char="•"/>
                        <a:defRPr sz="8000">
                          <a:latin typeface="+mj-lt"/>
                          <a:ea typeface="+mj-ea"/>
                          <a:cs typeface="+mj-cs"/>
                          <a:sym typeface="Trebuchet MS"/>
                        </a:defRPr>
                      </a:pPr>
                      <a:r>
                        <a:t>Generic</a:t>
                      </a:r>
                    </a:p>
                  </a:txBody>
                  <a:tcPr marL="50800" marR="50800" marT="50800" marB="50800" anchor="ctr" anchorCtr="0" horzOverflow="overflow">
                    <a:lnL w="0">
                      <a:miter lim="400000"/>
                    </a:lnL>
                    <a:lnR w="0">
                      <a:miter lim="400000"/>
                    </a:lnR>
                    <a:lnT w="0">
                      <a:miter lim="400000"/>
                    </a:lnT>
                    <a:lnB w="0">
                      <a:miter lim="400000"/>
                    </a:lnB>
                  </a:tcPr>
                </a:tc>
                <a:tc>
                  <a:txBody>
                    <a:bodyPr/>
                    <a:lstStyle/>
                    <a:p>
                      <a:pPr defTabSz="914400">
                        <a:defRPr sz="1800">
                          <a:solidFill>
                            <a:srgbClr val="000000"/>
                          </a:solidFill>
                        </a:defRPr>
                      </a:pPr>
                      <a:r>
                        <a:rPr b="1" sz="3800">
                          <a:solidFill>
                            <a:srgbClr val="FFFFFF"/>
                          </a:solidFill>
                          <a:latin typeface="Helvetica"/>
                          <a:ea typeface="Helvetica"/>
                          <a:cs typeface="Helvetica"/>
                          <a:sym typeface="Helvetica"/>
                        </a:rPr>
                        <a:t>—</a:t>
                      </a:r>
                    </a:p>
                  </a:txBody>
                  <a:tcPr marL="50800" marR="50800" marT="50800" marB="50800" anchor="ctr" anchorCtr="0" horzOverflow="overflow">
                    <a:lnL w="0">
                      <a:miter lim="400000"/>
                    </a:lnL>
                    <a:lnR w="0">
                      <a:miter lim="400000"/>
                    </a:lnR>
                    <a:lnT w="0">
                      <a:miter lim="400000"/>
                    </a:lnT>
                    <a:lnB w="0">
                      <a:miter lim="400000"/>
                    </a:lnB>
                  </a:tcPr>
                </a:tc>
                <a:tc>
                  <a:txBody>
                    <a:bodyPr/>
                    <a:lstStyle/>
                    <a:p>
                      <a:pPr algn="l">
                        <a:defRPr sz="1800">
                          <a:solidFill>
                            <a:srgbClr val="000000"/>
                          </a:solidFill>
                        </a:defRPr>
                      </a:pPr>
                      <a:r>
                        <a:rPr sz="8000">
                          <a:solidFill>
                            <a:srgbClr val="FFFFFF"/>
                          </a:solidFill>
                          <a:latin typeface="+mj-lt"/>
                          <a:ea typeface="+mj-ea"/>
                          <a:cs typeface="+mj-cs"/>
                          <a:sym typeface="Trebuchet MS"/>
                        </a:rPr>
                        <a:t>many transform variants</a:t>
                      </a:r>
                    </a:p>
                  </a:txBody>
                  <a:tcPr marL="50800" marR="50800" marT="50800" marB="50800" anchor="ctr" anchorCtr="0" horzOverflow="overflow">
                    <a:lnL w="0">
                      <a:miter lim="400000"/>
                    </a:lnL>
                    <a:lnR w="0">
                      <a:miter lim="400000"/>
                    </a:lnR>
                    <a:lnT w="0">
                      <a:miter lim="400000"/>
                    </a:lnT>
                    <a:lnB w="0">
                      <a:miter lim="400000"/>
                    </a:lnB>
                  </a:tcPr>
                </a:tc>
              </a:tr>
              <a:tr h="1386319">
                <a:tc>
                  <a:txBody>
                    <a:bodyPr/>
                    <a:lstStyle/>
                    <a:p>
                      <a:pPr marL="228600" indent="-228600" algn="l">
                        <a:buSzPct val="100000"/>
                        <a:buChar char="•"/>
                        <a:defRPr sz="8000">
                          <a:latin typeface="+mj-lt"/>
                          <a:ea typeface="+mj-ea"/>
                          <a:cs typeface="+mj-cs"/>
                          <a:sym typeface="Trebuchet MS"/>
                        </a:defRPr>
                      </a:pPr>
                      <a:r>
                        <a:t>Diverse</a:t>
                      </a:r>
                    </a:p>
                  </a:txBody>
                  <a:tcPr marL="50800" marR="50800" marT="50800" marB="50800" anchor="ctr" anchorCtr="0" horzOverflow="overflow">
                    <a:lnL w="0">
                      <a:miter lim="400000"/>
                    </a:lnL>
                    <a:lnR w="0">
                      <a:miter lim="400000"/>
                    </a:lnR>
                    <a:lnT w="0">
                      <a:miter lim="400000"/>
                    </a:lnT>
                    <a:lnB w="0">
                      <a:miter lim="400000"/>
                    </a:lnB>
                  </a:tcPr>
                </a:tc>
                <a:tc>
                  <a:txBody>
                    <a:bodyPr/>
                    <a:lstStyle/>
                    <a:p>
                      <a:pPr defTabSz="914400">
                        <a:defRPr sz="1800">
                          <a:solidFill>
                            <a:srgbClr val="000000"/>
                          </a:solidFill>
                        </a:defRPr>
                      </a:pPr>
                      <a:r>
                        <a:rPr b="1" sz="3800">
                          <a:solidFill>
                            <a:srgbClr val="FFFFFF"/>
                          </a:solidFill>
                          <a:latin typeface="Helvetica"/>
                          <a:ea typeface="Helvetica"/>
                          <a:cs typeface="Helvetica"/>
                          <a:sym typeface="Helvetica"/>
                        </a:rPr>
                        <a:t>—</a:t>
                      </a:r>
                    </a:p>
                  </a:txBody>
                  <a:tcPr marL="50800" marR="50800" marT="50800" marB="50800" anchor="ctr" anchorCtr="0" horzOverflow="overflow">
                    <a:lnL w="0">
                      <a:miter lim="400000"/>
                    </a:lnL>
                    <a:lnR w="0">
                      <a:miter lim="400000"/>
                    </a:lnR>
                    <a:lnT w="0">
                      <a:miter lim="400000"/>
                    </a:lnT>
                    <a:lnB w="0">
                      <a:miter lim="400000"/>
                    </a:lnB>
                  </a:tcPr>
                </a:tc>
                <a:tc>
                  <a:txBody>
                    <a:bodyPr/>
                    <a:lstStyle/>
                    <a:p>
                      <a:pPr algn="l">
                        <a:defRPr sz="1800">
                          <a:solidFill>
                            <a:srgbClr val="000000"/>
                          </a:solidFill>
                        </a:defRPr>
                      </a:pPr>
                      <a:r>
                        <a:rPr sz="8000">
                          <a:solidFill>
                            <a:srgbClr val="FFFFFF"/>
                          </a:solidFill>
                          <a:latin typeface="+mj-lt"/>
                          <a:ea typeface="+mj-ea"/>
                          <a:cs typeface="+mj-cs"/>
                          <a:sym typeface="Trebuchet MS"/>
                        </a:rPr>
                        <a:t>every decision influenced by seed</a:t>
                      </a:r>
                    </a:p>
                  </a:txBody>
                  <a:tcPr marL="50800" marR="50800" marT="50800" marB="50800" anchor="ctr" anchorCtr="0" horzOverflow="overflow">
                    <a:lnL w="0">
                      <a:miter lim="400000"/>
                    </a:lnL>
                    <a:lnR w="0">
                      <a:miter lim="400000"/>
                    </a:lnR>
                    <a:lnT w="0">
                      <a:miter lim="400000"/>
                    </a:lnT>
                    <a:lnB w="0">
                      <a:miter lim="400000"/>
                    </a:lnB>
                  </a:tcPr>
                </a:tc>
              </a:tr>
              <a:tr h="1386319">
                <a:tc>
                  <a:txBody>
                    <a:bodyPr/>
                    <a:lstStyle/>
                    <a:p>
                      <a:pPr marL="228600" indent="-228600" algn="l">
                        <a:buSzPct val="100000"/>
                        <a:buChar char="•"/>
                        <a:defRPr sz="8000">
                          <a:latin typeface="+mj-lt"/>
                          <a:ea typeface="+mj-ea"/>
                          <a:cs typeface="+mj-cs"/>
                          <a:sym typeface="Trebuchet MS"/>
                        </a:defRPr>
                      </a:pPr>
                      <a:r>
                        <a:t>Extensible</a:t>
                      </a:r>
                    </a:p>
                  </a:txBody>
                  <a:tcPr marL="50800" marR="50800" marT="50800" marB="50800" anchor="ctr" anchorCtr="0" horzOverflow="overflow">
                    <a:lnL w="0">
                      <a:miter lim="400000"/>
                    </a:lnL>
                    <a:lnR w="0">
                      <a:miter lim="400000"/>
                    </a:lnR>
                    <a:lnT w="0">
                      <a:miter lim="400000"/>
                    </a:lnT>
                    <a:lnB w="0">
                      <a:miter lim="400000"/>
                    </a:lnB>
                  </a:tcPr>
                </a:tc>
                <a:tc>
                  <a:txBody>
                    <a:bodyPr/>
                    <a:lstStyle/>
                    <a:p>
                      <a:pPr defTabSz="914400">
                        <a:defRPr sz="1800">
                          <a:solidFill>
                            <a:srgbClr val="000000"/>
                          </a:solidFill>
                        </a:defRPr>
                      </a:pPr>
                      <a:r>
                        <a:rPr b="1" sz="3800">
                          <a:solidFill>
                            <a:srgbClr val="FFFFFF"/>
                          </a:solidFill>
                          <a:latin typeface="Helvetica"/>
                          <a:ea typeface="Helvetica"/>
                          <a:cs typeface="Helvetica"/>
                          <a:sym typeface="Helvetica"/>
                        </a:rPr>
                        <a:t>—</a:t>
                      </a:r>
                    </a:p>
                  </a:txBody>
                  <a:tcPr marL="50800" marR="50800" marT="50800" marB="50800" anchor="ctr" anchorCtr="0" horzOverflow="overflow">
                    <a:lnL w="0">
                      <a:miter lim="400000"/>
                    </a:lnL>
                    <a:lnR w="0">
                      <a:miter lim="400000"/>
                    </a:lnR>
                    <a:lnT w="0">
                      <a:miter lim="400000"/>
                    </a:lnT>
                    <a:lnB w="0">
                      <a:miter lim="400000"/>
                    </a:lnB>
                  </a:tcPr>
                </a:tc>
                <a:tc>
                  <a:txBody>
                    <a:bodyPr/>
                    <a:lstStyle/>
                    <a:p>
                      <a:pPr algn="l">
                        <a:defRPr sz="1800">
                          <a:solidFill>
                            <a:srgbClr val="000000"/>
                          </a:solidFill>
                        </a:defRPr>
                      </a:pPr>
                      <a:r>
                        <a:rPr sz="8000">
                          <a:solidFill>
                            <a:srgbClr val="FFFFFF"/>
                          </a:solidFill>
                          <a:latin typeface="+mj-lt"/>
                          <a:ea typeface="+mj-ea"/>
                          <a:cs typeface="+mj-cs"/>
                          <a:sym typeface="Trebuchet MS"/>
                        </a:rPr>
                        <a:t>easy to add new transforms</a:t>
                      </a:r>
                    </a:p>
                  </a:txBody>
                  <a:tcPr marL="50800" marR="50800" marT="50800" marB="50800" anchor="ctr" anchorCtr="0" horzOverflow="overflow">
                    <a:lnL w="0">
                      <a:miter lim="400000"/>
                    </a:lnL>
                    <a:lnR w="0">
                      <a:miter lim="400000"/>
                    </a:lnR>
                    <a:lnT w="0">
                      <a:miter lim="400000"/>
                    </a:lnT>
                    <a:lnB w="0">
                      <a:miter lim="400000"/>
                    </a:lnB>
                  </a:tcPr>
                </a:tc>
              </a:tr>
              <a:tr h="1386319">
                <a:tc>
                  <a:txBody>
                    <a:bodyPr/>
                    <a:lstStyle/>
                    <a:p>
                      <a:pPr marL="228600" indent="-228600" algn="l">
                        <a:buSzPct val="100000"/>
                        <a:buChar char="•"/>
                        <a:defRPr sz="8000">
                          <a:latin typeface="+mj-lt"/>
                          <a:ea typeface="+mj-ea"/>
                          <a:cs typeface="+mj-cs"/>
                          <a:sym typeface="Trebuchet MS"/>
                        </a:defRPr>
                      </a:pPr>
                      <a:r>
                        <a:t>Useful</a:t>
                      </a:r>
                    </a:p>
                  </a:txBody>
                  <a:tcPr marL="50800" marR="50800" marT="50800" marB="50800" anchor="ctr" anchorCtr="0" horzOverflow="overflow">
                    <a:lnL w="0">
                      <a:miter lim="400000"/>
                    </a:lnL>
                    <a:lnR w="0">
                      <a:miter lim="400000"/>
                    </a:lnR>
                    <a:lnT w="0">
                      <a:miter lim="400000"/>
                    </a:lnT>
                    <a:lnB w="0">
                      <a:miter lim="400000"/>
                    </a:lnB>
                  </a:tcPr>
                </a:tc>
                <a:tc>
                  <a:txBody>
                    <a:bodyPr/>
                    <a:lstStyle/>
                    <a:p>
                      <a:pPr defTabSz="914400">
                        <a:defRPr sz="1800">
                          <a:solidFill>
                            <a:srgbClr val="000000"/>
                          </a:solidFill>
                        </a:defRPr>
                      </a:pPr>
                      <a:r>
                        <a:rPr b="1" sz="3800">
                          <a:solidFill>
                            <a:srgbClr val="FFFFFF"/>
                          </a:solidFill>
                          <a:latin typeface="Helvetica"/>
                          <a:ea typeface="Helvetica"/>
                          <a:cs typeface="Helvetica"/>
                          <a:sym typeface="Helvetica"/>
                        </a:rPr>
                        <a:t>—</a:t>
                      </a:r>
                    </a:p>
                  </a:txBody>
                  <a:tcPr marL="50800" marR="50800" marT="50800" marB="50800" anchor="ctr" anchorCtr="0" horzOverflow="overflow">
                    <a:lnL w="0">
                      <a:miter lim="400000"/>
                    </a:lnL>
                    <a:lnR w="0">
                      <a:miter lim="400000"/>
                    </a:lnR>
                    <a:lnT w="0">
                      <a:miter lim="400000"/>
                    </a:lnT>
                    <a:lnB w="0">
                      <a:miter lim="400000"/>
                    </a:lnB>
                  </a:tcPr>
                </a:tc>
                <a:tc>
                  <a:txBody>
                    <a:bodyPr/>
                    <a:lstStyle/>
                    <a:p>
                      <a:pPr algn="l">
                        <a:defRPr sz="1800">
                          <a:solidFill>
                            <a:srgbClr val="000000"/>
                          </a:solidFill>
                        </a:defRPr>
                      </a:pPr>
                      <a:r>
                        <a:rPr sz="8000">
                          <a:solidFill>
                            <a:srgbClr val="FFFFFF"/>
                          </a:solidFill>
                          <a:latin typeface="+mj-lt"/>
                          <a:ea typeface="+mj-ea"/>
                          <a:cs typeface="+mj-cs"/>
                          <a:sym typeface="Trebuchet MS"/>
                        </a:rPr>
                        <a:t>works on real programs</a:t>
                      </a:r>
                    </a:p>
                  </a:txBody>
                  <a:tcPr marL="50800" marR="50800" marT="50800" marB="50800" anchor="ctr" anchorCtr="0" horzOverflow="overflow">
                    <a:lnL w="0">
                      <a:miter lim="400000"/>
                    </a:lnL>
                    <a:lnR w="0">
                      <a:miter lim="400000"/>
                    </a:lnR>
                    <a:lnT w="0">
                      <a:miter lim="400000"/>
                    </a:lnT>
                    <a:lnB w="0">
                      <a:miter lim="400000"/>
                    </a:lnB>
                  </a:tcPr>
                </a:tc>
              </a:tr>
            </a:tbl>
          </a:graphicData>
        </a:graphic>
      </p:graphicFrame>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4417" name="Thank You!"/>
          <p:cNvSpPr txBox="1"/>
          <p:nvPr/>
        </p:nvSpPr>
        <p:spPr>
          <a:xfrm>
            <a:off x="2778192" y="567345"/>
            <a:ext cx="18827615" cy="3876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24500">
                <a:solidFill>
                  <a:srgbClr val="41FF00"/>
                </a:solidFill>
                <a:latin typeface="Courier"/>
                <a:ea typeface="Courier"/>
                <a:cs typeface="Courier"/>
                <a:sym typeface="Courier"/>
              </a:defRPr>
            </a:lvl1pPr>
          </a:lstStyle>
          <a:p>
            <a:pPr/>
            <a:r>
              <a:t>Thank You!</a:t>
            </a:r>
          </a:p>
        </p:txBody>
      </p:sp>
      <p:sp>
        <p:nvSpPr>
          <p:cNvPr id="4418" name="!uoY knahT"/>
          <p:cNvSpPr txBox="1"/>
          <p:nvPr/>
        </p:nvSpPr>
        <p:spPr>
          <a:xfrm flipH="1">
            <a:off x="2778193" y="643545"/>
            <a:ext cx="18827615" cy="3876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24500">
                <a:solidFill>
                  <a:srgbClr val="41FF00"/>
                </a:solidFill>
                <a:latin typeface="Courier"/>
                <a:ea typeface="Courier"/>
                <a:cs typeface="Courier"/>
                <a:sym typeface="Courier"/>
              </a:defRPr>
            </a:lvl1pPr>
          </a:lstStyle>
          <a:p>
            <a:pPr/>
            <a:r>
              <a:t>!uoY knahT</a:t>
            </a:r>
          </a:p>
        </p:txBody>
      </p:sp>
      <p:sp>
        <p:nvSpPr>
          <p:cNvPr id="4419" name="Supported by NSF CNS-1525820"/>
          <p:cNvSpPr txBox="1"/>
          <p:nvPr/>
        </p:nvSpPr>
        <p:spPr>
          <a:xfrm>
            <a:off x="6415155" y="9998887"/>
            <a:ext cx="10825312"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5000">
                <a:solidFill>
                  <a:srgbClr val="41FF00"/>
                </a:solidFill>
                <a:latin typeface="Courier"/>
                <a:ea typeface="Courier"/>
                <a:cs typeface="Courier"/>
                <a:sym typeface="Courier"/>
              </a:defRPr>
            </a:lvl1pPr>
          </a:lstStyle>
          <a:p>
            <a:pPr/>
            <a:r>
              <a:t>Supported by NSF CNS-1525820</a:t>
            </a:r>
          </a:p>
        </p:txBody>
      </p:sp>
      <p:sp>
        <p:nvSpPr>
          <p:cNvPr id="4420" name="tigress.cs.arizona.edu"/>
          <p:cNvSpPr txBox="1"/>
          <p:nvPr/>
        </p:nvSpPr>
        <p:spPr>
          <a:xfrm>
            <a:off x="5043332" y="6510945"/>
            <a:ext cx="13568959"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8000" u="sng">
                <a:solidFill>
                  <a:srgbClr val="41FF00"/>
                </a:solidFill>
                <a:latin typeface="Courier"/>
                <a:ea typeface="Courier"/>
                <a:cs typeface="Courier"/>
                <a:sym typeface="Courier"/>
                <a:hlinkClick r:id="rId3" invalidUrl="" action="" tgtFrame="" tooltip="" history="1" highlightClick="0" endSnd="0"/>
              </a:defRPr>
            </a:lvl1pPr>
          </a:lstStyle>
          <a:p>
            <a:pPr>
              <a:defRPr u="none"/>
            </a:pPr>
            <a:r>
              <a:rPr u="sng">
                <a:hlinkClick r:id="rId3" invalidUrl="" action="" tgtFrame="" tooltip="" history="1" highlightClick="0" endSnd="0"/>
              </a:rPr>
              <a:t>tigress.cs.arizona.edu</a:t>
            </a:r>
          </a:p>
        </p:txBody>
      </p:sp>
      <p:sp>
        <p:nvSpPr>
          <p:cNvPr id="4421" name="collberg.cs.arizona.edu"/>
          <p:cNvSpPr txBox="1"/>
          <p:nvPr/>
        </p:nvSpPr>
        <p:spPr>
          <a:xfrm>
            <a:off x="4738482" y="4834545"/>
            <a:ext cx="14178658"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8000" u="sng">
                <a:solidFill>
                  <a:srgbClr val="41FF00"/>
                </a:solidFill>
                <a:latin typeface="Courier"/>
                <a:ea typeface="Courier"/>
                <a:cs typeface="Courier"/>
                <a:sym typeface="Courier"/>
                <a:hlinkClick r:id="rId4" invalidUrl="" action="" tgtFrame="" tooltip="" history="1" highlightClick="0" endSnd="0"/>
              </a:defRPr>
            </a:lvl1pPr>
          </a:lstStyle>
          <a:p>
            <a:pPr>
              <a:defRPr u="none"/>
            </a:pPr>
            <a:r>
              <a:rPr u="sng">
                <a:hlinkClick r:id="rId4" invalidUrl="" action="" tgtFrame="" tooltip="" history="1" highlightClick="0" endSnd="0"/>
              </a:rPr>
              <a:t>collberg.cs.arizona.edu</a:t>
            </a:r>
          </a:p>
        </p:txBody>
      </p:sp>
      <p:pic>
        <p:nvPicPr>
          <p:cNvPr id="4422" name="Image" descr="Image"/>
          <p:cNvPicPr>
            <a:picLocks noChangeAspect="1"/>
          </p:cNvPicPr>
          <p:nvPr/>
        </p:nvPicPr>
        <p:blipFill>
          <a:blip r:embed="rId5">
            <a:extLst/>
          </a:blip>
          <a:stretch>
            <a:fillRect/>
          </a:stretch>
        </p:blipFill>
        <p:spPr>
          <a:xfrm>
            <a:off x="933235" y="4940400"/>
            <a:ext cx="3972511" cy="5065320"/>
          </a:xfrm>
          <a:prstGeom prst="rect">
            <a:avLst/>
          </a:prstGeom>
          <a:ln w="25400">
            <a:miter lim="400000"/>
          </a:ln>
          <a:effectLst>
            <a:outerShdw sx="100000" sy="100000" kx="0" ky="0" algn="b" rotWithShape="0" blurRad="355600" dist="177800" dir="5400000">
              <a:srgbClr val="FFFFFF">
                <a:alpha val="70000"/>
              </a:srgbClr>
            </a:outerShdw>
          </a:effectLst>
        </p:spPr>
      </p:pic>
      <p:grpSp>
        <p:nvGrpSpPr>
          <p:cNvPr id="4425" name="Group"/>
          <p:cNvGrpSpPr/>
          <p:nvPr/>
        </p:nvGrpSpPr>
        <p:grpSpPr>
          <a:xfrm>
            <a:off x="19407018" y="5174627"/>
            <a:ext cx="3757930" cy="4596866"/>
            <a:chOff x="0" y="0"/>
            <a:chExt cx="3757929" cy="4596865"/>
          </a:xfrm>
        </p:grpSpPr>
        <p:pic>
          <p:nvPicPr>
            <p:cNvPr id="4423" name="sp2.png" descr="sp2.png"/>
            <p:cNvPicPr>
              <a:picLocks noChangeAspect="1"/>
            </p:cNvPicPr>
            <p:nvPr/>
          </p:nvPicPr>
          <p:blipFill>
            <a:blip r:embed="rId6">
              <a:extLst/>
            </a:blip>
            <a:stretch>
              <a:fillRect/>
            </a:stretch>
          </p:blipFill>
          <p:spPr>
            <a:xfrm>
              <a:off x="447857" y="475878"/>
              <a:ext cx="2862214" cy="4120988"/>
            </a:xfrm>
            <a:prstGeom prst="rect">
              <a:avLst/>
            </a:prstGeom>
            <a:ln w="25400" cap="flat">
              <a:noFill/>
              <a:miter lim="400000"/>
            </a:ln>
            <a:effectLst>
              <a:outerShdw sx="100000" sy="100000" kx="0" ky="0" algn="b" rotWithShape="0" blurRad="355600" dist="177800" dir="5400000">
                <a:srgbClr val="FFFFFF">
                  <a:alpha val="70000"/>
                </a:srgbClr>
              </a:outerShdw>
            </a:effectLst>
          </p:spPr>
        </p:pic>
        <p:pic>
          <p:nvPicPr>
            <p:cNvPr id="4424" name="sp7.png" descr="sp7.png"/>
            <p:cNvPicPr>
              <a:picLocks noChangeAspect="1"/>
            </p:cNvPicPr>
            <p:nvPr/>
          </p:nvPicPr>
          <p:blipFill>
            <a:blip r:embed="rId7">
              <a:extLst/>
            </a:blip>
            <a:stretch>
              <a:fillRect/>
            </a:stretch>
          </p:blipFill>
          <p:spPr>
            <a:xfrm>
              <a:off x="0" y="0"/>
              <a:ext cx="3757930" cy="1422645"/>
            </a:xfrm>
            <a:prstGeom prst="rect">
              <a:avLst/>
            </a:prstGeom>
            <a:ln w="25400" cap="flat">
              <a:noFill/>
              <a:miter lim="400000"/>
            </a:ln>
            <a:effectLst>
              <a:outerShdw sx="100000" sy="100000" kx="0" ky="0" algn="b" rotWithShape="0" blurRad="355600" dist="177800" dir="17780192">
                <a:srgbClr val="FFFFFF">
                  <a:alpha val="70000"/>
                </a:srgbClr>
              </a:outerShdw>
            </a:effectLst>
          </p:spPr>
        </p:pic>
      </p:grpSp>
      <p:sp>
        <p:nvSpPr>
          <p:cNvPr id="4426" name="Thanks to my collaborators:…"/>
          <p:cNvSpPr txBox="1"/>
          <p:nvPr/>
        </p:nvSpPr>
        <p:spPr>
          <a:xfrm>
            <a:off x="3159254" y="11330867"/>
            <a:ext cx="18065491" cy="166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5000">
                <a:solidFill>
                  <a:srgbClr val="41FF00"/>
                </a:solidFill>
                <a:latin typeface="Courier"/>
                <a:ea typeface="Courier"/>
                <a:cs typeface="Courier"/>
                <a:sym typeface="Courier"/>
              </a:defRPr>
            </a:pPr>
            <a:r>
              <a:t>Thanks to my collaborators: </a:t>
            </a:r>
          </a:p>
          <a:p>
            <a:pPr>
              <a:defRPr b="1" sz="5000">
                <a:solidFill>
                  <a:srgbClr val="41FF00"/>
                </a:solidFill>
                <a:latin typeface="Courier"/>
                <a:ea typeface="Courier"/>
                <a:cs typeface="Courier"/>
                <a:sym typeface="Courier"/>
              </a:defRPr>
            </a:pPr>
            <a:r>
              <a:t>Taylor, Debray, Stephens, Yadegari, Scheidegger</a:t>
            </a:r>
          </a:p>
        </p:txBody>
      </p:sp>
      <p:sp>
        <p:nvSpPr>
          <p:cNvPr id="4427" name="RevEngE.cs.arizona.edu"/>
          <p:cNvSpPr txBox="1"/>
          <p:nvPr/>
        </p:nvSpPr>
        <p:spPr>
          <a:xfrm>
            <a:off x="5043332" y="8209706"/>
            <a:ext cx="13568959"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8000" u="sng">
                <a:solidFill>
                  <a:srgbClr val="41FF00"/>
                </a:solidFill>
                <a:latin typeface="Courier"/>
                <a:ea typeface="Courier"/>
                <a:cs typeface="Courier"/>
                <a:sym typeface="Courier"/>
                <a:hlinkClick r:id="rId3" invalidUrl="" action="" tgtFrame="" tooltip="" history="1" highlightClick="0" endSnd="0"/>
              </a:defRPr>
            </a:lvl1pPr>
          </a:lstStyle>
          <a:p>
            <a:pPr>
              <a:defRPr u="none"/>
            </a:pPr>
            <a:r>
              <a:rPr u="sng">
                <a:hlinkClick r:id="rId3" invalidUrl="" action="" tgtFrame="" tooltip="" history="1" highlightClick="0" endSnd="0"/>
              </a:rPr>
              <a:t>RevEngE.cs.arizona.edu</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0" presetID="19" grpId="1" fill="hold">
                                  <p:stCondLst>
                                    <p:cond delay="0"/>
                                  </p:stCondLst>
                                  <p:iterate type="lt" backwards="0">
                                    <p:tmAbs val="0"/>
                                  </p:iterate>
                                  <p:childTnLst>
                                    <p:set>
                                      <p:cBhvr>
                                        <p:cTn id="6" fill="hold"/>
                                        <p:tgtEl>
                                          <p:spTgt spid="4417"/>
                                        </p:tgtEl>
                                        <p:attrNameLst>
                                          <p:attrName>style.visibility</p:attrName>
                                        </p:attrNameLst>
                                      </p:cBhvr>
                                      <p:to>
                                        <p:strVal val="visible"/>
                                      </p:to>
                                    </p:set>
                                    <p:anim calcmode="lin" valueType="num">
                                      <p:cBhvr>
                                        <p:cTn id="7" dur="1000" fill="hold"/>
                                        <p:tgtEl>
                                          <p:spTgt spid="4417"/>
                                        </p:tgtEl>
                                        <p:attrNameLst>
                                          <p:attrName>ppt_w</p:attrName>
                                        </p:attrNameLst>
                                      </p:cBhvr>
                                      <p:tavLst>
                                        <p:tav tm="0" fmla="#ppt_w*sin(2.5*pi*$)">
                                          <p:val>
                                            <p:fltVal val="0"/>
                                          </p:val>
                                        </p:tav>
                                        <p:tav tm="100000">
                                          <p:val>
                                            <p:fltVal val="1"/>
                                          </p:val>
                                        </p:tav>
                                      </p:tavLst>
                                    </p:anim>
                                    <p:anim calcmode="lin" valueType="num">
                                      <p:cBhvr>
                                        <p:cTn id="8" dur="1000" fill="hold"/>
                                        <p:tgtEl>
                                          <p:spTgt spid="4417"/>
                                        </p:tgtEl>
                                        <p:attrNameLst>
                                          <p:attrName>ppt_h</p:attrName>
                                        </p:attrNameLst>
                                      </p:cBhvr>
                                      <p:tavLst>
                                        <p:tav tm="0">
                                          <p:val>
                                            <p:strVal val="#ppt_h"/>
                                          </p:val>
                                        </p:tav>
                                        <p:tav tm="100000">
                                          <p:val>
                                            <p:strVal val="#ppt_h"/>
                                          </p:val>
                                        </p:tav>
                                      </p:tavLst>
                                    </p:anim>
                                  </p:childTnLst>
                                </p:cTn>
                              </p:par>
                            </p:childTnLst>
                          </p:cTn>
                        </p:par>
                        <p:par>
                          <p:cTn id="9" fill="hold">
                            <p:stCondLst>
                              <p:cond delay="1000"/>
                            </p:stCondLst>
                            <p:childTnLst>
                              <p:par>
                                <p:cTn id="10" presetClass="exit" nodeType="afterEffect" presetSubtype="10" presetID="19" grpId="2" fill="hold">
                                  <p:stCondLst>
                                    <p:cond delay="0"/>
                                  </p:stCondLst>
                                  <p:iterate type="lt" backwards="0">
                                    <p:tmAbs val="0"/>
                                  </p:iterate>
                                  <p:childTnLst>
                                    <p:anim calcmode="lin" valueType="num">
                                      <p:cBhvr>
                                        <p:cTn id="11" dur="1000" fill="hold"/>
                                        <p:tgtEl>
                                          <p:spTgt spid="4418"/>
                                        </p:tgtEl>
                                        <p:attrNameLst>
                                          <p:attrName>ppt_h</p:attrName>
                                        </p:attrNameLst>
                                      </p:cBhvr>
                                      <p:tavLst>
                                        <p:tav tm="0">
                                          <p:val>
                                            <p:strVal val="ppt_h"/>
                                          </p:val>
                                        </p:tav>
                                        <p:tav tm="100000">
                                          <p:val>
                                            <p:strVal val="ppt_h"/>
                                          </p:val>
                                        </p:tav>
                                      </p:tavLst>
                                    </p:anim>
                                    <p:anim calcmode="lin" valueType="num">
                                      <p:cBhvr>
                                        <p:cTn id="12" dur="1000" fill="hold"/>
                                        <p:tgtEl>
                                          <p:spTgt spid="441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13" fill="hold">
                                          <p:stCondLst>
                                            <p:cond delay="999"/>
                                          </p:stCondLst>
                                        </p:cTn>
                                        <p:tgtEl>
                                          <p:spTgt spid="441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18" grpId="2"/>
      <p:bldP build="whole" bldLvl="1" animBg="1" rev="0" advAuto="0" spid="4417" grpId="1"/>
    </p:bldLst>
  </p:timing>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grpSp>
        <p:nvGrpSpPr>
          <p:cNvPr id="4446" name="Group"/>
          <p:cNvGrpSpPr/>
          <p:nvPr/>
        </p:nvGrpSpPr>
        <p:grpSpPr>
          <a:xfrm>
            <a:off x="15821707" y="249175"/>
            <a:ext cx="8186057" cy="6855383"/>
            <a:chOff x="0" y="0"/>
            <a:chExt cx="8186055" cy="6855381"/>
          </a:xfrm>
        </p:grpSpPr>
        <p:grpSp>
          <p:nvGrpSpPr>
            <p:cNvPr id="4437" name="Group"/>
            <p:cNvGrpSpPr/>
            <p:nvPr/>
          </p:nvGrpSpPr>
          <p:grpSpPr>
            <a:xfrm>
              <a:off x="-1" y="0"/>
              <a:ext cx="4104690" cy="4188841"/>
              <a:chOff x="0" y="0"/>
              <a:chExt cx="4104689" cy="4188840"/>
            </a:xfrm>
          </p:grpSpPr>
          <p:grpSp>
            <p:nvGrpSpPr>
              <p:cNvPr id="4433" name="Group"/>
              <p:cNvGrpSpPr/>
              <p:nvPr/>
            </p:nvGrpSpPr>
            <p:grpSpPr>
              <a:xfrm>
                <a:off x="394154" y="0"/>
                <a:ext cx="2998431" cy="4188841"/>
                <a:chOff x="0" y="0"/>
                <a:chExt cx="2998429" cy="4188840"/>
              </a:xfrm>
            </p:grpSpPr>
            <p:pic>
              <p:nvPicPr>
                <p:cNvPr id="4431" name="sp2.png" descr="sp2.png"/>
                <p:cNvPicPr>
                  <a:picLocks noChangeAspect="1"/>
                </p:cNvPicPr>
                <p:nvPr/>
              </p:nvPicPr>
              <p:blipFill>
                <a:blip r:embed="rId3">
                  <a:extLst/>
                </a:blip>
                <a:stretch>
                  <a:fillRect/>
                </a:stretch>
              </p:blipFill>
              <p:spPr>
                <a:xfrm>
                  <a:off x="68108" y="67853"/>
                  <a:ext cx="2862213" cy="4120988"/>
                </a:xfrm>
                <a:prstGeom prst="rect">
                  <a:avLst/>
                </a:prstGeom>
                <a:ln w="25400" cap="flat">
                  <a:noFill/>
                  <a:miter lim="400000"/>
                </a:ln>
                <a:effectLst/>
              </p:spPr>
            </p:pic>
            <p:sp>
              <p:nvSpPr>
                <p:cNvPr id="4432" name="Circle"/>
                <p:cNvSpPr/>
                <p:nvPr/>
              </p:nvSpPr>
              <p:spPr>
                <a:xfrm>
                  <a:off x="0" y="0"/>
                  <a:ext cx="2998430" cy="2998430"/>
                </a:xfrm>
                <a:prstGeom prst="ellipse">
                  <a:avLst/>
                </a:prstGeom>
                <a:solidFill>
                  <a:srgbClr val="658CA0"/>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4436" name="Group"/>
              <p:cNvGrpSpPr/>
              <p:nvPr/>
            </p:nvGrpSpPr>
            <p:grpSpPr>
              <a:xfrm rot="21433824">
                <a:off x="67266" y="377932"/>
                <a:ext cx="3970156" cy="2880238"/>
                <a:chOff x="0" y="0"/>
                <a:chExt cx="3970154" cy="2880236"/>
              </a:xfrm>
            </p:grpSpPr>
            <p:sp>
              <p:nvSpPr>
                <p:cNvPr id="4434" name="Oval"/>
                <p:cNvSpPr/>
                <p:nvPr/>
              </p:nvSpPr>
              <p:spPr>
                <a:xfrm rot="20760000">
                  <a:off x="198203" y="401430"/>
                  <a:ext cx="3573748" cy="2077377"/>
                </a:xfrm>
                <a:prstGeom prst="ellipse">
                  <a:avLst/>
                </a:prstGeom>
                <a:solidFill>
                  <a:srgbClr val="FFFFFF"/>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pic>
              <p:nvPicPr>
                <p:cNvPr id="4435" name="intel-logo.png" descr="intel-logo.png"/>
                <p:cNvPicPr>
                  <a:picLocks noChangeAspect="1"/>
                </p:cNvPicPr>
                <p:nvPr/>
              </p:nvPicPr>
              <p:blipFill>
                <a:blip r:embed="rId4">
                  <a:extLst/>
                </a:blip>
                <a:stretch>
                  <a:fillRect/>
                </a:stretch>
              </p:blipFill>
              <p:spPr>
                <a:xfrm>
                  <a:off x="112022" y="197346"/>
                  <a:ext cx="3746110" cy="2485544"/>
                </a:xfrm>
                <a:prstGeom prst="rect">
                  <a:avLst/>
                </a:prstGeom>
                <a:ln w="12700" cap="flat">
                  <a:noFill/>
                  <a:miter lim="400000"/>
                </a:ln>
                <a:effectLst/>
              </p:spPr>
            </p:pic>
          </p:grpSp>
        </p:grpSp>
        <p:grpSp>
          <p:nvGrpSpPr>
            <p:cNvPr id="4444" name="Group"/>
            <p:cNvGrpSpPr/>
            <p:nvPr/>
          </p:nvGrpSpPr>
          <p:grpSpPr>
            <a:xfrm>
              <a:off x="3632345" y="0"/>
              <a:ext cx="4553710" cy="4188841"/>
              <a:chOff x="0" y="0"/>
              <a:chExt cx="4553708" cy="4188840"/>
            </a:xfrm>
          </p:grpSpPr>
          <p:grpSp>
            <p:nvGrpSpPr>
              <p:cNvPr id="4442" name="Group"/>
              <p:cNvGrpSpPr/>
              <p:nvPr/>
            </p:nvGrpSpPr>
            <p:grpSpPr>
              <a:xfrm>
                <a:off x="266285" y="0"/>
                <a:ext cx="4021139" cy="4188841"/>
                <a:chOff x="0" y="0"/>
                <a:chExt cx="4021137" cy="4188840"/>
              </a:xfrm>
            </p:grpSpPr>
            <p:grpSp>
              <p:nvGrpSpPr>
                <p:cNvPr id="4440" name="Group"/>
                <p:cNvGrpSpPr/>
                <p:nvPr/>
              </p:nvGrpSpPr>
              <p:grpSpPr>
                <a:xfrm>
                  <a:off x="271351" y="0"/>
                  <a:ext cx="2998431" cy="4188841"/>
                  <a:chOff x="0" y="0"/>
                  <a:chExt cx="2998429" cy="4188840"/>
                </a:xfrm>
              </p:grpSpPr>
              <p:pic>
                <p:nvPicPr>
                  <p:cNvPr id="4438" name="sp2.png" descr="sp2.png"/>
                  <p:cNvPicPr>
                    <a:picLocks noChangeAspect="1"/>
                  </p:cNvPicPr>
                  <p:nvPr/>
                </p:nvPicPr>
                <p:blipFill>
                  <a:blip r:embed="rId3">
                    <a:extLst/>
                  </a:blip>
                  <a:stretch>
                    <a:fillRect/>
                  </a:stretch>
                </p:blipFill>
                <p:spPr>
                  <a:xfrm>
                    <a:off x="68108" y="67853"/>
                    <a:ext cx="2862213" cy="4120988"/>
                  </a:xfrm>
                  <a:prstGeom prst="rect">
                    <a:avLst/>
                  </a:prstGeom>
                  <a:ln w="25400" cap="flat">
                    <a:noFill/>
                    <a:miter lim="400000"/>
                  </a:ln>
                  <a:effectLst/>
                </p:spPr>
              </p:pic>
              <p:sp>
                <p:nvSpPr>
                  <p:cNvPr id="4439" name="Circle"/>
                  <p:cNvSpPr/>
                  <p:nvPr/>
                </p:nvSpPr>
                <p:spPr>
                  <a:xfrm>
                    <a:off x="0" y="0"/>
                    <a:ext cx="2998430" cy="2998430"/>
                  </a:xfrm>
                  <a:prstGeom prst="ellipse">
                    <a:avLst/>
                  </a:prstGeom>
                  <a:solidFill>
                    <a:srgbClr val="658CA0"/>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4441" name="Oval"/>
                <p:cNvSpPr/>
                <p:nvPr/>
              </p:nvSpPr>
              <p:spPr>
                <a:xfrm rot="20593824">
                  <a:off x="223695" y="879596"/>
                  <a:ext cx="3573748" cy="2077377"/>
                </a:xfrm>
                <a:prstGeom prst="ellipse">
                  <a:avLst/>
                </a:prstGeom>
                <a:solidFill>
                  <a:srgbClr val="FFFFFF"/>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pic>
            <p:nvPicPr>
              <p:cNvPr id="4443" name="1200px-ARM_logo.svg.png" descr="1200px-ARM_logo.svg.png"/>
              <p:cNvPicPr>
                <a:picLocks noChangeAspect="1"/>
              </p:cNvPicPr>
              <p:nvPr/>
            </p:nvPicPr>
            <p:blipFill>
              <a:blip r:embed="rId5">
                <a:extLst/>
              </a:blip>
              <a:stretch>
                <a:fillRect/>
              </a:stretch>
            </p:blipFill>
            <p:spPr>
              <a:xfrm rot="20241053">
                <a:off x="211243" y="971707"/>
                <a:ext cx="4131223" cy="1924462"/>
              </a:xfrm>
              <a:prstGeom prst="rect">
                <a:avLst/>
              </a:prstGeom>
              <a:ln w="12700" cap="flat">
                <a:noFill/>
                <a:miter lim="400000"/>
              </a:ln>
              <a:effectLst/>
            </p:spPr>
          </p:pic>
        </p:grpSp>
        <p:sp>
          <p:nvSpPr>
            <p:cNvPr id="4445" name="Secure…"/>
            <p:cNvSpPr/>
            <p:nvPr/>
          </p:nvSpPr>
          <p:spPr>
            <a:xfrm>
              <a:off x="4241133" y="558538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80000"/>
                </a:lnSpc>
                <a:defRPr sz="8000">
                  <a:latin typeface="+mj-lt"/>
                  <a:ea typeface="+mj-ea"/>
                  <a:cs typeface="+mj-cs"/>
                  <a:sym typeface="Trebuchet MS"/>
                </a:defRPr>
              </a:pPr>
              <a:r>
                <a:t>Secure </a:t>
              </a:r>
            </a:p>
            <a:p>
              <a:pPr>
                <a:lnSpc>
                  <a:spcPct val="80000"/>
                </a:lnSpc>
                <a:defRPr sz="8000">
                  <a:latin typeface="+mj-lt"/>
                  <a:ea typeface="+mj-ea"/>
                  <a:cs typeface="+mj-cs"/>
                  <a:sym typeface="Trebuchet MS"/>
                </a:defRPr>
              </a:pPr>
              <a:r>
                <a:t>Hardware</a:t>
              </a:r>
            </a:p>
          </p:txBody>
        </p:sp>
      </p:grpSp>
      <p:grpSp>
        <p:nvGrpSpPr>
          <p:cNvPr id="4453" name="Group"/>
          <p:cNvGrpSpPr/>
          <p:nvPr/>
        </p:nvGrpSpPr>
        <p:grpSpPr>
          <a:xfrm>
            <a:off x="-438365" y="-893921"/>
            <a:ext cx="24816382" cy="11900444"/>
            <a:chOff x="0" y="0"/>
            <a:chExt cx="24816381" cy="11900443"/>
          </a:xfrm>
        </p:grpSpPr>
        <p:grpSp>
          <p:nvGrpSpPr>
            <p:cNvPr id="4449" name="Group"/>
            <p:cNvGrpSpPr/>
            <p:nvPr/>
          </p:nvGrpSpPr>
          <p:grpSpPr>
            <a:xfrm>
              <a:off x="8136026" y="5069182"/>
              <a:ext cx="8567659" cy="3962081"/>
              <a:chOff x="0" y="0"/>
              <a:chExt cx="8567657" cy="3962080"/>
            </a:xfrm>
          </p:grpSpPr>
          <p:sp>
            <p:nvSpPr>
              <p:cNvPr id="4447" name="Oval"/>
              <p:cNvSpPr/>
              <p:nvPr/>
            </p:nvSpPr>
            <p:spPr>
              <a:xfrm>
                <a:off x="0" y="0"/>
                <a:ext cx="8567658" cy="3962081"/>
              </a:xfrm>
              <a:prstGeom prst="ellipse">
                <a:avLst/>
              </a:prstGeom>
              <a:solidFill>
                <a:srgbClr val="FFFFFF"/>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4448" name="MATE…"/>
              <p:cNvSpPr txBox="1"/>
              <p:nvPr/>
            </p:nvSpPr>
            <p:spPr>
              <a:xfrm>
                <a:off x="924597" y="0"/>
                <a:ext cx="6718463" cy="35947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80000"/>
                  </a:lnSpc>
                  <a:defRPr sz="13000">
                    <a:solidFill>
                      <a:srgbClr val="000000"/>
                    </a:solidFill>
                    <a:latin typeface="+mj-lt"/>
                    <a:ea typeface="+mj-ea"/>
                    <a:cs typeface="+mj-cs"/>
                    <a:sym typeface="Trebuchet MS"/>
                  </a:defRPr>
                </a:pPr>
                <a:r>
                  <a:t>MATE</a:t>
                </a:r>
              </a:p>
              <a:p>
                <a:pPr>
                  <a:lnSpc>
                    <a:spcPct val="80000"/>
                  </a:lnSpc>
                  <a:defRPr sz="13000">
                    <a:solidFill>
                      <a:srgbClr val="000000"/>
                    </a:solidFill>
                    <a:latin typeface="+mj-lt"/>
                    <a:ea typeface="+mj-ea"/>
                    <a:cs typeface="+mj-cs"/>
                    <a:sym typeface="Trebuchet MS"/>
                  </a:defRPr>
                </a:pPr>
                <a:r>
                  <a:t>Defenses</a:t>
                </a:r>
              </a:p>
            </p:txBody>
          </p:sp>
        </p:grpSp>
        <p:sp>
          <p:nvSpPr>
            <p:cNvPr id="4450" name="Line"/>
            <p:cNvSpPr/>
            <p:nvPr/>
          </p:nvSpPr>
          <p:spPr>
            <a:xfrm flipV="1">
              <a:off x="12576531" y="-1"/>
              <a:ext cx="1" cy="5720470"/>
            </a:xfrm>
            <a:prstGeom prst="line">
              <a:avLst/>
            </a:prstGeom>
            <a:noFill/>
            <a:ln w="1778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4451" name="Line"/>
            <p:cNvSpPr/>
            <p:nvPr/>
          </p:nvSpPr>
          <p:spPr>
            <a:xfrm flipH="1">
              <a:off x="0" y="7871551"/>
              <a:ext cx="8490010" cy="4028892"/>
            </a:xfrm>
            <a:prstGeom prst="line">
              <a:avLst/>
            </a:prstGeom>
            <a:noFill/>
            <a:ln w="1778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4452" name="Line"/>
            <p:cNvSpPr/>
            <p:nvPr/>
          </p:nvSpPr>
          <p:spPr>
            <a:xfrm>
              <a:off x="16326372" y="7612617"/>
              <a:ext cx="8490010" cy="4028893"/>
            </a:xfrm>
            <a:prstGeom prst="line">
              <a:avLst/>
            </a:prstGeom>
            <a:noFill/>
            <a:ln w="1778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4457" name="Group"/>
          <p:cNvGrpSpPr/>
          <p:nvPr/>
        </p:nvGrpSpPr>
        <p:grpSpPr>
          <a:xfrm>
            <a:off x="2559403" y="9946489"/>
            <a:ext cx="17577098" cy="3282205"/>
            <a:chOff x="0" y="0"/>
            <a:chExt cx="17577097" cy="3282204"/>
          </a:xfrm>
        </p:grpSpPr>
        <p:sp>
          <p:nvSpPr>
            <p:cNvPr id="4454" name="Crypto-Based…"/>
            <p:cNvSpPr txBox="1"/>
            <p:nvPr/>
          </p:nvSpPr>
          <p:spPr>
            <a:xfrm>
              <a:off x="2710119" y="400472"/>
              <a:ext cx="6186588" cy="22688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80000"/>
                </a:lnSpc>
                <a:defRPr sz="8000">
                  <a:latin typeface="+mj-lt"/>
                  <a:ea typeface="+mj-ea"/>
                  <a:cs typeface="+mj-cs"/>
                  <a:sym typeface="Trebuchet MS"/>
                </a:defRPr>
              </a:pPr>
              <a:r>
                <a:t>Crypto-Based</a:t>
              </a:r>
            </a:p>
            <a:p>
              <a:pPr>
                <a:lnSpc>
                  <a:spcPct val="80000"/>
                </a:lnSpc>
                <a:defRPr sz="8000">
                  <a:latin typeface="+mj-lt"/>
                  <a:ea typeface="+mj-ea"/>
                  <a:cs typeface="+mj-cs"/>
                  <a:sym typeface="Trebuchet MS"/>
                </a:defRPr>
              </a:pPr>
              <a:r>
                <a:t>Obfuscation</a:t>
              </a:r>
            </a:p>
          </p:txBody>
        </p:sp>
        <p:pic>
          <p:nvPicPr>
            <p:cNvPr id="4455" name="Screen Shot 2018-03-11 at 11.16.38.png" descr="Screen Shot 2018-03-11 at 11.16.38.png"/>
            <p:cNvPicPr>
              <a:picLocks noChangeAspect="1"/>
            </p:cNvPicPr>
            <p:nvPr/>
          </p:nvPicPr>
          <p:blipFill>
            <a:blip r:embed="rId6">
              <a:extLst/>
            </a:blip>
            <a:stretch>
              <a:fillRect/>
            </a:stretch>
          </p:blipFill>
          <p:spPr>
            <a:xfrm>
              <a:off x="9667081" y="0"/>
              <a:ext cx="7910017" cy="3069801"/>
            </a:xfrm>
            <a:prstGeom prst="rect">
              <a:avLst/>
            </a:prstGeom>
            <a:ln w="12700" cap="flat">
              <a:noFill/>
              <a:miter lim="400000"/>
            </a:ln>
            <a:effectLst/>
          </p:spPr>
        </p:pic>
        <p:pic>
          <p:nvPicPr>
            <p:cNvPr id="4456" name="sp5.png" descr="sp5.png"/>
            <p:cNvPicPr>
              <a:picLocks noChangeAspect="1"/>
            </p:cNvPicPr>
            <p:nvPr/>
          </p:nvPicPr>
          <p:blipFill>
            <a:blip r:embed="rId7">
              <a:extLst/>
            </a:blip>
            <a:stretch>
              <a:fillRect/>
            </a:stretch>
          </p:blipFill>
          <p:spPr>
            <a:xfrm>
              <a:off x="0" y="721069"/>
              <a:ext cx="1939745" cy="2561136"/>
            </a:xfrm>
            <a:prstGeom prst="rect">
              <a:avLst/>
            </a:prstGeom>
            <a:ln w="25400" cap="flat">
              <a:noFill/>
              <a:miter lim="400000"/>
            </a:ln>
            <a:effectLst>
              <a:outerShdw sx="100000" sy="100000" kx="0" ky="0" algn="b" rotWithShape="0" blurRad="355600" dist="177800" dir="5400000">
                <a:srgbClr val="000000">
                  <a:alpha val="70000"/>
                </a:srgbClr>
              </a:outerShdw>
            </a:effectLst>
          </p:spPr>
        </p:pic>
      </p:grpSp>
      <p:grpSp>
        <p:nvGrpSpPr>
          <p:cNvPr id="4468" name="Group"/>
          <p:cNvGrpSpPr/>
          <p:nvPr/>
        </p:nvGrpSpPr>
        <p:grpSpPr>
          <a:xfrm>
            <a:off x="708633" y="710564"/>
            <a:ext cx="9809785" cy="8466698"/>
            <a:chOff x="0" y="0"/>
            <a:chExt cx="9809783" cy="8466696"/>
          </a:xfrm>
        </p:grpSpPr>
        <p:grpSp>
          <p:nvGrpSpPr>
            <p:cNvPr id="4465" name="Group"/>
            <p:cNvGrpSpPr/>
            <p:nvPr/>
          </p:nvGrpSpPr>
          <p:grpSpPr>
            <a:xfrm>
              <a:off x="1148047" y="0"/>
              <a:ext cx="8661737" cy="2125781"/>
              <a:chOff x="0" y="0"/>
              <a:chExt cx="8661736" cy="2125780"/>
            </a:xfrm>
          </p:grpSpPr>
          <p:sp>
            <p:nvSpPr>
              <p:cNvPr id="4458" name="Line"/>
              <p:cNvSpPr/>
              <p:nvPr/>
            </p:nvSpPr>
            <p:spPr>
              <a:xfrm flipV="1">
                <a:off x="2223372" y="1062890"/>
                <a:ext cx="919196"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459" name="Line"/>
              <p:cNvSpPr/>
              <p:nvPr/>
            </p:nvSpPr>
            <p:spPr>
              <a:xfrm flipV="1">
                <a:off x="5587890" y="1062890"/>
                <a:ext cx="919196"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4462" name="Group"/>
              <p:cNvGrpSpPr/>
              <p:nvPr/>
            </p:nvGrpSpPr>
            <p:grpSpPr>
              <a:xfrm>
                <a:off x="0" y="153089"/>
                <a:ext cx="2091467" cy="1819602"/>
                <a:chOff x="0" y="0"/>
                <a:chExt cx="2091466" cy="1819601"/>
              </a:xfrm>
            </p:grpSpPr>
            <p:sp>
              <p:nvSpPr>
                <p:cNvPr id="4460" name="≈"/>
                <p:cNvSpPr/>
                <p:nvPr/>
              </p:nvSpPr>
              <p:spPr>
                <a:xfrm>
                  <a:off x="0" y="0"/>
                  <a:ext cx="2091467" cy="1819602"/>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a:solidFill>
                        <a:srgbClr val="000000"/>
                      </a:solidFill>
                      <a:effectLst>
                        <a:outerShdw sx="100000" sy="100000" kx="0" ky="0" algn="b" rotWithShape="0" blurRad="25400" dist="23998" dir="2700000">
                          <a:srgbClr val="000000">
                            <a:alpha val="31034"/>
                          </a:srgbClr>
                        </a:outerShdw>
                      </a:effectLst>
                    </a:defRPr>
                  </a:lvl1pPr>
                </a:lstStyle>
                <a:p>
                  <a:pPr/>
                  <a:r>
                    <a:t>≈</a:t>
                  </a:r>
                </a:p>
              </p:txBody>
            </p:sp>
            <p:pic>
              <p:nvPicPr>
                <p:cNvPr id="4461" name="diamond-clipart-purple-diamond-2.png" descr="diamond-clipart-purple-diamond-2.png"/>
                <p:cNvPicPr>
                  <a:picLocks noChangeAspect="1"/>
                </p:cNvPicPr>
                <p:nvPr/>
              </p:nvPicPr>
              <p:blipFill>
                <a:blip r:embed="rId8">
                  <a:extLst/>
                </a:blip>
                <a:stretch>
                  <a:fillRect/>
                </a:stretch>
              </p:blipFill>
              <p:spPr>
                <a:xfrm>
                  <a:off x="185286" y="310355"/>
                  <a:ext cx="1720895" cy="1198891"/>
                </a:xfrm>
                <a:prstGeom prst="rect">
                  <a:avLst/>
                </a:prstGeom>
                <a:ln w="12700" cap="flat">
                  <a:noFill/>
                  <a:miter lim="400000"/>
                </a:ln>
                <a:effectLst/>
              </p:spPr>
            </p:pic>
          </p:grpSp>
          <p:pic>
            <p:nvPicPr>
              <p:cNvPr id="4463" name="tigress-purple.png" descr="tigress-purple.png"/>
              <p:cNvPicPr>
                <a:picLocks noChangeAspect="1"/>
              </p:cNvPicPr>
              <p:nvPr/>
            </p:nvPicPr>
            <p:blipFill>
              <a:blip r:embed="rId9">
                <a:extLst/>
              </a:blip>
              <a:stretch>
                <a:fillRect/>
              </a:stretch>
            </p:blipFill>
            <p:spPr>
              <a:xfrm>
                <a:off x="3181211" y="133955"/>
                <a:ext cx="2329768" cy="1857870"/>
              </a:xfrm>
              <a:prstGeom prst="rect">
                <a:avLst/>
              </a:prstGeom>
              <a:ln w="12700" cap="flat">
                <a:noFill/>
                <a:miter lim="400000"/>
              </a:ln>
              <a:effectLst/>
            </p:spPr>
          </p:pic>
          <p:pic>
            <p:nvPicPr>
              <p:cNvPr id="4464" name="obf1.png" descr="obf1.png"/>
              <p:cNvPicPr>
                <a:picLocks noChangeAspect="1"/>
              </p:cNvPicPr>
              <p:nvPr/>
            </p:nvPicPr>
            <p:blipFill>
              <a:blip r:embed="rId10">
                <a:extLst/>
              </a:blip>
              <a:stretch>
                <a:fillRect/>
              </a:stretch>
            </p:blipFill>
            <p:spPr>
              <a:xfrm>
                <a:off x="6561485" y="0"/>
                <a:ext cx="2100252" cy="2125781"/>
              </a:xfrm>
              <a:prstGeom prst="rect">
                <a:avLst/>
              </a:prstGeom>
              <a:ln w="12700" cap="flat">
                <a:noFill/>
                <a:miter lim="400000"/>
              </a:ln>
              <a:effectLst>
                <a:outerShdw sx="100000" sy="100000" kx="0" ky="0" algn="b" rotWithShape="0" blurRad="266700" dist="190500" dir="3296472">
                  <a:srgbClr val="000000">
                    <a:alpha val="70010"/>
                  </a:srgbClr>
                </a:outerShdw>
              </a:effectLst>
            </p:spPr>
          </p:pic>
        </p:grpSp>
        <p:sp>
          <p:nvSpPr>
            <p:cNvPr id="4466" name="Language-Based…"/>
            <p:cNvSpPr txBox="1"/>
            <p:nvPr/>
          </p:nvSpPr>
          <p:spPr>
            <a:xfrm>
              <a:off x="538180" y="2626994"/>
              <a:ext cx="7435256" cy="22688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80000"/>
                </a:lnSpc>
                <a:defRPr sz="8000">
                  <a:latin typeface="+mj-lt"/>
                  <a:ea typeface="+mj-ea"/>
                  <a:cs typeface="+mj-cs"/>
                  <a:sym typeface="Trebuchet MS"/>
                </a:defRPr>
              </a:pPr>
              <a:r>
                <a:t>Language-Based</a:t>
              </a:r>
            </a:p>
            <a:p>
              <a:pPr>
                <a:lnSpc>
                  <a:spcPct val="80000"/>
                </a:lnSpc>
                <a:defRPr sz="8000">
                  <a:latin typeface="+mj-lt"/>
                  <a:ea typeface="+mj-ea"/>
                  <a:cs typeface="+mj-cs"/>
                  <a:sym typeface="Trebuchet MS"/>
                </a:defRPr>
              </a:pPr>
              <a:r>
                <a:t>Obfuscation</a:t>
              </a:r>
            </a:p>
          </p:txBody>
        </p:sp>
        <p:pic>
          <p:nvPicPr>
            <p:cNvPr id="4467" name="Image" descr="Image"/>
            <p:cNvPicPr>
              <a:picLocks noChangeAspect="1"/>
            </p:cNvPicPr>
            <p:nvPr/>
          </p:nvPicPr>
          <p:blipFill>
            <a:blip r:embed="rId11">
              <a:extLst/>
            </a:blip>
            <a:srcRect l="0" t="0" r="0" b="0"/>
            <a:stretch>
              <a:fillRect/>
            </a:stretch>
          </p:blipFill>
          <p:spPr>
            <a:xfrm>
              <a:off x="0" y="5397063"/>
              <a:ext cx="2407381" cy="3069634"/>
            </a:xfrm>
            <a:prstGeom prst="rect">
              <a:avLst/>
            </a:prstGeom>
            <a:ln w="25400" cap="flat">
              <a:noFill/>
              <a:miter lim="400000"/>
            </a:ln>
            <a:effectLst>
              <a:outerShdw sx="100000" sy="100000" kx="0" ky="0" algn="b" rotWithShape="0" blurRad="355600" dist="177800" dir="5400000">
                <a:srgbClr val="000000">
                  <a:alpha val="70000"/>
                </a:srgbClr>
              </a:outerShdw>
            </a:effectLst>
          </p:spPr>
        </p:pic>
      </p:grpSp>
    </p:spTree>
  </p:cSld>
  <p:clrMapOvr>
    <a:masterClrMapping/>
  </p:clrMapOvr>
  <mc:AlternateContent xmlns:mc="http://schemas.openxmlformats.org/markup-compatibility/2006">
    <mc:Choice xmlns:p14="http://schemas.microsoft.com/office/powerpoint/2010/main" Requires="p14">
      <p:transition spd="slow" advClick="1" p14:dur="1750">
        <p:dissolve/>
      </p:transition>
    </mc:Choice>
    <mc:Fallback>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472" name="Crypto-Based Obfuscation"/>
          <p:cNvSpPr txBox="1"/>
          <p:nvPr/>
        </p:nvSpPr>
        <p:spPr>
          <a:xfrm>
            <a:off x="4039304" y="876517"/>
            <a:ext cx="16618745" cy="179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Crypto-Based Obfuscation</a:t>
            </a:r>
          </a:p>
        </p:txBody>
      </p:sp>
      <p:sp>
        <p:nvSpPr>
          <p:cNvPr id="4473" name="Strong security guarantees…"/>
          <p:cNvSpPr txBox="1"/>
          <p:nvPr/>
        </p:nvSpPr>
        <p:spPr>
          <a:xfrm>
            <a:off x="5005172" y="8502249"/>
            <a:ext cx="14396754" cy="2809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228599" indent="-228599" algn="l" defTabSz="642937">
              <a:buSzPct val="100000"/>
              <a:buChar char="•"/>
              <a:defRPr sz="9000">
                <a:latin typeface="+mj-lt"/>
                <a:ea typeface="+mj-ea"/>
                <a:cs typeface="+mj-cs"/>
                <a:sym typeface="Trebuchet MS"/>
              </a:defRPr>
            </a:pPr>
            <a:r>
              <a:t>Strong security guarantees</a:t>
            </a:r>
          </a:p>
          <a:p>
            <a:pPr marL="228599" indent="-228599" algn="l" defTabSz="642937">
              <a:buSzPct val="100000"/>
              <a:buChar char="•"/>
              <a:defRPr sz="9000">
                <a:latin typeface="+mj-lt"/>
                <a:ea typeface="+mj-ea"/>
                <a:cs typeface="+mj-cs"/>
                <a:sym typeface="Trebuchet MS"/>
              </a:defRPr>
            </a:pPr>
            <a:r>
              <a:t>Performance issues</a:t>
            </a:r>
          </a:p>
        </p:txBody>
      </p:sp>
      <p:pic>
        <p:nvPicPr>
          <p:cNvPr id="4474" name="Screen Shot 2018-03-11 at 11.16.38.png" descr="Screen Shot 2018-03-11 at 11.16.38.png"/>
          <p:cNvPicPr>
            <a:picLocks noChangeAspect="1"/>
          </p:cNvPicPr>
          <p:nvPr/>
        </p:nvPicPr>
        <p:blipFill>
          <a:blip r:embed="rId3">
            <a:extLst/>
          </a:blip>
          <a:stretch>
            <a:fillRect/>
          </a:stretch>
        </p:blipFill>
        <p:spPr>
          <a:xfrm>
            <a:off x="7166357" y="3105467"/>
            <a:ext cx="10051286" cy="3900807"/>
          </a:xfrm>
          <a:prstGeom prst="rect">
            <a:avLst/>
          </a:prstGeom>
          <a:ln w="12700">
            <a:miter lim="400000"/>
          </a:ln>
        </p:spPr>
      </p:pic>
      <p:grpSp>
        <p:nvGrpSpPr>
          <p:cNvPr id="4479" name="Group"/>
          <p:cNvGrpSpPr/>
          <p:nvPr/>
        </p:nvGrpSpPr>
        <p:grpSpPr>
          <a:xfrm>
            <a:off x="2264750" y="3097895"/>
            <a:ext cx="20167853" cy="8774051"/>
            <a:chOff x="0" y="0"/>
            <a:chExt cx="20167851" cy="8774049"/>
          </a:xfrm>
        </p:grpSpPr>
        <p:grpSp>
          <p:nvGrpSpPr>
            <p:cNvPr id="4477" name="Group"/>
            <p:cNvGrpSpPr/>
            <p:nvPr/>
          </p:nvGrpSpPr>
          <p:grpSpPr>
            <a:xfrm>
              <a:off x="0" y="0"/>
              <a:ext cx="20167852" cy="8774050"/>
              <a:chOff x="0" y="0"/>
              <a:chExt cx="20167851" cy="8774049"/>
            </a:xfrm>
          </p:grpSpPr>
          <p:sp>
            <p:nvSpPr>
              <p:cNvPr id="4475" name="Rectangle"/>
              <p:cNvSpPr/>
              <p:nvPr/>
            </p:nvSpPr>
            <p:spPr>
              <a:xfrm>
                <a:off x="0" y="0"/>
                <a:ext cx="20167852" cy="8774050"/>
              </a:xfrm>
              <a:prstGeom prst="rect">
                <a:avLst/>
              </a:prstGeom>
              <a:solidFill>
                <a:srgbClr val="FFFFFF"/>
              </a:solidFill>
              <a:ln w="177800" cap="flat">
                <a:solidFill>
                  <a:srgbClr val="000000"/>
                </a:solidFill>
                <a:prstDash val="solid"/>
                <a:miter lim="400000"/>
              </a:ln>
              <a:effectLst>
                <a:outerShdw sx="100000" sy="100000" kx="0" ky="0" algn="b" rotWithShape="0" blurRad="190500" dist="419100" dir="7118101">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476" name="Rectangle"/>
              <p:cNvSpPr txBox="1"/>
              <p:nvPr/>
            </p:nvSpPr>
            <p:spPr>
              <a:xfrm>
                <a:off x="499704" y="319318"/>
                <a:ext cx="19584595" cy="8135414"/>
              </a:xfrm>
              <a:prstGeom prst="rect">
                <a:avLst/>
              </a:prstGeom>
              <a:noFill/>
              <a:ln w="12700" cap="flat">
                <a:noFill/>
                <a:miter lim="400000"/>
              </a:ln>
              <a:effectLst/>
            </p:spPr>
            <p:txBody>
              <a:bodyPr wrap="square" lIns="71437" tIns="71437" rIns="71437" bIns="71437" numCol="1" anchor="ctr">
                <a:noAutofit/>
              </a:bodyPr>
              <a:lstStyle/>
              <a:p>
                <a:pPr algn="l" defTabSz="642937">
                  <a:defRPr sz="8000">
                    <a:solidFill>
                      <a:srgbClr val="000000"/>
                    </a:solidFill>
                    <a:latin typeface="+mj-lt"/>
                    <a:ea typeface="+mj-ea"/>
                    <a:cs typeface="+mj-cs"/>
                    <a:sym typeface="Trebuchet MS"/>
                  </a:defRPr>
                </a:pPr>
              </a:p>
            </p:txBody>
          </p:sp>
        </p:grpSp>
        <p:graphicFrame>
          <p:nvGraphicFramePr>
            <p:cNvPr id="4478" name="Table"/>
            <p:cNvGraphicFramePr/>
            <p:nvPr/>
          </p:nvGraphicFramePr>
          <p:xfrm>
            <a:off x="830855" y="576658"/>
            <a:ext cx="18921398" cy="7636803"/>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6730913"/>
                  <a:gridCol w="6791012"/>
                  <a:gridCol w="5348672"/>
                </a:tblGrid>
                <a:tr h="1377749">
                  <a:tc>
                    <a:txBody>
                      <a:bodyPr/>
                      <a:lstStyle/>
                      <a:p>
                        <a:pPr defTabSz="914400">
                          <a:defRPr sz="1800">
                            <a:solidFill>
                              <a:srgbClr val="000000"/>
                            </a:solidFill>
                          </a:defRPr>
                        </a:pPr>
                        <a:r>
                          <a:rPr b="1" sz="8000">
                            <a:latin typeface="+mj-lt"/>
                            <a:ea typeface="+mj-ea"/>
                            <a:cs typeface="+mj-cs"/>
                            <a:sym typeface="Trebuchet MS"/>
                          </a:rPr>
                          <a:t>Program</a:t>
                        </a:r>
                      </a:p>
                    </a:txBody>
                    <a:tcPr marL="50800" marR="50800" marT="50800" marB="50800" anchor="b" anchorCtr="0" horzOverflow="overflow">
                      <a:lnL w="3175">
                        <a:miter lim="400000"/>
                      </a:lnL>
                      <a:lnR w="3175">
                        <a:miter lim="400000"/>
                      </a:lnR>
                      <a:lnT w="3175">
                        <a:miter lim="400000"/>
                      </a:lnT>
                      <a:lnB w="50800">
                        <a:solidFill>
                          <a:srgbClr val="000000"/>
                        </a:solidFill>
                        <a:miter lim="400000"/>
                      </a:lnB>
                      <a:noFill/>
                    </a:tcPr>
                  </a:tc>
                  <a:tc>
                    <a:txBody>
                      <a:bodyPr/>
                      <a:lstStyle/>
                      <a:p>
                        <a:pPr defTabSz="914400">
                          <a:defRPr sz="1800">
                            <a:solidFill>
                              <a:srgbClr val="000000"/>
                            </a:solidFill>
                          </a:defRPr>
                        </a:pPr>
                        <a:r>
                          <a:rPr b="1" sz="8000">
                            <a:latin typeface="+mj-lt"/>
                            <a:ea typeface="+mj-ea"/>
                            <a:cs typeface="+mj-cs"/>
                            <a:sym typeface="Trebuchet MS"/>
                          </a:rPr>
                          <a:t>Generate</a:t>
                        </a:r>
                      </a:p>
                    </a:txBody>
                    <a:tcPr marL="50800" marR="50800" marT="50800" marB="50800" anchor="b" anchorCtr="0" horzOverflow="overflow">
                      <a:lnL w="3175">
                        <a:miter lim="400000"/>
                      </a:lnL>
                      <a:lnR w="3175">
                        <a:miter lim="400000"/>
                      </a:lnR>
                      <a:lnT w="3175">
                        <a:miter lim="400000"/>
                      </a:lnT>
                      <a:lnB w="50800">
                        <a:solidFill>
                          <a:srgbClr val="000000"/>
                        </a:solidFill>
                        <a:miter lim="400000"/>
                      </a:lnB>
                      <a:noFill/>
                    </a:tcPr>
                  </a:tc>
                  <a:tc>
                    <a:txBody>
                      <a:bodyPr/>
                      <a:lstStyle/>
                      <a:p>
                        <a:pPr defTabSz="914400">
                          <a:defRPr sz="1800">
                            <a:solidFill>
                              <a:srgbClr val="000000"/>
                            </a:solidFill>
                          </a:defRPr>
                        </a:pPr>
                        <a:r>
                          <a:rPr b="1" sz="8000">
                            <a:latin typeface="+mj-lt"/>
                            <a:ea typeface="+mj-ea"/>
                            <a:cs typeface="+mj-cs"/>
                            <a:sym typeface="Trebuchet MS"/>
                          </a:rPr>
                          <a:t>Run</a:t>
                        </a:r>
                      </a:p>
                    </a:txBody>
                    <a:tcPr marL="50800" marR="50800" marT="50800" marB="50800" anchor="b" anchorCtr="0" horzOverflow="overflow">
                      <a:lnL w="3175">
                        <a:miter lim="400000"/>
                      </a:lnL>
                      <a:lnR w="3175">
                        <a:miter lim="400000"/>
                      </a:lnR>
                      <a:lnT w="3175">
                        <a:miter lim="400000"/>
                      </a:lnT>
                      <a:lnB w="50800">
                        <a:solidFill>
                          <a:srgbClr val="000000"/>
                        </a:solidFill>
                        <a:miter lim="400000"/>
                      </a:lnB>
                      <a:noFill/>
                    </a:tcPr>
                  </a:tc>
                </a:tr>
                <a:tr h="2549480">
                  <a:tc>
                    <a:txBody>
                      <a:bodyPr/>
                      <a:lstStyle/>
                      <a:p>
                        <a:pPr>
                          <a:spcBef>
                            <a:spcPts val="1800"/>
                          </a:spcBef>
                          <a:defRPr sz="1800">
                            <a:solidFill>
                              <a:srgbClr val="000000"/>
                            </a:solidFill>
                          </a:defRPr>
                        </a:pPr>
                        <a:r>
                          <a:rPr sz="8000">
                            <a:latin typeface="+mj-lt"/>
                            <a:ea typeface="+mj-ea"/>
                            <a:cs typeface="+mj-cs"/>
                            <a:sym typeface="Trebuchet MS"/>
                          </a:rPr>
                          <a:t>2-bit multiplier</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8000">
                            <a:latin typeface="+mj-lt"/>
                            <a:ea typeface="+mj-ea"/>
                            <a:cs typeface="+mj-cs"/>
                            <a:sym typeface="Trebuchet MS"/>
                          </a:rPr>
                          <a:t>1027 years</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8000">
                            <a:solidFill>
                              <a:srgbClr val="000000"/>
                            </a:solidFill>
                            <a:latin typeface="+mj-lt"/>
                            <a:ea typeface="+mj-ea"/>
                            <a:cs typeface="+mj-cs"/>
                            <a:sym typeface="Trebuchet MS"/>
                          </a:defRPr>
                        </a:pPr>
                        <a:r>
                          <a:t>10</a:t>
                        </a:r>
                        <a:r>
                          <a:rPr baseline="31999"/>
                          <a:t>8</a:t>
                        </a:r>
                        <a:r>
                          <a:t> years</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3682583">
                  <a:tc>
                    <a:txBody>
                      <a:bodyPr/>
                      <a:lstStyle/>
                      <a:p>
                        <a:pPr>
                          <a:spcBef>
                            <a:spcPts val="1800"/>
                          </a:spcBef>
                          <a:defRPr sz="1800">
                            <a:solidFill>
                              <a:srgbClr val="000000"/>
                            </a:solidFill>
                          </a:defRPr>
                        </a:pPr>
                        <a:r>
                          <a:rPr sz="8000">
                            <a:latin typeface="+mj-lt"/>
                            <a:ea typeface="+mj-ea"/>
                            <a:cs typeface="+mj-cs"/>
                            <a:sym typeface="Trebuchet MS"/>
                          </a:rPr>
                          <a:t>16-bit point function</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8000">
                            <a:latin typeface="+mj-lt"/>
                            <a:ea typeface="+mj-ea"/>
                            <a:cs typeface="+mj-cs"/>
                            <a:sym typeface="Trebuchet MS"/>
                          </a:rPr>
                          <a:t>7 hours, 25G</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8000">
                            <a:latin typeface="+mj-lt"/>
                            <a:ea typeface="+mj-ea"/>
                            <a:cs typeface="+mj-cs"/>
                            <a:sym typeface="Trebuchet MS"/>
                          </a:rPr>
                          <a:t>4 hours (later, 20 minutes)</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4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79"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658DA0"/>
        </a:solidFill>
      </p:bgPr>
    </p:bg>
    <p:spTree>
      <p:nvGrpSpPr>
        <p:cNvPr id="1" name=""/>
        <p:cNvGrpSpPr/>
        <p:nvPr/>
      </p:nvGrpSpPr>
      <p:grpSpPr>
        <a:xfrm>
          <a:off x="0" y="0"/>
          <a:ext cx="0" cy="0"/>
          <a:chOff x="0" y="0"/>
          <a:chExt cx="0" cy="0"/>
        </a:xfrm>
      </p:grpSpPr>
      <p:sp>
        <p:nvSpPr>
          <p:cNvPr id="472" name="Rectangle"/>
          <p:cNvSpPr/>
          <p:nvPr/>
        </p:nvSpPr>
        <p:spPr>
          <a:xfrm>
            <a:off x="1553266" y="547280"/>
            <a:ext cx="21644917" cy="3668849"/>
          </a:xfrm>
          <a:prstGeom prst="rect">
            <a:avLst/>
          </a:prstGeom>
          <a:solidFill>
            <a:srgbClr val="FFFFFF"/>
          </a:solidFill>
          <a:ln w="12700">
            <a:miter lim="400000"/>
          </a:ln>
          <a:effectLst>
            <a:outerShdw sx="100000" sy="100000" kx="0" ky="0" algn="b" rotWithShape="0" blurRad="190500" dist="63500" dir="7118101">
              <a:srgbClr val="000000">
                <a:alpha val="74997"/>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pic>
        <p:nvPicPr>
          <p:cNvPr id="473" name="Group" descr="Group"/>
          <p:cNvPicPr>
            <a:picLocks noChangeAspect="1"/>
          </p:cNvPicPr>
          <p:nvPr/>
        </p:nvPicPr>
        <p:blipFill>
          <a:blip r:embed="rId3">
            <a:extLst/>
          </a:blip>
          <a:stretch>
            <a:fillRect/>
          </a:stretch>
        </p:blipFill>
        <p:spPr>
          <a:xfrm>
            <a:off x="10365151" y="7320715"/>
            <a:ext cx="3653699" cy="5167662"/>
          </a:xfrm>
          <a:prstGeom prst="rect">
            <a:avLst/>
          </a:prstGeom>
          <a:ln w="12700">
            <a:miter lim="400000"/>
          </a:ln>
        </p:spPr>
      </p:pic>
      <p:grpSp>
        <p:nvGrpSpPr>
          <p:cNvPr id="478" name="Group"/>
          <p:cNvGrpSpPr/>
          <p:nvPr/>
        </p:nvGrpSpPr>
        <p:grpSpPr>
          <a:xfrm>
            <a:off x="2173071" y="7746262"/>
            <a:ext cx="3894882" cy="4316567"/>
            <a:chOff x="0" y="0"/>
            <a:chExt cx="3894880" cy="4316565"/>
          </a:xfrm>
        </p:grpSpPr>
        <p:grpSp>
          <p:nvGrpSpPr>
            <p:cNvPr id="476" name="Group"/>
            <p:cNvGrpSpPr/>
            <p:nvPr/>
          </p:nvGrpSpPr>
          <p:grpSpPr>
            <a:xfrm>
              <a:off x="0" y="0"/>
              <a:ext cx="3894881" cy="4316566"/>
              <a:chOff x="0" y="0"/>
              <a:chExt cx="3894880" cy="4316565"/>
            </a:xfrm>
          </p:grpSpPr>
          <p:sp>
            <p:nvSpPr>
              <p:cNvPr id="474" name="Rectangle"/>
              <p:cNvSpPr/>
              <p:nvPr/>
            </p:nvSpPr>
            <p:spPr>
              <a:xfrm>
                <a:off x="0" y="-1"/>
                <a:ext cx="3649411" cy="4316567"/>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75" name="main(){…"/>
              <p:cNvSpPr txBox="1"/>
              <p:nvPr/>
            </p:nvSpPr>
            <p:spPr>
              <a:xfrm>
                <a:off x="113456" y="192016"/>
                <a:ext cx="3781425" cy="39325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b="1" sz="5600">
                    <a:solidFill>
                      <a:srgbClr val="000000"/>
                    </a:solidFill>
                    <a:latin typeface="Courier"/>
                    <a:ea typeface="Courier"/>
                    <a:cs typeface="Courier"/>
                    <a:sym typeface="Courier"/>
                  </a:defRPr>
                </a:pPr>
                <a:r>
                  <a:t>main(){</a:t>
                </a:r>
              </a:p>
              <a:p>
                <a:pPr algn="l">
                  <a:defRPr b="1" sz="5600">
                    <a:solidFill>
                      <a:srgbClr val="000000"/>
                    </a:solidFill>
                    <a:latin typeface="Courier"/>
                    <a:ea typeface="Courier"/>
                    <a:cs typeface="Courier"/>
                    <a:sym typeface="Courier"/>
                  </a:defRPr>
                </a:pPr>
                <a:r>
                  <a:t>  </a:t>
                </a:r>
              </a:p>
              <a:p>
                <a:pPr algn="l">
                  <a:defRPr b="1" sz="5600">
                    <a:solidFill>
                      <a:srgbClr val="000000"/>
                    </a:solidFill>
                    <a:latin typeface="Courier"/>
                    <a:ea typeface="Courier"/>
                    <a:cs typeface="Courier"/>
                    <a:sym typeface="Courier"/>
                  </a:defRPr>
                </a:pPr>
              </a:p>
              <a:p>
                <a:pPr algn="l">
                  <a:defRPr b="1" sz="5600">
                    <a:solidFill>
                      <a:srgbClr val="000000"/>
                    </a:solidFill>
                    <a:latin typeface="Courier"/>
                    <a:ea typeface="Courier"/>
                    <a:cs typeface="Courier"/>
                    <a:sym typeface="Courier"/>
                  </a:defRPr>
                </a:pPr>
                <a:r>
                  <a:t>}</a:t>
                </a:r>
              </a:p>
            </p:txBody>
          </p:sp>
        </p:grpSp>
        <p:pic>
          <p:nvPicPr>
            <p:cNvPr id="477" name="myce-java-logo.png" descr="myce-java-logo.png"/>
            <p:cNvPicPr>
              <a:picLocks noChangeAspect="1"/>
            </p:cNvPicPr>
            <p:nvPr/>
          </p:nvPicPr>
          <p:blipFill>
            <a:blip r:embed="rId4">
              <a:extLst/>
            </a:blip>
            <a:srcRect l="0" t="0" r="0" b="0"/>
            <a:stretch>
              <a:fillRect/>
            </a:stretch>
          </p:blipFill>
          <p:spPr>
            <a:xfrm>
              <a:off x="89507" y="1133709"/>
              <a:ext cx="3404842" cy="1906113"/>
            </a:xfrm>
            <a:prstGeom prst="rect">
              <a:avLst/>
            </a:prstGeom>
            <a:ln w="12700" cap="flat">
              <a:noFill/>
              <a:miter lim="400000"/>
            </a:ln>
            <a:effectLst>
              <a:outerShdw sx="100000" sy="100000" kx="0" ky="0" algn="b" rotWithShape="0" blurRad="266700" dist="63500" dir="5875797">
                <a:srgbClr val="000000">
                  <a:alpha val="86508"/>
                </a:srgbClr>
              </a:outerShdw>
            </a:effectLst>
          </p:spPr>
        </p:pic>
      </p:grpSp>
      <p:sp>
        <p:nvSpPr>
          <p:cNvPr id="479" name="Java 1.0, 1995"/>
          <p:cNvSpPr txBox="1"/>
          <p:nvPr/>
        </p:nvSpPr>
        <p:spPr>
          <a:xfrm>
            <a:off x="2004442" y="12407434"/>
            <a:ext cx="4232140" cy="815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4600">
                <a:solidFill>
                  <a:srgbClr val="000000"/>
                </a:solidFill>
                <a:latin typeface="+mj-lt"/>
                <a:ea typeface="+mj-ea"/>
                <a:cs typeface="+mj-cs"/>
                <a:sym typeface="Trebuchet MS"/>
              </a:defRPr>
            </a:lvl1pPr>
          </a:lstStyle>
          <a:p>
            <a:pPr/>
            <a:r>
              <a:t>Java 1.0, 1995</a:t>
            </a:r>
          </a:p>
        </p:txBody>
      </p:sp>
      <p:grpSp>
        <p:nvGrpSpPr>
          <p:cNvPr id="484" name="Group"/>
          <p:cNvGrpSpPr/>
          <p:nvPr/>
        </p:nvGrpSpPr>
        <p:grpSpPr>
          <a:xfrm>
            <a:off x="2238674" y="4720457"/>
            <a:ext cx="3764645" cy="2910087"/>
            <a:chOff x="0" y="0"/>
            <a:chExt cx="3764643" cy="2910085"/>
          </a:xfrm>
        </p:grpSpPr>
        <p:sp>
          <p:nvSpPr>
            <p:cNvPr id="480" name="Line"/>
            <p:cNvSpPr/>
            <p:nvPr/>
          </p:nvSpPr>
          <p:spPr>
            <a:xfrm flipV="1">
              <a:off x="1864855" y="1690472"/>
              <a:ext cx="38776" cy="1219614"/>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483" name="Group"/>
            <p:cNvGrpSpPr/>
            <p:nvPr/>
          </p:nvGrpSpPr>
          <p:grpSpPr>
            <a:xfrm>
              <a:off x="0" y="0"/>
              <a:ext cx="3764644" cy="1689572"/>
              <a:chOff x="0" y="0"/>
              <a:chExt cx="3764643" cy="1689571"/>
            </a:xfrm>
          </p:grpSpPr>
          <p:sp>
            <p:nvSpPr>
              <p:cNvPr id="481" name="Rounded Rectangle"/>
              <p:cNvSpPr/>
              <p:nvPr/>
            </p:nvSpPr>
            <p:spPr>
              <a:xfrm>
                <a:off x="0" y="0"/>
                <a:ext cx="3764644" cy="1689572"/>
              </a:xfrm>
              <a:prstGeom prst="roundRect">
                <a:avLst>
                  <a:gd name="adj" fmla="val 26250"/>
                </a:avLst>
              </a:prstGeom>
              <a:solidFill>
                <a:srgbClr val="A4C3B2"/>
              </a:solidFill>
              <a:ln w="101600" cap="flat">
                <a:solidFill>
                  <a:srgbClr val="3D315B"/>
                </a:solidFill>
                <a:prstDash val="solid"/>
                <a:miter lim="400000"/>
              </a:ln>
              <a:effectLst>
                <a:outerShdw sx="100000" sy="100000" kx="0" ky="0" algn="b" rotWithShape="0" blurRad="190500" dist="228600" dir="959345">
                  <a:srgbClr val="000000"/>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482" name="Mocha…"/>
              <p:cNvSpPr/>
              <p:nvPr/>
            </p:nvSpPr>
            <p:spPr>
              <a:xfrm>
                <a:off x="247047" y="844785"/>
                <a:ext cx="327054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defRPr b="1" sz="4600">
                    <a:solidFill>
                      <a:srgbClr val="000000"/>
                    </a:solidFill>
                    <a:latin typeface="+mj-lt"/>
                    <a:ea typeface="+mj-ea"/>
                    <a:cs typeface="+mj-cs"/>
                    <a:sym typeface="Trebuchet MS"/>
                  </a:defRPr>
                </a:pPr>
                <a:r>
                  <a:t>Mocha</a:t>
                </a:r>
              </a:p>
              <a:p>
                <a:pPr>
                  <a:defRPr b="1" sz="4600">
                    <a:solidFill>
                      <a:srgbClr val="000000"/>
                    </a:solidFill>
                    <a:latin typeface="+mj-lt"/>
                    <a:ea typeface="+mj-ea"/>
                    <a:cs typeface="+mj-cs"/>
                    <a:sym typeface="Trebuchet MS"/>
                  </a:defRPr>
                </a:pPr>
                <a:r>
                  <a:t>Decompiler</a:t>
                </a:r>
              </a:p>
            </p:txBody>
          </p:sp>
        </p:grpSp>
      </p:grpSp>
      <p:sp>
        <p:nvSpPr>
          <p:cNvPr id="485" name="A Taxonomy of Obfuscating Transformations…"/>
          <p:cNvSpPr txBox="1"/>
          <p:nvPr/>
        </p:nvSpPr>
        <p:spPr>
          <a:xfrm>
            <a:off x="2065988" y="667985"/>
            <a:ext cx="20252024" cy="342743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nSpc>
                <a:spcPct val="120000"/>
              </a:lnSpc>
              <a:defRPr sz="8700">
                <a:solidFill>
                  <a:srgbClr val="000000"/>
                </a:solidFill>
                <a:latin typeface="Times New Roman"/>
                <a:ea typeface="Times New Roman"/>
                <a:cs typeface="Times New Roman"/>
                <a:sym typeface="Times New Roman"/>
              </a:defRPr>
            </a:pPr>
            <a:r>
              <a:t>A Taxonomy of Obfuscating Transformations</a:t>
            </a:r>
          </a:p>
          <a:p>
            <a:pPr>
              <a:lnSpc>
                <a:spcPct val="120000"/>
              </a:lnSpc>
              <a:defRPr sz="6000">
                <a:solidFill>
                  <a:srgbClr val="000000"/>
                </a:solidFill>
                <a:latin typeface="Times New Roman"/>
                <a:ea typeface="Times New Roman"/>
                <a:cs typeface="Times New Roman"/>
                <a:sym typeface="Times New Roman"/>
              </a:defRPr>
            </a:pPr>
            <a:r>
              <a:t>Christian Collberg      Clark Thomborson.     Douglas Low</a:t>
            </a:r>
          </a:p>
          <a:p>
            <a:pPr>
              <a:lnSpc>
                <a:spcPct val="120000"/>
              </a:lnSpc>
              <a:defRPr sz="5000">
                <a:solidFill>
                  <a:srgbClr val="000000"/>
                </a:solidFill>
                <a:latin typeface="Times New Roman"/>
                <a:ea typeface="Times New Roman"/>
                <a:cs typeface="Times New Roman"/>
                <a:sym typeface="Times New Roman"/>
              </a:defRPr>
            </a:pPr>
            <a:r>
              <a:t>July 1997</a:t>
            </a:r>
          </a:p>
        </p:txBody>
      </p:sp>
      <p:grpSp>
        <p:nvGrpSpPr>
          <p:cNvPr id="490" name="Group"/>
          <p:cNvGrpSpPr/>
          <p:nvPr/>
        </p:nvGrpSpPr>
        <p:grpSpPr>
          <a:xfrm>
            <a:off x="2173071" y="7746262"/>
            <a:ext cx="3894882" cy="4316567"/>
            <a:chOff x="0" y="0"/>
            <a:chExt cx="3894880" cy="4316565"/>
          </a:xfrm>
        </p:grpSpPr>
        <p:grpSp>
          <p:nvGrpSpPr>
            <p:cNvPr id="488" name="Group"/>
            <p:cNvGrpSpPr/>
            <p:nvPr/>
          </p:nvGrpSpPr>
          <p:grpSpPr>
            <a:xfrm>
              <a:off x="0" y="0"/>
              <a:ext cx="3894881" cy="4316566"/>
              <a:chOff x="0" y="0"/>
              <a:chExt cx="3894880" cy="4316565"/>
            </a:xfrm>
          </p:grpSpPr>
          <p:sp>
            <p:nvSpPr>
              <p:cNvPr id="486" name="Rectangle"/>
              <p:cNvSpPr/>
              <p:nvPr/>
            </p:nvSpPr>
            <p:spPr>
              <a:xfrm>
                <a:off x="0" y="-1"/>
                <a:ext cx="3649411" cy="4316567"/>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87" name="main(){…"/>
              <p:cNvSpPr txBox="1"/>
              <p:nvPr/>
            </p:nvSpPr>
            <p:spPr>
              <a:xfrm>
                <a:off x="113456" y="192016"/>
                <a:ext cx="3781425" cy="39325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b="1" sz="5600">
                    <a:solidFill>
                      <a:srgbClr val="000000"/>
                    </a:solidFill>
                    <a:latin typeface="Courier"/>
                    <a:ea typeface="Courier"/>
                    <a:cs typeface="Courier"/>
                    <a:sym typeface="Courier"/>
                  </a:defRPr>
                </a:pPr>
                <a:r>
                  <a:t>main(){</a:t>
                </a:r>
              </a:p>
              <a:p>
                <a:pPr algn="l">
                  <a:defRPr b="1" sz="5600">
                    <a:solidFill>
                      <a:srgbClr val="000000"/>
                    </a:solidFill>
                    <a:latin typeface="Courier"/>
                    <a:ea typeface="Courier"/>
                    <a:cs typeface="Courier"/>
                    <a:sym typeface="Courier"/>
                  </a:defRPr>
                </a:pPr>
                <a:r>
                  <a:t>  </a:t>
                </a:r>
              </a:p>
              <a:p>
                <a:pPr algn="l">
                  <a:defRPr b="1" sz="5600">
                    <a:solidFill>
                      <a:srgbClr val="000000"/>
                    </a:solidFill>
                    <a:latin typeface="Courier"/>
                    <a:ea typeface="Courier"/>
                    <a:cs typeface="Courier"/>
                    <a:sym typeface="Courier"/>
                  </a:defRPr>
                </a:pPr>
              </a:p>
              <a:p>
                <a:pPr algn="l">
                  <a:defRPr b="1" sz="5600">
                    <a:solidFill>
                      <a:srgbClr val="000000"/>
                    </a:solidFill>
                    <a:latin typeface="Courier"/>
                    <a:ea typeface="Courier"/>
                    <a:cs typeface="Courier"/>
                    <a:sym typeface="Courier"/>
                  </a:defRPr>
                </a:pPr>
                <a:r>
                  <a:t>}</a:t>
                </a:r>
              </a:p>
            </p:txBody>
          </p:sp>
        </p:grpSp>
        <p:pic>
          <p:nvPicPr>
            <p:cNvPr id="489" name="myce-java-logo.png" descr="myce-java-logo.png"/>
            <p:cNvPicPr>
              <a:picLocks noChangeAspect="1"/>
            </p:cNvPicPr>
            <p:nvPr/>
          </p:nvPicPr>
          <p:blipFill>
            <a:blip r:embed="rId4">
              <a:extLst/>
            </a:blip>
            <a:srcRect l="0" t="0" r="0" b="0"/>
            <a:stretch>
              <a:fillRect/>
            </a:stretch>
          </p:blipFill>
          <p:spPr>
            <a:xfrm>
              <a:off x="89507" y="1133709"/>
              <a:ext cx="3404842" cy="1906113"/>
            </a:xfrm>
            <a:prstGeom prst="rect">
              <a:avLst/>
            </a:prstGeom>
            <a:ln w="12700" cap="flat">
              <a:noFill/>
              <a:miter lim="400000"/>
            </a:ln>
            <a:effectLst>
              <a:outerShdw sx="100000" sy="100000" kx="0" ky="0" algn="b" rotWithShape="0" blurRad="266700" dist="63500" dir="5875797">
                <a:srgbClr val="000000">
                  <a:alpha val="86508"/>
                </a:srgbClr>
              </a:outerShdw>
            </a:effectLst>
          </p:spPr>
        </p:pic>
      </p:grpSp>
      <p:grpSp>
        <p:nvGrpSpPr>
          <p:cNvPr id="496" name="Group"/>
          <p:cNvGrpSpPr/>
          <p:nvPr/>
        </p:nvGrpSpPr>
        <p:grpSpPr>
          <a:xfrm>
            <a:off x="8646148" y="6331760"/>
            <a:ext cx="7091704" cy="6714345"/>
            <a:chOff x="0" y="0"/>
            <a:chExt cx="7091702" cy="6714344"/>
          </a:xfrm>
        </p:grpSpPr>
        <p:sp>
          <p:nvSpPr>
            <p:cNvPr id="491" name="Rounded Rectangle"/>
            <p:cNvSpPr/>
            <p:nvPr/>
          </p:nvSpPr>
          <p:spPr>
            <a:xfrm>
              <a:off x="0" y="0"/>
              <a:ext cx="7091703" cy="6714345"/>
            </a:xfrm>
            <a:prstGeom prst="roundRect">
              <a:avLst>
                <a:gd name="adj" fmla="val 13271"/>
              </a:avLst>
            </a:prstGeom>
            <a:solidFill>
              <a:srgbClr val="FFD479"/>
            </a:solidFill>
            <a:ln w="101600" cap="flat">
              <a:solidFill>
                <a:srgbClr val="3D315B"/>
              </a:solidFill>
              <a:prstDash val="solid"/>
              <a:miter lim="400000"/>
            </a:ln>
            <a:effectLst>
              <a:outerShdw sx="100000" sy="100000" kx="0" ky="0" algn="b" rotWithShape="0" blurRad="190500" dist="228600" dir="959345">
                <a:srgbClr val="000000"/>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494" name="Group"/>
            <p:cNvGrpSpPr/>
            <p:nvPr/>
          </p:nvGrpSpPr>
          <p:grpSpPr>
            <a:xfrm>
              <a:off x="753456" y="2467678"/>
              <a:ext cx="5584791" cy="2370333"/>
              <a:chOff x="0" y="0"/>
              <a:chExt cx="5584790" cy="2370331"/>
            </a:xfrm>
          </p:grpSpPr>
          <p:sp>
            <p:nvSpPr>
              <p:cNvPr id="492" name="Oval"/>
              <p:cNvSpPr/>
              <p:nvPr/>
            </p:nvSpPr>
            <p:spPr>
              <a:xfrm>
                <a:off x="0" y="0"/>
                <a:ext cx="5584791" cy="2370332"/>
              </a:xfrm>
              <a:prstGeom prst="ellipse">
                <a:avLst/>
              </a:prstGeom>
              <a:solidFill>
                <a:srgbClr val="FFFFFF"/>
              </a:solidFill>
              <a:ln w="508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493" name="Obfuscating…"/>
              <p:cNvSpPr txBox="1"/>
              <p:nvPr/>
            </p:nvSpPr>
            <p:spPr>
              <a:xfrm>
                <a:off x="253938" y="166046"/>
                <a:ext cx="5078507" cy="18953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nSpc>
                    <a:spcPct val="80000"/>
                  </a:lnSpc>
                  <a:defRPr b="1" sz="5000">
                    <a:solidFill>
                      <a:schemeClr val="accent5"/>
                    </a:solidFill>
                    <a:latin typeface="+mj-lt"/>
                    <a:ea typeface="+mj-ea"/>
                    <a:cs typeface="+mj-cs"/>
                    <a:sym typeface="Trebuchet MS"/>
                  </a:defRPr>
                </a:pPr>
                <a:r>
                  <a:t>Obfuscating</a:t>
                </a:r>
              </a:p>
              <a:p>
                <a:pPr>
                  <a:lnSpc>
                    <a:spcPct val="80000"/>
                  </a:lnSpc>
                  <a:defRPr b="1" sz="5000">
                    <a:solidFill>
                      <a:schemeClr val="accent5"/>
                    </a:solidFill>
                    <a:latin typeface="+mj-lt"/>
                    <a:ea typeface="+mj-ea"/>
                    <a:cs typeface="+mj-cs"/>
                    <a:sym typeface="Trebuchet MS"/>
                  </a:defRPr>
                </a:pPr>
                <a:r>
                  <a:t>Transformations</a:t>
                </a:r>
              </a:p>
            </p:txBody>
          </p:sp>
        </p:grpSp>
        <p:sp>
          <p:nvSpPr>
            <p:cNvPr id="495" name="Code Obfuscator"/>
            <p:cNvSpPr txBox="1"/>
            <p:nvPr/>
          </p:nvSpPr>
          <p:spPr>
            <a:xfrm>
              <a:off x="271670" y="428419"/>
              <a:ext cx="6548364" cy="1095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642937">
                <a:defRPr b="1" sz="6500">
                  <a:solidFill>
                    <a:srgbClr val="000000"/>
                  </a:solidFill>
                  <a:latin typeface="+mj-lt"/>
                  <a:ea typeface="+mj-ea"/>
                  <a:cs typeface="+mj-cs"/>
                  <a:sym typeface="Trebuchet MS"/>
                </a:defRPr>
              </a:lvl1pPr>
            </a:lstStyle>
            <a:p>
              <a:pPr/>
              <a:r>
                <a:t>Code Obfuscator</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73"/>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49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path" nodeType="clickEffect" presetSubtype="0" presetID="-1" grpId="4" accel="50000" decel="50000" fill="hold">
                                  <p:stCondLst>
                                    <p:cond delay="0"/>
                                  </p:stCondLst>
                                  <p:childTnLst>
                                    <p:animMotion path="M 0.000000 0.000000 L 0.331016 -0.000000" origin="layout" pathEditMode="relative">
                                      <p:cBhvr>
                                        <p:cTn id="17" dur="700" fill="hold"/>
                                        <p:tgtEl>
                                          <p:spTgt spid="490"/>
                                        </p:tgtEl>
                                        <p:attrNameLst>
                                          <p:attrName>ppt_x</p:attrName>
                                          <p:attrName>ppt_y</p:attrName>
                                        </p:attrNameLst>
                                      </p:cBhvr>
                                    </p:animMotion>
                                  </p:childTnLst>
                                </p:cTn>
                              </p:par>
                            </p:childTnLst>
                          </p:cTn>
                        </p:par>
                        <p:par>
                          <p:cTn id="18" fill="hold">
                            <p:stCondLst>
                              <p:cond delay="0"/>
                            </p:stCondLst>
                            <p:childTnLst>
                              <p:par>
                                <p:cTn id="19" presetClass="path" nodeType="afterEffect" presetSubtype="0" presetID="-1" grpId="5" accel="50000" fill="hold">
                                  <p:stCondLst>
                                    <p:cond delay="0"/>
                                  </p:stCondLst>
                                  <p:childTnLst>
                                    <p:animMotion path="M 0.000000 0.000000 L 0.331918 -0.008802" origin="layout" pathEditMode="relative">
                                      <p:cBhvr>
                                        <p:cTn id="20" dur="700" fill="hold"/>
                                        <p:tgtEl>
                                          <p:spTgt spid="473"/>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6" grpId="3"/>
      <p:bldP build="whole" bldLvl="1" animBg="1" rev="0" advAuto="0" spid="473" grpId="2"/>
      <p:bldP build="whole" bldLvl="1" animBg="1" rev="0" advAuto="0" spid="484"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0" name="Hepatite02-666x680.png" descr="Hepatite02-666x680.png"/>
          <p:cNvPicPr>
            <a:picLocks noChangeAspect="1"/>
          </p:cNvPicPr>
          <p:nvPr/>
        </p:nvPicPr>
        <p:blipFill>
          <a:blip r:embed="rId3">
            <a:extLst/>
          </a:blip>
          <a:stretch>
            <a:fillRect/>
          </a:stretch>
        </p:blipFill>
        <p:spPr>
          <a:xfrm>
            <a:off x="1677603" y="8232515"/>
            <a:ext cx="4137647" cy="4224625"/>
          </a:xfrm>
          <a:prstGeom prst="rect">
            <a:avLst/>
          </a:prstGeom>
          <a:ln w="12700">
            <a:miter lim="400000"/>
          </a:ln>
        </p:spPr>
      </p:pic>
      <p:pic>
        <p:nvPicPr>
          <p:cNvPr id="501" name="Hepatite02-666x680.png" descr="Hepatite02-666x680.png"/>
          <p:cNvPicPr>
            <a:picLocks noChangeAspect="1"/>
          </p:cNvPicPr>
          <p:nvPr/>
        </p:nvPicPr>
        <p:blipFill>
          <a:blip r:embed="rId3">
            <a:extLst/>
          </a:blip>
          <a:stretch>
            <a:fillRect/>
          </a:stretch>
        </p:blipFill>
        <p:spPr>
          <a:xfrm>
            <a:off x="1677603" y="8232515"/>
            <a:ext cx="4137647" cy="4224625"/>
          </a:xfrm>
          <a:prstGeom prst="rect">
            <a:avLst/>
          </a:prstGeom>
          <a:ln w="12700">
            <a:miter lim="400000"/>
          </a:ln>
        </p:spPr>
      </p:pic>
      <p:grpSp>
        <p:nvGrpSpPr>
          <p:cNvPr id="506" name="Group"/>
          <p:cNvGrpSpPr/>
          <p:nvPr/>
        </p:nvGrpSpPr>
        <p:grpSpPr>
          <a:xfrm>
            <a:off x="1864190" y="5053128"/>
            <a:ext cx="3764645" cy="2993454"/>
            <a:chOff x="0" y="0"/>
            <a:chExt cx="3764643" cy="2993453"/>
          </a:xfrm>
        </p:grpSpPr>
        <p:sp>
          <p:nvSpPr>
            <p:cNvPr id="502" name="Line"/>
            <p:cNvSpPr/>
            <p:nvPr/>
          </p:nvSpPr>
          <p:spPr>
            <a:xfrm flipV="1">
              <a:off x="1864855" y="1773840"/>
              <a:ext cx="38776" cy="1219614"/>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505" name="Group"/>
            <p:cNvGrpSpPr/>
            <p:nvPr/>
          </p:nvGrpSpPr>
          <p:grpSpPr>
            <a:xfrm>
              <a:off x="0" y="0"/>
              <a:ext cx="3764644" cy="1689572"/>
              <a:chOff x="0" y="0"/>
              <a:chExt cx="3764643" cy="1689571"/>
            </a:xfrm>
          </p:grpSpPr>
          <p:sp>
            <p:nvSpPr>
              <p:cNvPr id="503" name="Rounded Rectangle"/>
              <p:cNvSpPr/>
              <p:nvPr/>
            </p:nvSpPr>
            <p:spPr>
              <a:xfrm>
                <a:off x="0" y="0"/>
                <a:ext cx="3764644" cy="1689572"/>
              </a:xfrm>
              <a:prstGeom prst="roundRect">
                <a:avLst>
                  <a:gd name="adj" fmla="val 26250"/>
                </a:avLst>
              </a:prstGeom>
              <a:solidFill>
                <a:srgbClr val="A4C3B2"/>
              </a:solidFill>
              <a:ln w="101600" cap="flat">
                <a:solidFill>
                  <a:srgbClr val="3D315B"/>
                </a:solidFill>
                <a:prstDash val="solid"/>
                <a:miter lim="400000"/>
              </a:ln>
              <a:effectLst>
                <a:outerShdw sx="100000" sy="100000" kx="0" ky="0" algn="b" rotWithShape="0" blurRad="190500" dist="228600" dir="959345">
                  <a:srgbClr val="000000"/>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504" name="Virus…"/>
              <p:cNvSpPr/>
              <p:nvPr/>
            </p:nvSpPr>
            <p:spPr>
              <a:xfrm>
                <a:off x="247047" y="844785"/>
                <a:ext cx="327054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defRPr b="1" sz="4600">
                    <a:solidFill>
                      <a:srgbClr val="000000"/>
                    </a:solidFill>
                    <a:latin typeface="+mj-lt"/>
                    <a:ea typeface="+mj-ea"/>
                    <a:cs typeface="+mj-cs"/>
                    <a:sym typeface="Trebuchet MS"/>
                  </a:defRPr>
                </a:pPr>
                <a:r>
                  <a:t>Virus</a:t>
                </a:r>
              </a:p>
              <a:p>
                <a:pPr>
                  <a:defRPr b="1" sz="4600">
                    <a:solidFill>
                      <a:srgbClr val="000000"/>
                    </a:solidFill>
                    <a:latin typeface="+mj-lt"/>
                    <a:ea typeface="+mj-ea"/>
                    <a:cs typeface="+mj-cs"/>
                    <a:sym typeface="Trebuchet MS"/>
                  </a:defRPr>
                </a:pPr>
                <a:r>
                  <a:t>Scanner</a:t>
                </a:r>
              </a:p>
            </p:txBody>
          </p:sp>
        </p:grpSp>
      </p:grpSp>
      <p:grpSp>
        <p:nvGrpSpPr>
          <p:cNvPr id="510" name="Group"/>
          <p:cNvGrpSpPr/>
          <p:nvPr/>
        </p:nvGrpSpPr>
        <p:grpSpPr>
          <a:xfrm>
            <a:off x="1553266" y="546100"/>
            <a:ext cx="21644917" cy="3668849"/>
            <a:chOff x="0" y="280814"/>
            <a:chExt cx="21644916" cy="3668848"/>
          </a:xfrm>
        </p:grpSpPr>
        <p:sp>
          <p:nvSpPr>
            <p:cNvPr id="507" name="Rectangle"/>
            <p:cNvSpPr/>
            <p:nvPr/>
          </p:nvSpPr>
          <p:spPr>
            <a:xfrm>
              <a:off x="0" y="280814"/>
              <a:ext cx="21644917" cy="3668850"/>
            </a:xfrm>
            <a:prstGeom prst="rect">
              <a:avLst/>
            </a:prstGeom>
            <a:solidFill>
              <a:srgbClr val="FFFFFF"/>
            </a:solidFill>
            <a:ln w="12700" cap="flat">
              <a:noFill/>
              <a:miter lim="400000"/>
            </a:ln>
            <a:effectLst>
              <a:outerShdw sx="100000" sy="100000" kx="0" ky="0" algn="b" rotWithShape="0" blurRad="190500" dist="63500" dir="7118101">
                <a:srgbClr val="000000">
                  <a:alpha val="74997"/>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508" name="The Mutation Engine -…"/>
            <p:cNvSpPr txBox="1"/>
            <p:nvPr/>
          </p:nvSpPr>
          <p:spPr>
            <a:xfrm>
              <a:off x="9960580" y="406288"/>
              <a:ext cx="11205655" cy="3417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sz="8700">
                  <a:solidFill>
                    <a:srgbClr val="000000"/>
                  </a:solidFill>
                  <a:latin typeface="Times New Roman"/>
                  <a:ea typeface="Times New Roman"/>
                  <a:cs typeface="Times New Roman"/>
                  <a:sym typeface="Times New Roman"/>
                </a:defRPr>
              </a:pPr>
              <a:r>
                <a:t>The Mutation Engine - </a:t>
              </a:r>
            </a:p>
            <a:p>
              <a:pPr>
                <a:defRPr b="1" sz="8700">
                  <a:solidFill>
                    <a:srgbClr val="000000"/>
                  </a:solidFill>
                  <a:latin typeface="Times New Roman"/>
                  <a:ea typeface="Times New Roman"/>
                  <a:cs typeface="Times New Roman"/>
                  <a:sym typeface="Times New Roman"/>
                </a:defRPr>
              </a:pPr>
              <a:r>
                <a:t>The Final Nail?</a:t>
              </a:r>
            </a:p>
            <a:p>
              <a:pPr>
                <a:defRPr sz="5000">
                  <a:solidFill>
                    <a:srgbClr val="000000"/>
                  </a:solidFill>
                  <a:latin typeface="Times New Roman"/>
                  <a:ea typeface="Times New Roman"/>
                  <a:cs typeface="Times New Roman"/>
                  <a:sym typeface="Times New Roman"/>
                </a:defRPr>
              </a:pPr>
              <a:r>
                <a:t>April 1992</a:t>
              </a:r>
            </a:p>
          </p:txBody>
        </p:sp>
        <p:pic>
          <p:nvPicPr>
            <p:cNvPr id="509" name="page1image1734624.png" descr="page1image1734624.png"/>
            <p:cNvPicPr>
              <a:picLocks noChangeAspect="1"/>
            </p:cNvPicPr>
            <p:nvPr/>
          </p:nvPicPr>
          <p:blipFill>
            <a:blip r:embed="rId4">
              <a:extLst/>
            </a:blip>
            <a:stretch>
              <a:fillRect/>
            </a:stretch>
          </p:blipFill>
          <p:spPr>
            <a:xfrm>
              <a:off x="615117" y="941661"/>
              <a:ext cx="8678111" cy="2347156"/>
            </a:xfrm>
            <a:prstGeom prst="rect">
              <a:avLst/>
            </a:prstGeom>
            <a:ln w="12700" cap="flat">
              <a:noFill/>
              <a:miter lim="400000"/>
            </a:ln>
            <a:effectLst/>
          </p:spPr>
        </p:pic>
      </p:grpSp>
      <p:pic>
        <p:nvPicPr>
          <p:cNvPr id="511" name="virus-distorted.png" descr="virus-distorted.png"/>
          <p:cNvPicPr>
            <a:picLocks noChangeAspect="1"/>
          </p:cNvPicPr>
          <p:nvPr/>
        </p:nvPicPr>
        <p:blipFill>
          <a:blip r:embed="rId5">
            <a:extLst/>
          </a:blip>
          <a:srcRect l="1459" t="0" r="1459" b="0"/>
          <a:stretch>
            <a:fillRect/>
          </a:stretch>
        </p:blipFill>
        <p:spPr>
          <a:xfrm flipH="1" rot="16567817">
            <a:off x="9279123" y="6267857"/>
            <a:ext cx="3064963" cy="3716466"/>
          </a:xfrm>
          <a:prstGeom prst="rect">
            <a:avLst/>
          </a:prstGeom>
          <a:ln w="12700">
            <a:miter lim="400000"/>
          </a:ln>
        </p:spPr>
      </p:pic>
      <p:pic>
        <p:nvPicPr>
          <p:cNvPr id="512" name="Group" descr="Group"/>
          <p:cNvPicPr>
            <a:picLocks noChangeAspect="1"/>
          </p:cNvPicPr>
          <p:nvPr/>
        </p:nvPicPr>
        <p:blipFill>
          <a:blip r:embed="rId6">
            <a:extLst/>
          </a:blip>
          <a:srcRect l="1459" t="0" r="1459" b="0"/>
          <a:stretch>
            <a:fillRect/>
          </a:stretch>
        </p:blipFill>
        <p:spPr>
          <a:xfrm rot="15832183">
            <a:off x="9610730" y="9009939"/>
            <a:ext cx="3297117" cy="3997968"/>
          </a:xfrm>
          <a:prstGeom prst="rect">
            <a:avLst/>
          </a:prstGeom>
          <a:ln w="12700">
            <a:miter lim="400000"/>
          </a:ln>
        </p:spPr>
      </p:pic>
      <p:pic>
        <p:nvPicPr>
          <p:cNvPr id="513" name="Hepatite02-666x680.png" descr="Hepatite02-666x680.png"/>
          <p:cNvPicPr>
            <a:picLocks noChangeAspect="0"/>
          </p:cNvPicPr>
          <p:nvPr/>
        </p:nvPicPr>
        <p:blipFill>
          <a:blip r:embed="rId7">
            <a:extLst/>
          </a:blip>
          <a:stretch>
            <a:fillRect/>
          </a:stretch>
        </p:blipFill>
        <p:spPr>
          <a:xfrm>
            <a:off x="13081620" y="7856441"/>
            <a:ext cx="2903415" cy="3887796"/>
          </a:xfrm>
          <a:prstGeom prst="rect">
            <a:avLst/>
          </a:prstGeom>
          <a:ln w="12700">
            <a:miter lim="400000"/>
          </a:ln>
        </p:spPr>
      </p:pic>
      <p:grpSp>
        <p:nvGrpSpPr>
          <p:cNvPr id="522" name="Group"/>
          <p:cNvGrpSpPr/>
          <p:nvPr/>
        </p:nvGrpSpPr>
        <p:grpSpPr>
          <a:xfrm>
            <a:off x="8802825" y="6217271"/>
            <a:ext cx="7091703" cy="6714346"/>
            <a:chOff x="0" y="0"/>
            <a:chExt cx="7091702" cy="6714344"/>
          </a:xfrm>
        </p:grpSpPr>
        <p:sp>
          <p:nvSpPr>
            <p:cNvPr id="514" name="Rounded Rectangle"/>
            <p:cNvSpPr/>
            <p:nvPr/>
          </p:nvSpPr>
          <p:spPr>
            <a:xfrm>
              <a:off x="0" y="0"/>
              <a:ext cx="7091703" cy="6714345"/>
            </a:xfrm>
            <a:prstGeom prst="roundRect">
              <a:avLst>
                <a:gd name="adj" fmla="val 13271"/>
              </a:avLst>
            </a:prstGeom>
            <a:solidFill>
              <a:srgbClr val="FFD479"/>
            </a:solidFill>
            <a:ln w="101600" cap="flat">
              <a:solidFill>
                <a:srgbClr val="3D315B"/>
              </a:solidFill>
              <a:prstDash val="solid"/>
              <a:miter lim="400000"/>
            </a:ln>
            <a:effectLst>
              <a:outerShdw sx="100000" sy="100000" kx="0" ky="0" algn="b" rotWithShape="0" blurRad="190500" dist="228600" dir="959345">
                <a:srgbClr val="000000"/>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517" name="Group"/>
            <p:cNvGrpSpPr/>
            <p:nvPr/>
          </p:nvGrpSpPr>
          <p:grpSpPr>
            <a:xfrm>
              <a:off x="910132" y="4388891"/>
              <a:ext cx="5584791" cy="1880573"/>
              <a:chOff x="0" y="0"/>
              <a:chExt cx="5584790" cy="1880571"/>
            </a:xfrm>
          </p:grpSpPr>
          <p:sp>
            <p:nvSpPr>
              <p:cNvPr id="515" name="Oval"/>
              <p:cNvSpPr/>
              <p:nvPr/>
            </p:nvSpPr>
            <p:spPr>
              <a:xfrm>
                <a:off x="0" y="0"/>
                <a:ext cx="5584791" cy="1880572"/>
              </a:xfrm>
              <a:prstGeom prst="ellipse">
                <a:avLst/>
              </a:prstGeom>
              <a:solidFill>
                <a:srgbClr val="FFFFFF"/>
              </a:solidFill>
              <a:ln w="508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516" name="Diversifying…"/>
              <p:cNvSpPr txBox="1"/>
              <p:nvPr/>
            </p:nvSpPr>
            <p:spPr>
              <a:xfrm>
                <a:off x="253938" y="131737"/>
                <a:ext cx="5078507" cy="15037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nSpc>
                    <a:spcPct val="80000"/>
                  </a:lnSpc>
                  <a:defRPr b="1" sz="5000">
                    <a:solidFill>
                      <a:schemeClr val="accent5"/>
                    </a:solidFill>
                    <a:latin typeface="+mj-lt"/>
                    <a:ea typeface="+mj-ea"/>
                    <a:cs typeface="+mj-cs"/>
                    <a:sym typeface="Trebuchet MS"/>
                  </a:defRPr>
                </a:pPr>
                <a:r>
                  <a:t>Diversifying</a:t>
                </a:r>
              </a:p>
              <a:p>
                <a:pPr>
                  <a:lnSpc>
                    <a:spcPct val="80000"/>
                  </a:lnSpc>
                  <a:defRPr b="1" sz="5000">
                    <a:solidFill>
                      <a:schemeClr val="accent5"/>
                    </a:solidFill>
                    <a:latin typeface="+mj-lt"/>
                    <a:ea typeface="+mj-ea"/>
                    <a:cs typeface="+mj-cs"/>
                    <a:sym typeface="Trebuchet MS"/>
                  </a:defRPr>
                </a:pPr>
                <a:r>
                  <a:t>Transformations</a:t>
                </a:r>
              </a:p>
            </p:txBody>
          </p:sp>
        </p:grpSp>
        <p:grpSp>
          <p:nvGrpSpPr>
            <p:cNvPr id="520" name="Group"/>
            <p:cNvGrpSpPr/>
            <p:nvPr/>
          </p:nvGrpSpPr>
          <p:grpSpPr>
            <a:xfrm>
              <a:off x="753456" y="2127491"/>
              <a:ext cx="5584791" cy="1892333"/>
              <a:chOff x="0" y="0"/>
              <a:chExt cx="5584790" cy="1892331"/>
            </a:xfrm>
          </p:grpSpPr>
          <p:sp>
            <p:nvSpPr>
              <p:cNvPr id="518" name="Oval"/>
              <p:cNvSpPr/>
              <p:nvPr/>
            </p:nvSpPr>
            <p:spPr>
              <a:xfrm>
                <a:off x="0" y="0"/>
                <a:ext cx="5584791" cy="1892332"/>
              </a:xfrm>
              <a:prstGeom prst="ellipse">
                <a:avLst/>
              </a:prstGeom>
              <a:solidFill>
                <a:srgbClr val="FFFFFF"/>
              </a:solidFill>
              <a:ln w="508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519" name="Stealth…"/>
              <p:cNvSpPr txBox="1"/>
              <p:nvPr/>
            </p:nvSpPr>
            <p:spPr>
              <a:xfrm>
                <a:off x="253938" y="132561"/>
                <a:ext cx="5078507" cy="1513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nSpc>
                    <a:spcPct val="80000"/>
                  </a:lnSpc>
                  <a:defRPr b="1" sz="5000">
                    <a:solidFill>
                      <a:schemeClr val="accent5"/>
                    </a:solidFill>
                    <a:latin typeface="+mj-lt"/>
                    <a:ea typeface="+mj-ea"/>
                    <a:cs typeface="+mj-cs"/>
                    <a:sym typeface="Trebuchet MS"/>
                  </a:defRPr>
                </a:pPr>
                <a:r>
                  <a:t>Stealth</a:t>
                </a:r>
              </a:p>
              <a:p>
                <a:pPr>
                  <a:lnSpc>
                    <a:spcPct val="80000"/>
                  </a:lnSpc>
                  <a:defRPr b="1" sz="5000">
                    <a:solidFill>
                      <a:schemeClr val="accent5"/>
                    </a:solidFill>
                    <a:latin typeface="+mj-lt"/>
                    <a:ea typeface="+mj-ea"/>
                    <a:cs typeface="+mj-cs"/>
                    <a:sym typeface="Trebuchet MS"/>
                  </a:defRPr>
                </a:pPr>
                <a:r>
                  <a:t>Transformations</a:t>
                </a:r>
              </a:p>
            </p:txBody>
          </p:sp>
        </p:grpSp>
        <p:sp>
          <p:nvSpPr>
            <p:cNvPr id="521" name="Dark Avenger…"/>
            <p:cNvSpPr txBox="1"/>
            <p:nvPr/>
          </p:nvSpPr>
          <p:spPr>
            <a:xfrm>
              <a:off x="322470" y="155370"/>
              <a:ext cx="6381490" cy="2047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642937">
                <a:defRPr b="1" sz="6500">
                  <a:solidFill>
                    <a:srgbClr val="000000"/>
                  </a:solidFill>
                  <a:latin typeface="+mj-lt"/>
                  <a:ea typeface="+mj-ea"/>
                  <a:cs typeface="+mj-cs"/>
                  <a:sym typeface="Trebuchet MS"/>
                </a:defRPr>
              </a:pPr>
              <a:r>
                <a:t>Dark Avenger </a:t>
              </a:r>
            </a:p>
            <a:p>
              <a:pPr defTabSz="642937">
                <a:defRPr b="1" sz="6500">
                  <a:solidFill>
                    <a:srgbClr val="000000"/>
                  </a:solidFill>
                  <a:latin typeface="+mj-lt"/>
                  <a:ea typeface="+mj-ea"/>
                  <a:cs typeface="+mj-cs"/>
                  <a:sym typeface="Trebuchet MS"/>
                </a:defRPr>
              </a:pPr>
              <a:r>
                <a:t>Mutation Engine</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1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511"/>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5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path" nodeType="clickEffect" presetSubtype="0" presetID="-1" grpId="5" accel="50000" decel="50000" fill="hold">
                                  <p:stCondLst>
                                    <p:cond delay="0"/>
                                  </p:stCondLst>
                                  <p:childTnLst>
                                    <p:animMotion path="M 0.000000 0.000000 L 0.346354 -0.013578" origin="layout" pathEditMode="relative">
                                      <p:cBhvr>
                                        <p:cTn id="19" dur="1000" fill="hold"/>
                                        <p:tgtEl>
                                          <p:spTgt spid="501"/>
                                        </p:tgtEl>
                                        <p:attrNameLst>
                                          <p:attrName>ppt_x</p:attrName>
                                          <p:attrName>ppt_y</p:attrName>
                                        </p:attrNameLst>
                                      </p:cBhvr>
                                    </p:animMotion>
                                  </p:childTnLst>
                                </p:cTn>
                              </p:par>
                            </p:childTnLst>
                          </p:cTn>
                        </p:par>
                        <p:par>
                          <p:cTn id="20" fill="hold">
                            <p:stCondLst>
                              <p:cond delay="0"/>
                            </p:stCondLst>
                            <p:childTnLst>
                              <p:par>
                                <p:cTn id="21" presetClass="path" nodeType="afterEffect" presetSubtype="0" presetID="-1" grpId="6" decel="50000" fill="hold">
                                  <p:stCondLst>
                                    <p:cond delay="0"/>
                                  </p:stCondLst>
                                  <p:childTnLst>
                                    <p:animMotion path="M 0.000000 0.000000 L 0.306394 -0.016469" origin="layout" pathEditMode="relative">
                                      <p:cBhvr>
                                        <p:cTn id="22" dur="700" fill="hold"/>
                                        <p:tgtEl>
                                          <p:spTgt spid="513"/>
                                        </p:tgtEl>
                                        <p:attrNameLst>
                                          <p:attrName>ppt_x</p:attrName>
                                          <p:attrName>ppt_y</p:attrName>
                                        </p:attrNameLst>
                                      </p:cBhvr>
                                    </p:animMotion>
                                  </p:childTnLst>
                                </p:cTn>
                              </p:par>
                            </p:childTnLst>
                          </p:cTn>
                        </p:par>
                        <p:par>
                          <p:cTn id="23" fill="hold">
                            <p:stCondLst>
                              <p:cond delay="0"/>
                            </p:stCondLst>
                            <p:childTnLst>
                              <p:par>
                                <p:cTn id="24" presetClass="path" nodeType="afterEffect" presetSubtype="0" presetID="-1" grpId="7" decel="50000" fill="hold">
                                  <p:stCondLst>
                                    <p:cond delay="0"/>
                                  </p:stCondLst>
                                  <p:childTnLst>
                                    <p:animMotion path="M 0.000000 0.000000 L 0.345004 -0.047272" origin="layout" pathEditMode="relative">
                                      <p:cBhvr>
                                        <p:cTn id="25" dur="700" fill="hold"/>
                                        <p:tgtEl>
                                          <p:spTgt spid="511"/>
                                        </p:tgtEl>
                                        <p:attrNameLst>
                                          <p:attrName>ppt_x</p:attrName>
                                          <p:attrName>ppt_y</p:attrName>
                                        </p:attrNameLst>
                                      </p:cBhvr>
                                    </p:animMotion>
                                  </p:childTnLst>
                                </p:cTn>
                              </p:par>
                            </p:childTnLst>
                          </p:cTn>
                        </p:par>
                        <p:par>
                          <p:cTn id="26" fill="hold">
                            <p:stCondLst>
                              <p:cond delay="0"/>
                            </p:stCondLst>
                            <p:childTnLst>
                              <p:par>
                                <p:cTn id="27" presetClass="path" nodeType="afterEffect" presetSubtype="0" presetID="-1" grpId="8" decel="50000" fill="hold">
                                  <p:stCondLst>
                                    <p:cond delay="0"/>
                                  </p:stCondLst>
                                  <p:childTnLst>
                                    <p:animMotion path="M 0.000000 0.000000 L 0.325503 0.050955" origin="layout" pathEditMode="relative">
                                      <p:cBhvr>
                                        <p:cTn id="28" dur="700" fill="hold"/>
                                        <p:tgtEl>
                                          <p:spTgt spid="512"/>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3" grpId="2"/>
      <p:bldP build="whole" bldLvl="1" animBg="1" rev="0" advAuto="0" spid="522" grpId="1"/>
      <p:bldP build="whole" bldLvl="1" animBg="1" rev="0" advAuto="0" spid="511" grpId="3"/>
      <p:bldP build="whole" bldLvl="1" animBg="1" rev="0" advAuto="0" spid="512" grpId="4"/>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26" name="?"/>
          <p:cNvSpPr txBox="1"/>
          <p:nvPr/>
        </p:nvSpPr>
        <p:spPr>
          <a:xfrm>
            <a:off x="7540765" y="6940297"/>
            <a:ext cx="2434194" cy="6327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42000">
                <a:latin typeface="+mj-lt"/>
                <a:ea typeface="+mj-ea"/>
                <a:cs typeface="+mj-cs"/>
                <a:sym typeface="Trebuchet MS"/>
              </a:defRPr>
            </a:lvl1pPr>
          </a:lstStyle>
          <a:p>
            <a:pPr/>
            <a:r>
              <a:t>?</a:t>
            </a:r>
          </a:p>
        </p:txBody>
      </p:sp>
      <p:grpSp>
        <p:nvGrpSpPr>
          <p:cNvPr id="529" name="Group"/>
          <p:cNvGrpSpPr/>
          <p:nvPr/>
        </p:nvGrpSpPr>
        <p:grpSpPr>
          <a:xfrm>
            <a:off x="1333366" y="574972"/>
            <a:ext cx="22084717" cy="6535679"/>
            <a:chOff x="0" y="0"/>
            <a:chExt cx="22084715" cy="6535677"/>
          </a:xfrm>
        </p:grpSpPr>
        <p:sp>
          <p:nvSpPr>
            <p:cNvPr id="527" name="Rectangle"/>
            <p:cNvSpPr/>
            <p:nvPr/>
          </p:nvSpPr>
          <p:spPr>
            <a:xfrm>
              <a:off x="0" y="0"/>
              <a:ext cx="22084716" cy="6535678"/>
            </a:xfrm>
            <a:prstGeom prst="rect">
              <a:avLst/>
            </a:prstGeom>
            <a:solidFill>
              <a:srgbClr val="FFFFFF"/>
            </a:solidFill>
            <a:ln w="12700" cap="flat">
              <a:solidFill>
                <a:srgbClr val="000000"/>
              </a:solidFill>
              <a:prstDash val="solid"/>
              <a:miter lim="400000"/>
            </a:ln>
            <a:effectLst>
              <a:outerShdw sx="100000" sy="100000" kx="0" ky="0" algn="b" rotWithShape="0" blurRad="266700" dist="101600" dir="15429864">
                <a:srgbClr val="000000">
                  <a:alpha val="75277"/>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528" name="Man-At-The-End (MATE) attacks occur in any setting where an adversary has physical access to a device and compromises it by inspecting, reverse engineering, or tampering with its hardware or software."/>
            <p:cNvSpPr txBox="1"/>
            <p:nvPr/>
          </p:nvSpPr>
          <p:spPr>
            <a:xfrm>
              <a:off x="584250" y="260697"/>
              <a:ext cx="21106233" cy="6048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defRPr sz="8000">
                  <a:solidFill>
                    <a:srgbClr val="000000"/>
                  </a:solidFill>
                  <a:latin typeface="+mj-lt"/>
                  <a:ea typeface="+mj-ea"/>
                  <a:cs typeface="+mj-cs"/>
                  <a:sym typeface="Trebuchet MS"/>
                </a:defRPr>
              </a:lvl1pPr>
            </a:lstStyle>
            <a:p>
              <a:pPr/>
              <a:r>
                <a:t>Man-At-The-End (MATE) attacks occur in any setting where an adversary has physical access to a device and compromises it by inspecting, reverse engineering, or tampering with its hardware or software.</a:t>
              </a:r>
            </a:p>
          </p:txBody>
        </p:sp>
      </p:grpSp>
      <p:grpSp>
        <p:nvGrpSpPr>
          <p:cNvPr id="532" name="Group"/>
          <p:cNvGrpSpPr/>
          <p:nvPr/>
        </p:nvGrpSpPr>
        <p:grpSpPr>
          <a:xfrm>
            <a:off x="2292933" y="7768764"/>
            <a:ext cx="3757930" cy="4670841"/>
            <a:chOff x="0" y="0"/>
            <a:chExt cx="3757929" cy="4670839"/>
          </a:xfrm>
        </p:grpSpPr>
        <p:pic>
          <p:nvPicPr>
            <p:cNvPr id="530" name="sp2.png" descr="sp2.png"/>
            <p:cNvPicPr>
              <a:picLocks noChangeAspect="1"/>
            </p:cNvPicPr>
            <p:nvPr/>
          </p:nvPicPr>
          <p:blipFill>
            <a:blip r:embed="rId3">
              <a:extLst/>
            </a:blip>
            <a:stretch>
              <a:fillRect/>
            </a:stretch>
          </p:blipFill>
          <p:spPr>
            <a:xfrm>
              <a:off x="447857" y="549852"/>
              <a:ext cx="2862214" cy="4120988"/>
            </a:xfrm>
            <a:prstGeom prst="rect">
              <a:avLst/>
            </a:prstGeom>
            <a:ln w="25400" cap="flat">
              <a:noFill/>
              <a:miter lim="400000"/>
            </a:ln>
            <a:effectLst>
              <a:outerShdw sx="100000" sy="100000" kx="0" ky="0" algn="b" rotWithShape="0" blurRad="355600" dist="177800" dir="5400000">
                <a:srgbClr val="000000">
                  <a:alpha val="70000"/>
                </a:srgbClr>
              </a:outerShdw>
            </a:effectLst>
          </p:spPr>
        </p:pic>
        <p:pic>
          <p:nvPicPr>
            <p:cNvPr id="531" name="sp7.png" descr="sp7.png"/>
            <p:cNvPicPr>
              <a:picLocks noChangeAspect="1"/>
            </p:cNvPicPr>
            <p:nvPr/>
          </p:nvPicPr>
          <p:blipFill>
            <a:blip r:embed="rId4">
              <a:extLst/>
            </a:blip>
            <a:stretch>
              <a:fillRect/>
            </a:stretch>
          </p:blipFill>
          <p:spPr>
            <a:xfrm>
              <a:off x="0" y="0"/>
              <a:ext cx="3757930" cy="1422645"/>
            </a:xfrm>
            <a:prstGeom prst="rect">
              <a:avLst/>
            </a:prstGeom>
            <a:ln w="25400" cap="flat">
              <a:noFill/>
              <a:miter lim="400000"/>
            </a:ln>
            <a:effectLst/>
          </p:spPr>
        </p:pic>
      </p:grpSp>
      <p:sp>
        <p:nvSpPr>
          <p:cNvPr id="533" name="Line"/>
          <p:cNvSpPr/>
          <p:nvPr/>
        </p:nvSpPr>
        <p:spPr>
          <a:xfrm flipV="1">
            <a:off x="12169569" y="10104183"/>
            <a:ext cx="1925370" cy="1"/>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534" name="7087122-small.jpg" descr="7087122-small.jpg"/>
          <p:cNvPicPr>
            <a:picLocks noChangeAspect="1"/>
          </p:cNvPicPr>
          <p:nvPr/>
        </p:nvPicPr>
        <p:blipFill>
          <a:blip r:embed="rId5">
            <a:extLst/>
          </a:blip>
          <a:stretch>
            <a:fillRect/>
          </a:stretch>
        </p:blipFill>
        <p:spPr>
          <a:xfrm>
            <a:off x="6845379" y="8178482"/>
            <a:ext cx="2496406" cy="1619544"/>
          </a:xfrm>
          <a:prstGeom prst="rect">
            <a:avLst/>
          </a:prstGeom>
          <a:ln w="12700">
            <a:miter lim="400000"/>
          </a:ln>
        </p:spPr>
      </p:pic>
      <p:grpSp>
        <p:nvGrpSpPr>
          <p:cNvPr id="538" name="Group"/>
          <p:cNvGrpSpPr/>
          <p:nvPr/>
        </p:nvGrpSpPr>
        <p:grpSpPr>
          <a:xfrm>
            <a:off x="7620669" y="9307986"/>
            <a:ext cx="3313439" cy="2871102"/>
            <a:chOff x="0" y="0"/>
            <a:chExt cx="3313437" cy="2871101"/>
          </a:xfrm>
        </p:grpSpPr>
        <p:sp>
          <p:nvSpPr>
            <p:cNvPr id="535" name="Rectangle"/>
            <p:cNvSpPr/>
            <p:nvPr/>
          </p:nvSpPr>
          <p:spPr>
            <a:xfrm>
              <a:off x="0" y="139268"/>
              <a:ext cx="3114764" cy="2731834"/>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536" name="main(){…"/>
            <p:cNvSpPr txBox="1"/>
            <p:nvPr/>
          </p:nvSpPr>
          <p:spPr>
            <a:xfrm>
              <a:off x="159162" y="-1"/>
              <a:ext cx="3154276" cy="27288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b="1" sz="5000">
                  <a:solidFill>
                    <a:srgbClr val="000000"/>
                  </a:solidFill>
                  <a:latin typeface="Courier"/>
                  <a:ea typeface="Courier"/>
                  <a:cs typeface="Courier"/>
                  <a:sym typeface="Courier"/>
                </a:defRPr>
              </a:pPr>
              <a:r>
                <a:t>main(){</a:t>
              </a:r>
            </a:p>
            <a:p>
              <a:pPr algn="l">
                <a:defRPr b="1" sz="5000">
                  <a:solidFill>
                    <a:srgbClr val="000000"/>
                  </a:solidFill>
                  <a:latin typeface="Courier"/>
                  <a:ea typeface="Courier"/>
                  <a:cs typeface="Courier"/>
                  <a:sym typeface="Courier"/>
                </a:defRPr>
              </a:pPr>
            </a:p>
            <a:p>
              <a:pPr algn="l">
                <a:defRPr b="1" sz="5000">
                  <a:solidFill>
                    <a:srgbClr val="000000"/>
                  </a:solidFill>
                  <a:latin typeface="Courier"/>
                  <a:ea typeface="Courier"/>
                  <a:cs typeface="Courier"/>
                  <a:sym typeface="Courier"/>
                </a:defRPr>
              </a:pPr>
              <a:r>
                <a:t>}</a:t>
              </a:r>
            </a:p>
          </p:txBody>
        </p:sp>
        <p:pic>
          <p:nvPicPr>
            <p:cNvPr id="537" name="myce-java-logo.png" descr="myce-java-logo.png"/>
            <p:cNvPicPr>
              <a:picLocks noChangeAspect="1"/>
            </p:cNvPicPr>
            <p:nvPr/>
          </p:nvPicPr>
          <p:blipFill>
            <a:blip r:embed="rId6">
              <a:extLst/>
            </a:blip>
            <a:srcRect l="0" t="0" r="0" b="7662"/>
            <a:stretch>
              <a:fillRect/>
            </a:stretch>
          </p:blipFill>
          <p:spPr>
            <a:xfrm>
              <a:off x="223412" y="687659"/>
              <a:ext cx="2521482" cy="1303421"/>
            </a:xfrm>
            <a:prstGeom prst="rect">
              <a:avLst/>
            </a:prstGeom>
            <a:ln w="12700" cap="flat">
              <a:noFill/>
              <a:miter lim="400000"/>
            </a:ln>
            <a:effectLst>
              <a:outerShdw sx="100000" sy="100000" kx="0" ky="0" algn="b" rotWithShape="0" blurRad="266700" dist="63500" dir="5875797">
                <a:srgbClr val="000000">
                  <a:alpha val="86508"/>
                </a:srgbClr>
              </a:outerShdw>
            </a:effectLst>
          </p:spPr>
        </p:pic>
      </p:grpSp>
      <p:pic>
        <p:nvPicPr>
          <p:cNvPr id="539" name="Hepatite02-666x680.png" descr="Hepatite02-666x680.png"/>
          <p:cNvPicPr>
            <a:picLocks noChangeAspect="1"/>
          </p:cNvPicPr>
          <p:nvPr/>
        </p:nvPicPr>
        <p:blipFill>
          <a:blip r:embed="rId7">
            <a:extLst/>
          </a:blip>
          <a:stretch>
            <a:fillRect/>
          </a:stretch>
        </p:blipFill>
        <p:spPr>
          <a:xfrm>
            <a:off x="9608456" y="10604138"/>
            <a:ext cx="2496406" cy="2548883"/>
          </a:xfrm>
          <a:prstGeom prst="rect">
            <a:avLst/>
          </a:prstGeom>
          <a:ln w="12700">
            <a:miter lim="400000"/>
          </a:ln>
        </p:spPr>
      </p:pic>
      <p:pic>
        <p:nvPicPr>
          <p:cNvPr id="540" name="Tux.png" descr="Tux.png"/>
          <p:cNvPicPr>
            <a:picLocks noChangeAspect="1"/>
          </p:cNvPicPr>
          <p:nvPr/>
        </p:nvPicPr>
        <p:blipFill>
          <a:blip r:embed="rId8">
            <a:extLst/>
          </a:blip>
          <a:stretch>
            <a:fillRect/>
          </a:stretch>
        </p:blipFill>
        <p:spPr>
          <a:xfrm>
            <a:off x="6432437" y="10303092"/>
            <a:ext cx="2151128" cy="2548882"/>
          </a:xfrm>
          <a:prstGeom prst="rect">
            <a:avLst/>
          </a:prstGeom>
          <a:ln w="12700">
            <a:miter lim="400000"/>
          </a:ln>
        </p:spPr>
      </p:pic>
      <p:sp>
        <p:nvSpPr>
          <p:cNvPr id="541" name="Extract keys…"/>
          <p:cNvSpPr txBox="1"/>
          <p:nvPr/>
        </p:nvSpPr>
        <p:spPr>
          <a:xfrm>
            <a:off x="14542678" y="7670547"/>
            <a:ext cx="7930357" cy="486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314960" indent="-314960" algn="l">
              <a:buSzPct val="100000"/>
              <a:buAutoNum type="arabicPeriod" startAt="1"/>
              <a:defRPr sz="8000">
                <a:latin typeface="+mj-lt"/>
                <a:ea typeface="+mj-ea"/>
                <a:cs typeface="+mj-cs"/>
                <a:sym typeface="Trebuchet MS"/>
              </a:defRPr>
            </a:pPr>
            <a:r>
              <a:t>Extract keys</a:t>
            </a:r>
          </a:p>
          <a:p>
            <a:pPr marL="314960" indent="-314960" algn="l">
              <a:buSzPct val="100000"/>
              <a:buAutoNum type="arabicPeriod" startAt="1"/>
              <a:defRPr sz="8000">
                <a:latin typeface="+mj-lt"/>
                <a:ea typeface="+mj-ea"/>
                <a:cs typeface="+mj-cs"/>
                <a:sym typeface="Trebuchet MS"/>
              </a:defRPr>
            </a:pPr>
            <a:r>
              <a:t>Recover source</a:t>
            </a:r>
          </a:p>
          <a:p>
            <a:pPr marL="314960" indent="-314960" algn="l">
              <a:buSzPct val="100000"/>
              <a:buAutoNum type="arabicPeriod" startAt="1"/>
              <a:defRPr sz="8000">
                <a:latin typeface="+mj-lt"/>
                <a:ea typeface="+mj-ea"/>
                <a:cs typeface="+mj-cs"/>
                <a:sym typeface="Trebuchet MS"/>
              </a:defRPr>
            </a:pPr>
            <a:r>
              <a:t>Detect</a:t>
            </a:r>
          </a:p>
          <a:p>
            <a:pPr marL="314960" indent="-314960" algn="l">
              <a:buSzPct val="100000"/>
              <a:buAutoNum type="arabicPeriod" startAt="1"/>
              <a:defRPr sz="8000">
                <a:latin typeface="+mj-lt"/>
                <a:ea typeface="+mj-ea"/>
                <a:cs typeface="+mj-cs"/>
                <a:sym typeface="Trebuchet MS"/>
              </a:defRPr>
            </a:pPr>
            <a:r>
              <a:t>Tamper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500" fill="hold"/>
                                        <p:tgtEl>
                                          <p:spTgt spid="534"/>
                                        </p:tgtEl>
                                      </p:cBhvr>
                                    </p:animEffect>
                                    <p:set>
                                      <p:cBhvr>
                                        <p:cTn id="7" fill="hold">
                                          <p:stCondLst>
                                            <p:cond delay="499"/>
                                          </p:stCondLst>
                                        </p:cTn>
                                        <p:tgtEl>
                                          <p:spTgt spid="53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Class="exit" nodeType="clickEffect" presetID="9" grpId="2" fill="hold">
                                  <p:stCondLst>
                                    <p:cond delay="0"/>
                                  </p:stCondLst>
                                  <p:iterate type="el" backwards="0">
                                    <p:tmAbs val="0"/>
                                  </p:iterate>
                                  <p:childTnLst>
                                    <p:animEffect filter="dissolve" transition="out">
                                      <p:cBhvr>
                                        <p:cTn id="11" dur="1500" fill="hold"/>
                                        <p:tgtEl>
                                          <p:spTgt spid="540"/>
                                        </p:tgtEl>
                                      </p:cBhvr>
                                    </p:animEffect>
                                    <p:set>
                                      <p:cBhvr>
                                        <p:cTn id="12" fill="hold">
                                          <p:stCondLst>
                                            <p:cond delay="1499"/>
                                          </p:stCondLst>
                                        </p:cTn>
                                        <p:tgtEl>
                                          <p:spTgt spid="54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Class="exit" nodeType="clickEffect" presetID="9" grpId="3" fill="hold">
                                  <p:stCondLst>
                                    <p:cond delay="0"/>
                                  </p:stCondLst>
                                  <p:iterate type="el" backwards="0">
                                    <p:tmAbs val="0"/>
                                  </p:iterate>
                                  <p:childTnLst>
                                    <p:animEffect filter="dissolve" transition="out">
                                      <p:cBhvr>
                                        <p:cTn id="16" dur="1500" fill="hold"/>
                                        <p:tgtEl>
                                          <p:spTgt spid="539"/>
                                        </p:tgtEl>
                                      </p:cBhvr>
                                    </p:animEffect>
                                    <p:set>
                                      <p:cBhvr>
                                        <p:cTn id="17" fill="hold">
                                          <p:stCondLst>
                                            <p:cond delay="1499"/>
                                          </p:stCondLst>
                                        </p:cTn>
                                        <p:tgtEl>
                                          <p:spTgt spid="53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Class="exit" nodeType="clickEffect" presetID="9" grpId="4" fill="hold">
                                  <p:stCondLst>
                                    <p:cond delay="0"/>
                                  </p:stCondLst>
                                  <p:iterate type="el" backwards="0">
                                    <p:tmAbs val="0"/>
                                  </p:iterate>
                                  <p:childTnLst>
                                    <p:animEffect filter="dissolve" transition="out">
                                      <p:cBhvr>
                                        <p:cTn id="21" dur="1500" fill="hold"/>
                                        <p:tgtEl>
                                          <p:spTgt spid="538"/>
                                        </p:tgtEl>
                                      </p:cBhvr>
                                    </p:animEffect>
                                    <p:set>
                                      <p:cBhvr>
                                        <p:cTn id="22" fill="hold">
                                          <p:stCondLst>
                                            <p:cond delay="1499"/>
                                          </p:stCondLst>
                                        </p:cTn>
                                        <p:tgtEl>
                                          <p:spTgt spid="538"/>
                                        </p:tgtEl>
                                        <p:attrNameLst>
                                          <p:attrName>style.visibility</p:attrName>
                                        </p:attrNameLst>
                                      </p:cBhvr>
                                      <p:to>
                                        <p:strVal val="hidden"/>
                                      </p:to>
                                    </p:set>
                                  </p:childTnLst>
                                </p:cTn>
                              </p:par>
                            </p:childTnLst>
                          </p:cTn>
                        </p:par>
                        <p:par>
                          <p:cTn id="23" fill="hold">
                            <p:stCondLst>
                              <p:cond delay="1500"/>
                            </p:stCondLst>
                            <p:childTnLst>
                              <p:par>
                                <p:cTn id="24" presetClass="entr" nodeType="afterEffect" presetID="9" grpId="5" fill="hold">
                                  <p:stCondLst>
                                    <p:cond delay="0"/>
                                  </p:stCondLst>
                                  <p:iterate type="el" backwards="0">
                                    <p:tmAbs val="0"/>
                                  </p:iterate>
                                  <p:childTnLst>
                                    <p:set>
                                      <p:cBhvr>
                                        <p:cTn id="25" fill="hold"/>
                                        <p:tgtEl>
                                          <p:spTgt spid="526"/>
                                        </p:tgtEl>
                                        <p:attrNameLst>
                                          <p:attrName>style.visibility</p:attrName>
                                        </p:attrNameLst>
                                      </p:cBhvr>
                                      <p:to>
                                        <p:strVal val="visible"/>
                                      </p:to>
                                    </p:set>
                                    <p:animEffect filter="dissolve" transition="in">
                                      <p:cBhvr>
                                        <p:cTn id="26" dur="1000"/>
                                        <p:tgtEl>
                                          <p:spTgt spid="5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4" grpId="1"/>
      <p:bldP build="whole" bldLvl="1" animBg="1" rev="0" advAuto="0" spid="540" grpId="2"/>
      <p:bldP build="whole" bldLvl="1" animBg="1" rev="0" advAuto="0" spid="526" grpId="5"/>
      <p:bldP build="whole" bldLvl="1" animBg="1" rev="0" advAuto="0" spid="539" grpId="3"/>
      <p:bldP build="whole" bldLvl="1" animBg="1" rev="0" advAuto="0" spid="538" grpId="4"/>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grpSp>
        <p:nvGrpSpPr>
          <p:cNvPr id="547" name="Group"/>
          <p:cNvGrpSpPr/>
          <p:nvPr/>
        </p:nvGrpSpPr>
        <p:grpSpPr>
          <a:xfrm>
            <a:off x="1122594" y="1232525"/>
            <a:ext cx="22452165" cy="11250950"/>
            <a:chOff x="0" y="0"/>
            <a:chExt cx="22452164" cy="11250949"/>
          </a:xfrm>
        </p:grpSpPr>
        <p:sp>
          <p:nvSpPr>
            <p:cNvPr id="545" name="Rectangle"/>
            <p:cNvSpPr/>
            <p:nvPr/>
          </p:nvSpPr>
          <p:spPr>
            <a:xfrm>
              <a:off x="0" y="0"/>
              <a:ext cx="22452165" cy="11250950"/>
            </a:xfrm>
            <a:prstGeom prst="rect">
              <a:avLst/>
            </a:prstGeom>
            <a:solidFill>
              <a:srgbClr val="FFFFFF"/>
            </a:solidFill>
            <a:ln w="12700" cap="flat">
              <a:solidFill>
                <a:srgbClr val="000000"/>
              </a:solidFill>
              <a:prstDash val="solid"/>
              <a:miter lim="400000"/>
            </a:ln>
            <a:effectLst>
              <a:outerShdw sx="100000" sy="100000" kx="0" ky="0" algn="b" rotWithShape="0" blurRad="266700" dist="101600" dir="15429864">
                <a:srgbClr val="000000">
                  <a:alpha val="75277"/>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546" name="Man-At-The-End (MATE) attacks occur in any setting where an adversary has physical access to a device and compromises it by inspecting, reverse engineering, or tampering with its hardware or software."/>
            <p:cNvSpPr txBox="1"/>
            <p:nvPr/>
          </p:nvSpPr>
          <p:spPr>
            <a:xfrm>
              <a:off x="593971" y="448781"/>
              <a:ext cx="21457402" cy="1041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10000">
                  <a:solidFill>
                    <a:srgbClr val="000000"/>
                  </a:solidFill>
                  <a:latin typeface="+mj-lt"/>
                  <a:ea typeface="+mj-ea"/>
                  <a:cs typeface="+mj-cs"/>
                  <a:sym typeface="Trebuchet MS"/>
                </a:defRPr>
              </a:lvl1pPr>
            </a:lstStyle>
            <a:p>
              <a:pPr/>
              <a:r>
                <a:t>Man-At-The-End (MATE) attacks occur in any setting where an adversary has physical access to a device and compromises it by inspecting, reverse engineering, or tampering with its hardware or software.</a:t>
              </a: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
          <p:cNvSpPr txBox="1"/>
          <p:nvPr/>
        </p:nvSpPr>
        <p:spPr>
          <a:xfrm>
            <a:off x="3730765" y="3109249"/>
            <a:ext cx="3384778" cy="7851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b="1" sz="52300">
                <a:latin typeface="+mj-lt"/>
                <a:ea typeface="+mj-ea"/>
                <a:cs typeface="+mj-cs"/>
                <a:sym typeface="Trebuchet MS"/>
              </a:defRPr>
            </a:lvl1pPr>
          </a:lstStyle>
          <a:p>
            <a:pPr/>
            <a:r>
              <a:t>?</a:t>
            </a:r>
          </a:p>
        </p:txBody>
      </p:sp>
      <p:grpSp>
        <p:nvGrpSpPr>
          <p:cNvPr id="554" name="Group"/>
          <p:cNvGrpSpPr/>
          <p:nvPr/>
        </p:nvGrpSpPr>
        <p:grpSpPr>
          <a:xfrm>
            <a:off x="9572077" y="1113964"/>
            <a:ext cx="3757930" cy="4670841"/>
            <a:chOff x="0" y="0"/>
            <a:chExt cx="3757929" cy="4670839"/>
          </a:xfrm>
        </p:grpSpPr>
        <p:pic>
          <p:nvPicPr>
            <p:cNvPr id="552" name="sp2.png" descr="sp2.png"/>
            <p:cNvPicPr>
              <a:picLocks noChangeAspect="1"/>
            </p:cNvPicPr>
            <p:nvPr/>
          </p:nvPicPr>
          <p:blipFill>
            <a:blip r:embed="rId3">
              <a:extLst/>
            </a:blip>
            <a:stretch>
              <a:fillRect/>
            </a:stretch>
          </p:blipFill>
          <p:spPr>
            <a:xfrm>
              <a:off x="447857" y="549852"/>
              <a:ext cx="2862214" cy="4120988"/>
            </a:xfrm>
            <a:prstGeom prst="rect">
              <a:avLst/>
            </a:prstGeom>
            <a:ln w="25400" cap="flat">
              <a:noFill/>
              <a:miter lim="400000"/>
            </a:ln>
            <a:effectLst>
              <a:outerShdw sx="100000" sy="100000" kx="0" ky="0" algn="b" rotWithShape="0" blurRad="355600" dist="177800" dir="5400000">
                <a:srgbClr val="000000">
                  <a:alpha val="70000"/>
                </a:srgbClr>
              </a:outerShdw>
            </a:effectLst>
          </p:spPr>
        </p:pic>
        <p:pic>
          <p:nvPicPr>
            <p:cNvPr id="553" name="sp7.png" descr="sp7.png"/>
            <p:cNvPicPr>
              <a:picLocks noChangeAspect="1"/>
            </p:cNvPicPr>
            <p:nvPr/>
          </p:nvPicPr>
          <p:blipFill>
            <a:blip r:embed="rId4">
              <a:extLst/>
            </a:blip>
            <a:stretch>
              <a:fillRect/>
            </a:stretch>
          </p:blipFill>
          <p:spPr>
            <a:xfrm>
              <a:off x="0" y="0"/>
              <a:ext cx="3757930" cy="1422645"/>
            </a:xfrm>
            <a:prstGeom prst="rect">
              <a:avLst/>
            </a:prstGeom>
            <a:ln w="25400" cap="flat">
              <a:noFill/>
              <a:miter lim="400000"/>
            </a:ln>
            <a:effectLst/>
          </p:spPr>
        </p:pic>
      </p:grpSp>
      <p:sp>
        <p:nvSpPr>
          <p:cNvPr id="555" name="Line"/>
          <p:cNvSpPr/>
          <p:nvPr/>
        </p:nvSpPr>
        <p:spPr>
          <a:xfrm flipV="1">
            <a:off x="10727613" y="6857999"/>
            <a:ext cx="1925370" cy="1"/>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556" name="7087122-small.jpg" descr="7087122-small.jpg"/>
          <p:cNvPicPr>
            <a:picLocks noChangeAspect="1"/>
          </p:cNvPicPr>
          <p:nvPr/>
        </p:nvPicPr>
        <p:blipFill>
          <a:blip r:embed="rId5">
            <a:extLst/>
          </a:blip>
          <a:stretch>
            <a:fillRect/>
          </a:stretch>
        </p:blipFill>
        <p:spPr>
          <a:xfrm>
            <a:off x="951639" y="3592412"/>
            <a:ext cx="4671466" cy="3030614"/>
          </a:xfrm>
          <a:prstGeom prst="rect">
            <a:avLst/>
          </a:prstGeom>
          <a:ln w="12700">
            <a:miter lim="400000"/>
          </a:ln>
        </p:spPr>
      </p:pic>
      <p:grpSp>
        <p:nvGrpSpPr>
          <p:cNvPr id="560" name="Group"/>
          <p:cNvGrpSpPr/>
          <p:nvPr/>
        </p:nvGrpSpPr>
        <p:grpSpPr>
          <a:xfrm>
            <a:off x="4242469" y="4365977"/>
            <a:ext cx="4320138" cy="3743409"/>
            <a:chOff x="0" y="0"/>
            <a:chExt cx="4320136" cy="3743408"/>
          </a:xfrm>
        </p:grpSpPr>
        <p:sp>
          <p:nvSpPr>
            <p:cNvPr id="557" name="Rectangle"/>
            <p:cNvSpPr/>
            <p:nvPr/>
          </p:nvSpPr>
          <p:spPr>
            <a:xfrm>
              <a:off x="0" y="181581"/>
              <a:ext cx="4061100" cy="3561828"/>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558" name="main(){…"/>
            <p:cNvSpPr txBox="1"/>
            <p:nvPr/>
          </p:nvSpPr>
          <p:spPr>
            <a:xfrm>
              <a:off x="207519" y="-1"/>
              <a:ext cx="4112618" cy="35579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b="1" sz="5000">
                  <a:solidFill>
                    <a:srgbClr val="000000"/>
                  </a:solidFill>
                  <a:latin typeface="Courier"/>
                  <a:ea typeface="Courier"/>
                  <a:cs typeface="Courier"/>
                  <a:sym typeface="Courier"/>
                </a:defRPr>
              </a:pPr>
              <a:r>
                <a:t>main(){</a:t>
              </a:r>
            </a:p>
            <a:p>
              <a:pPr algn="l">
                <a:defRPr b="1" sz="5000">
                  <a:solidFill>
                    <a:srgbClr val="000000"/>
                  </a:solidFill>
                  <a:latin typeface="Courier"/>
                  <a:ea typeface="Courier"/>
                  <a:cs typeface="Courier"/>
                  <a:sym typeface="Courier"/>
                </a:defRPr>
              </a:pPr>
            </a:p>
            <a:p>
              <a:pPr algn="l">
                <a:defRPr b="1" sz="5000">
                  <a:solidFill>
                    <a:srgbClr val="000000"/>
                  </a:solidFill>
                  <a:latin typeface="Courier"/>
                  <a:ea typeface="Courier"/>
                  <a:cs typeface="Courier"/>
                  <a:sym typeface="Courier"/>
                </a:defRPr>
              </a:pPr>
            </a:p>
            <a:p>
              <a:pPr algn="l">
                <a:defRPr b="1" sz="5000">
                  <a:solidFill>
                    <a:srgbClr val="000000"/>
                  </a:solidFill>
                  <a:latin typeface="Courier"/>
                  <a:ea typeface="Courier"/>
                  <a:cs typeface="Courier"/>
                  <a:sym typeface="Courier"/>
                </a:defRPr>
              </a:pPr>
              <a:r>
                <a:t>}</a:t>
              </a:r>
            </a:p>
          </p:txBody>
        </p:sp>
        <p:pic>
          <p:nvPicPr>
            <p:cNvPr id="559" name="myce-java-logo.png" descr="myce-java-logo.png"/>
            <p:cNvPicPr>
              <a:picLocks noChangeAspect="1"/>
            </p:cNvPicPr>
            <p:nvPr/>
          </p:nvPicPr>
          <p:blipFill>
            <a:blip r:embed="rId6">
              <a:extLst/>
            </a:blip>
            <a:srcRect l="0" t="0" r="0" b="7662"/>
            <a:stretch>
              <a:fillRect/>
            </a:stretch>
          </p:blipFill>
          <p:spPr>
            <a:xfrm>
              <a:off x="291289" y="896585"/>
              <a:ext cx="3287567" cy="1699431"/>
            </a:xfrm>
            <a:prstGeom prst="rect">
              <a:avLst/>
            </a:prstGeom>
            <a:ln w="12700" cap="flat">
              <a:noFill/>
              <a:miter lim="400000"/>
            </a:ln>
            <a:effectLst>
              <a:outerShdw sx="100000" sy="100000" kx="0" ky="0" algn="b" rotWithShape="0" blurRad="266700" dist="63500" dir="5875797">
                <a:srgbClr val="000000">
                  <a:alpha val="86508"/>
                </a:srgbClr>
              </a:outerShdw>
            </a:effectLst>
          </p:spPr>
        </p:pic>
      </p:grpSp>
      <p:pic>
        <p:nvPicPr>
          <p:cNvPr id="561" name="Hepatite02-666x680.png" descr="Hepatite02-666x680.png"/>
          <p:cNvPicPr>
            <a:picLocks noChangeAspect="1"/>
          </p:cNvPicPr>
          <p:nvPr/>
        </p:nvPicPr>
        <p:blipFill>
          <a:blip r:embed="rId7">
            <a:extLst/>
          </a:blip>
          <a:stretch>
            <a:fillRect/>
          </a:stretch>
        </p:blipFill>
        <p:spPr>
          <a:xfrm>
            <a:off x="5214256" y="7048138"/>
            <a:ext cx="4188700" cy="4276750"/>
          </a:xfrm>
          <a:prstGeom prst="rect">
            <a:avLst/>
          </a:prstGeom>
          <a:ln w="12700">
            <a:miter lim="400000"/>
          </a:ln>
        </p:spPr>
      </p:pic>
      <p:pic>
        <p:nvPicPr>
          <p:cNvPr id="562" name="Tux.png" descr="Tux.png"/>
          <p:cNvPicPr>
            <a:picLocks noChangeAspect="1"/>
          </p:cNvPicPr>
          <p:nvPr/>
        </p:nvPicPr>
        <p:blipFill>
          <a:blip r:embed="rId8">
            <a:extLst/>
          </a:blip>
          <a:stretch>
            <a:fillRect/>
          </a:stretch>
        </p:blipFill>
        <p:spPr>
          <a:xfrm>
            <a:off x="1037386" y="6870338"/>
            <a:ext cx="3532979" cy="4186245"/>
          </a:xfrm>
          <a:prstGeom prst="rect">
            <a:avLst/>
          </a:prstGeom>
          <a:ln w="12700">
            <a:miter lim="400000"/>
          </a:ln>
        </p:spPr>
      </p:pic>
      <p:sp>
        <p:nvSpPr>
          <p:cNvPr id="563" name="Extract keys…"/>
          <p:cNvSpPr txBox="1"/>
          <p:nvPr/>
        </p:nvSpPr>
        <p:spPr>
          <a:xfrm>
            <a:off x="15380878" y="4601499"/>
            <a:ext cx="7930357" cy="486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314960" indent="-314960" algn="l">
              <a:buSzPct val="100000"/>
              <a:buAutoNum type="arabicPeriod" startAt="1"/>
              <a:defRPr sz="8000">
                <a:latin typeface="+mj-lt"/>
                <a:ea typeface="+mj-ea"/>
                <a:cs typeface="+mj-cs"/>
                <a:sym typeface="Trebuchet MS"/>
              </a:defRPr>
            </a:pPr>
            <a:r>
              <a:t>Extract keys</a:t>
            </a:r>
          </a:p>
          <a:p>
            <a:pPr marL="314960" indent="-314960" algn="l">
              <a:buSzPct val="100000"/>
              <a:buAutoNum type="arabicPeriod" startAt="1"/>
              <a:defRPr sz="8000">
                <a:latin typeface="+mj-lt"/>
                <a:ea typeface="+mj-ea"/>
                <a:cs typeface="+mj-cs"/>
                <a:sym typeface="Trebuchet MS"/>
              </a:defRPr>
            </a:pPr>
            <a:r>
              <a:t>Recover source</a:t>
            </a:r>
          </a:p>
          <a:p>
            <a:pPr marL="314960" indent="-314960" algn="l">
              <a:buSzPct val="100000"/>
              <a:buAutoNum type="arabicPeriod" startAt="1"/>
              <a:defRPr sz="8000">
                <a:latin typeface="+mj-lt"/>
                <a:ea typeface="+mj-ea"/>
                <a:cs typeface="+mj-cs"/>
                <a:sym typeface="Trebuchet MS"/>
              </a:defRPr>
            </a:pPr>
            <a:r>
              <a:t>Detect</a:t>
            </a:r>
          </a:p>
          <a:p>
            <a:pPr marL="314960" indent="-314960" algn="l">
              <a:buSzPct val="100000"/>
              <a:buAutoNum type="arabicPeriod" startAt="1"/>
              <a:defRPr sz="8000">
                <a:latin typeface="+mj-lt"/>
                <a:ea typeface="+mj-ea"/>
                <a:cs typeface="+mj-cs"/>
                <a:sym typeface="Trebuchet MS"/>
              </a:defRPr>
            </a:pPr>
            <a:r>
              <a:t>Tamper</a:t>
            </a:r>
          </a:p>
        </p:txBody>
      </p:sp>
      <p:grpSp>
        <p:nvGrpSpPr>
          <p:cNvPr id="568" name="Group"/>
          <p:cNvGrpSpPr/>
          <p:nvPr/>
        </p:nvGrpSpPr>
        <p:grpSpPr>
          <a:xfrm>
            <a:off x="-67924" y="-261184"/>
            <a:ext cx="23864486" cy="13578702"/>
            <a:chOff x="-412340" y="-412341"/>
            <a:chExt cx="23864484" cy="13578701"/>
          </a:xfrm>
        </p:grpSpPr>
        <p:grpSp>
          <p:nvGrpSpPr>
            <p:cNvPr id="566" name="Group"/>
            <p:cNvGrpSpPr/>
            <p:nvPr/>
          </p:nvGrpSpPr>
          <p:grpSpPr>
            <a:xfrm>
              <a:off x="-412341" y="-412342"/>
              <a:ext cx="23864485" cy="13578703"/>
              <a:chOff x="-412340" y="-412341"/>
              <a:chExt cx="23864484" cy="13578701"/>
            </a:xfrm>
          </p:grpSpPr>
          <p:pic>
            <p:nvPicPr>
              <p:cNvPr id="564" name="Rectangle Rectangle" descr="Rectangle Rectangle"/>
              <p:cNvPicPr>
                <a:picLocks noChangeAspect="0"/>
              </p:cNvPicPr>
              <p:nvPr/>
            </p:nvPicPr>
            <p:blipFill>
              <a:blip r:embed="rId9">
                <a:alphaModFix amt="84582"/>
                <a:extLst/>
              </a:blip>
              <a:stretch>
                <a:fillRect/>
              </a:stretch>
            </p:blipFill>
            <p:spPr>
              <a:xfrm rot="1300975">
                <a:off x="-281580" y="3762988"/>
                <a:ext cx="23602963" cy="5228043"/>
              </a:xfrm>
              <a:prstGeom prst="rect">
                <a:avLst/>
              </a:prstGeom>
              <a:effectLst>
                <a:outerShdw sx="100000" sy="100000" kx="0" ky="0" algn="b" rotWithShape="0" blurRad="152400" dist="135348" dir="5400000">
                  <a:srgbClr val="000000">
                    <a:alpha val="47890"/>
                  </a:srgbClr>
                </a:outerShdw>
              </a:effectLst>
            </p:spPr>
          </p:pic>
          <p:sp>
            <p:nvSpPr>
              <p:cNvPr id="565" name="Rectangle"/>
              <p:cNvSpPr/>
              <p:nvPr/>
            </p:nvSpPr>
            <p:spPr>
              <a:xfrm rot="1292161">
                <a:off x="191915" y="4432320"/>
                <a:ext cx="22430569" cy="3927592"/>
              </a:xfrm>
              <a:prstGeom prst="rect">
                <a:avLst/>
              </a:prstGeom>
              <a:noFill/>
              <a:ln w="101600" cap="flat">
                <a:solidFill>
                  <a:srgbClr val="A50609">
                    <a:alpha val="84582"/>
                  </a:srgbClr>
                </a:solidFill>
                <a:prstDash val="solid"/>
                <a:miter lim="400000"/>
              </a:ln>
              <a:effectLst>
                <a:outerShdw sx="100000" sy="100000" kx="0" ky="0" algn="b" rotWithShape="0" blurRad="152400" dist="135348" dir="5400000">
                  <a:srgbClr val="000000">
                    <a:alpha val="47890"/>
                  </a:srgbClr>
                </a:outerShdw>
              </a:effectLst>
            </p:spPr>
            <p:txBody>
              <a:bodyPr wrap="square" lIns="50800" tIns="50800" rIns="50800" bIns="50800" numCol="1" anchor="ctr">
                <a:noAutofit/>
              </a:bodyPr>
              <a:lstStyle/>
              <a:p>
                <a:pPr marL="63500" algn="l" defTabSz="584200">
                  <a:defRPr b="1" sz="34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grpSp>
        <p:pic>
          <p:nvPicPr>
            <p:cNvPr id="567" name="thing.png" descr="thing.png"/>
            <p:cNvPicPr>
              <a:picLocks noChangeAspect="1"/>
            </p:cNvPicPr>
            <p:nvPr/>
          </p:nvPicPr>
          <p:blipFill>
            <a:blip r:embed="rId10">
              <a:extLst/>
            </a:blip>
            <a:stretch>
              <a:fillRect/>
            </a:stretch>
          </p:blipFill>
          <p:spPr>
            <a:xfrm rot="1309426">
              <a:off x="1541607" y="4924621"/>
              <a:ext cx="19956588" cy="3920044"/>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500" fill="hold"/>
                                        <p:tgtEl>
                                          <p:spTgt spid="556"/>
                                        </p:tgtEl>
                                      </p:cBhvr>
                                    </p:animEffect>
                                    <p:set>
                                      <p:cBhvr>
                                        <p:cTn id="7" fill="hold">
                                          <p:stCondLst>
                                            <p:cond delay="499"/>
                                          </p:stCondLst>
                                        </p:cTn>
                                        <p:tgtEl>
                                          <p:spTgt spid="55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Class="exit" nodeType="clickEffect" presetID="9" grpId="2" fill="hold">
                                  <p:stCondLst>
                                    <p:cond delay="0"/>
                                  </p:stCondLst>
                                  <p:iterate type="el" backwards="0">
                                    <p:tmAbs val="0"/>
                                  </p:iterate>
                                  <p:childTnLst>
                                    <p:animEffect filter="dissolve" transition="out">
                                      <p:cBhvr>
                                        <p:cTn id="11" dur="1500" fill="hold"/>
                                        <p:tgtEl>
                                          <p:spTgt spid="562"/>
                                        </p:tgtEl>
                                      </p:cBhvr>
                                    </p:animEffect>
                                    <p:set>
                                      <p:cBhvr>
                                        <p:cTn id="12" fill="hold">
                                          <p:stCondLst>
                                            <p:cond delay="1499"/>
                                          </p:stCondLst>
                                        </p:cTn>
                                        <p:tgtEl>
                                          <p:spTgt spid="56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Class="exit" nodeType="clickEffect" presetID="9" grpId="3" fill="hold">
                                  <p:stCondLst>
                                    <p:cond delay="0"/>
                                  </p:stCondLst>
                                  <p:iterate type="el" backwards="0">
                                    <p:tmAbs val="0"/>
                                  </p:iterate>
                                  <p:childTnLst>
                                    <p:animEffect filter="dissolve" transition="out">
                                      <p:cBhvr>
                                        <p:cTn id="16" dur="1500" fill="hold"/>
                                        <p:tgtEl>
                                          <p:spTgt spid="561"/>
                                        </p:tgtEl>
                                      </p:cBhvr>
                                    </p:animEffect>
                                    <p:set>
                                      <p:cBhvr>
                                        <p:cTn id="17" fill="hold">
                                          <p:stCondLst>
                                            <p:cond delay="1499"/>
                                          </p:stCondLst>
                                        </p:cTn>
                                        <p:tgtEl>
                                          <p:spTgt spid="56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Class="exit" nodeType="clickEffect" presetID="9" grpId="4" fill="hold">
                                  <p:stCondLst>
                                    <p:cond delay="0"/>
                                  </p:stCondLst>
                                  <p:iterate type="el" backwards="0">
                                    <p:tmAbs val="0"/>
                                  </p:iterate>
                                  <p:childTnLst>
                                    <p:animEffect filter="dissolve" transition="out">
                                      <p:cBhvr>
                                        <p:cTn id="21" dur="1500" fill="hold"/>
                                        <p:tgtEl>
                                          <p:spTgt spid="560"/>
                                        </p:tgtEl>
                                      </p:cBhvr>
                                    </p:animEffect>
                                    <p:set>
                                      <p:cBhvr>
                                        <p:cTn id="22" fill="hold">
                                          <p:stCondLst>
                                            <p:cond delay="1499"/>
                                          </p:stCondLst>
                                        </p:cTn>
                                        <p:tgtEl>
                                          <p:spTgt spid="560"/>
                                        </p:tgtEl>
                                        <p:attrNameLst>
                                          <p:attrName>style.visibility</p:attrName>
                                        </p:attrNameLst>
                                      </p:cBhvr>
                                      <p:to>
                                        <p:strVal val="hidden"/>
                                      </p:to>
                                    </p:set>
                                  </p:childTnLst>
                                </p:cTn>
                              </p:par>
                            </p:childTnLst>
                          </p:cTn>
                        </p:par>
                        <p:par>
                          <p:cTn id="23" fill="hold">
                            <p:stCondLst>
                              <p:cond delay="1500"/>
                            </p:stCondLst>
                            <p:childTnLst>
                              <p:par>
                                <p:cTn id="24" presetClass="entr" nodeType="afterEffect" presetID="9" grpId="5" fill="hold">
                                  <p:stCondLst>
                                    <p:cond delay="0"/>
                                  </p:stCondLst>
                                  <p:iterate type="el" backwards="0">
                                    <p:tmAbs val="0"/>
                                  </p:iterate>
                                  <p:childTnLst>
                                    <p:set>
                                      <p:cBhvr>
                                        <p:cTn id="25" fill="hold"/>
                                        <p:tgtEl>
                                          <p:spTgt spid="551"/>
                                        </p:tgtEl>
                                        <p:attrNameLst>
                                          <p:attrName>style.visibility</p:attrName>
                                        </p:attrNameLst>
                                      </p:cBhvr>
                                      <p:to>
                                        <p:strVal val="visible"/>
                                      </p:to>
                                    </p:set>
                                    <p:animEffect filter="dissolve" transition="in">
                                      <p:cBhvr>
                                        <p:cTn id="26" dur="1000"/>
                                        <p:tgtEl>
                                          <p:spTgt spid="551"/>
                                        </p:tgtEl>
                                      </p:cBhvr>
                                    </p:animEffec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 presetID="2" grpId="6" fill="hold">
                                  <p:stCondLst>
                                    <p:cond delay="0"/>
                                  </p:stCondLst>
                                  <p:iterate type="el" backwards="0">
                                    <p:tmAbs val="0"/>
                                  </p:iterate>
                                  <p:childTnLst>
                                    <p:set>
                                      <p:cBhvr>
                                        <p:cTn id="30" fill="hold"/>
                                        <p:tgtEl>
                                          <p:spTgt spid="568"/>
                                        </p:tgtEl>
                                        <p:attrNameLst>
                                          <p:attrName>style.visibility</p:attrName>
                                        </p:attrNameLst>
                                      </p:cBhvr>
                                      <p:to>
                                        <p:strVal val="visible"/>
                                      </p:to>
                                    </p:set>
                                    <p:anim calcmode="lin" valueType="num">
                                      <p:cBhvr>
                                        <p:cTn id="31" dur="1500" fill="hold"/>
                                        <p:tgtEl>
                                          <p:spTgt spid="568"/>
                                        </p:tgtEl>
                                        <p:attrNameLst>
                                          <p:attrName>ppt_x</p:attrName>
                                        </p:attrNameLst>
                                      </p:cBhvr>
                                      <p:tavLst>
                                        <p:tav tm="0">
                                          <p:val>
                                            <p:strVal val="#ppt_x"/>
                                          </p:val>
                                        </p:tav>
                                        <p:tav tm="100000">
                                          <p:val>
                                            <p:strVal val="#ppt_x"/>
                                          </p:val>
                                        </p:tav>
                                      </p:tavLst>
                                    </p:anim>
                                    <p:anim calcmode="lin" valueType="num">
                                      <p:cBhvr>
                                        <p:cTn id="32" dur="1500" fill="hold"/>
                                        <p:tgtEl>
                                          <p:spTgt spid="56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6" grpId="1"/>
      <p:bldP build="whole" bldLvl="1" animBg="1" rev="0" advAuto="0" spid="561" grpId="3"/>
      <p:bldP build="whole" bldLvl="1" animBg="1" rev="0" advAuto="0" spid="560" grpId="4"/>
      <p:bldP build="whole" bldLvl="1" animBg="1" rev="0" advAuto="0" spid="551" grpId="5"/>
      <p:bldP build="whole" bldLvl="1" animBg="1" rev="0" advAuto="0" spid="568" grpId="6"/>
      <p:bldP build="whole" bldLvl="1" animBg="1" rev="0" advAuto="0" spid="562" grpId="2"/>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82" name="Group"/>
          <p:cNvGrpSpPr/>
          <p:nvPr/>
        </p:nvGrpSpPr>
        <p:grpSpPr>
          <a:xfrm>
            <a:off x="149854" y="6791480"/>
            <a:ext cx="23534657" cy="1898948"/>
            <a:chOff x="0" y="0"/>
            <a:chExt cx="23534657" cy="1898947"/>
          </a:xfrm>
        </p:grpSpPr>
        <p:sp>
          <p:nvSpPr>
            <p:cNvPr id="572" name="Line"/>
            <p:cNvSpPr/>
            <p:nvPr/>
          </p:nvSpPr>
          <p:spPr>
            <a:xfrm rot="15895">
              <a:off x="837175" y="300758"/>
              <a:ext cx="22697370" cy="100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600" y="18000"/>
                    <a:pt x="7200" y="14400"/>
                    <a:pt x="10800" y="10800"/>
                  </a:cubicBezTo>
                  <a:cubicBezTo>
                    <a:pt x="14400" y="7200"/>
                    <a:pt x="18000" y="3600"/>
                    <a:pt x="21600" y="0"/>
                  </a:cubicBezTo>
                </a:path>
              </a:pathLst>
            </a:cu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573" name="Line"/>
            <p:cNvSpPr/>
            <p:nvPr/>
          </p:nvSpPr>
          <p:spPr>
            <a:xfrm flipV="1">
              <a:off x="1754418" y="0"/>
              <a:ext cx="1" cy="740884"/>
            </a:xfrm>
            <a:prstGeom prst="line">
              <a:avLst/>
            </a:prstGeom>
            <a:noFill/>
            <a:ln w="88900" cap="flat">
              <a:solidFill>
                <a:srgbClr val="731B7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574" name="1990"/>
            <p:cNvSpPr txBox="1"/>
            <p:nvPr/>
          </p:nvSpPr>
          <p:spPr>
            <a:xfrm>
              <a:off x="0" y="714672"/>
              <a:ext cx="3508839" cy="1184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7000">
                  <a:latin typeface="+mj-lt"/>
                  <a:ea typeface="+mj-ea"/>
                  <a:cs typeface="+mj-cs"/>
                  <a:sym typeface="Trebuchet MS"/>
                </a:defRPr>
              </a:lvl1pPr>
            </a:lstStyle>
            <a:p>
              <a:pPr/>
              <a:r>
                <a:t>1990</a:t>
              </a:r>
            </a:p>
          </p:txBody>
        </p:sp>
        <p:sp>
          <p:nvSpPr>
            <p:cNvPr id="575" name="Line"/>
            <p:cNvSpPr/>
            <p:nvPr/>
          </p:nvSpPr>
          <p:spPr>
            <a:xfrm flipV="1">
              <a:off x="9619407" y="0"/>
              <a:ext cx="1" cy="740884"/>
            </a:xfrm>
            <a:prstGeom prst="line">
              <a:avLst/>
            </a:prstGeom>
            <a:noFill/>
            <a:ln w="88900" cap="flat">
              <a:solidFill>
                <a:srgbClr val="731B7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576" name="Line"/>
            <p:cNvSpPr/>
            <p:nvPr/>
          </p:nvSpPr>
          <p:spPr>
            <a:xfrm flipV="1">
              <a:off x="5686914" y="0"/>
              <a:ext cx="1" cy="740884"/>
            </a:xfrm>
            <a:prstGeom prst="line">
              <a:avLst/>
            </a:prstGeom>
            <a:noFill/>
            <a:ln w="88900" cap="flat">
              <a:solidFill>
                <a:srgbClr val="731B7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577" name="Line"/>
            <p:cNvSpPr/>
            <p:nvPr/>
          </p:nvSpPr>
          <p:spPr>
            <a:xfrm flipV="1">
              <a:off x="13551902" y="0"/>
              <a:ext cx="1" cy="740884"/>
            </a:xfrm>
            <a:prstGeom prst="line">
              <a:avLst/>
            </a:prstGeom>
            <a:noFill/>
            <a:ln w="88900" cap="flat">
              <a:solidFill>
                <a:srgbClr val="731B7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578" name="Line"/>
            <p:cNvSpPr/>
            <p:nvPr/>
          </p:nvSpPr>
          <p:spPr>
            <a:xfrm flipV="1">
              <a:off x="21416892" y="0"/>
              <a:ext cx="1" cy="740884"/>
            </a:xfrm>
            <a:prstGeom prst="line">
              <a:avLst/>
            </a:prstGeom>
            <a:noFill/>
            <a:ln w="88900" cap="flat">
              <a:solidFill>
                <a:srgbClr val="731B7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579" name="Line"/>
            <p:cNvSpPr/>
            <p:nvPr/>
          </p:nvSpPr>
          <p:spPr>
            <a:xfrm flipV="1">
              <a:off x="17484400" y="0"/>
              <a:ext cx="1" cy="740884"/>
            </a:xfrm>
            <a:prstGeom prst="line">
              <a:avLst/>
            </a:prstGeom>
            <a:noFill/>
            <a:ln w="88900" cap="flat">
              <a:solidFill>
                <a:srgbClr val="731B7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580" name="2000"/>
            <p:cNvSpPr txBox="1"/>
            <p:nvPr/>
          </p:nvSpPr>
          <p:spPr>
            <a:xfrm>
              <a:off x="7864988" y="714672"/>
              <a:ext cx="3508839" cy="1184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7000">
                  <a:latin typeface="+mj-lt"/>
                  <a:ea typeface="+mj-ea"/>
                  <a:cs typeface="+mj-cs"/>
                  <a:sym typeface="Trebuchet MS"/>
                </a:defRPr>
              </a:lvl1pPr>
            </a:lstStyle>
            <a:p>
              <a:pPr/>
              <a:r>
                <a:t>2000</a:t>
              </a:r>
            </a:p>
          </p:txBody>
        </p:sp>
        <p:sp>
          <p:nvSpPr>
            <p:cNvPr id="581" name="2010"/>
            <p:cNvSpPr txBox="1"/>
            <p:nvPr/>
          </p:nvSpPr>
          <p:spPr>
            <a:xfrm>
              <a:off x="15729979" y="714672"/>
              <a:ext cx="3508839" cy="1184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7000">
                  <a:latin typeface="+mj-lt"/>
                  <a:ea typeface="+mj-ea"/>
                  <a:cs typeface="+mj-cs"/>
                  <a:sym typeface="Trebuchet MS"/>
                </a:defRPr>
              </a:lvl1pPr>
            </a:lstStyle>
            <a:p>
              <a:pPr/>
              <a:r>
                <a:t>2010</a:t>
              </a:r>
            </a:p>
          </p:txBody>
        </p:sp>
      </p:grpSp>
      <p:grpSp>
        <p:nvGrpSpPr>
          <p:cNvPr id="585" name="Group"/>
          <p:cNvGrpSpPr/>
          <p:nvPr/>
        </p:nvGrpSpPr>
        <p:grpSpPr>
          <a:xfrm>
            <a:off x="17071362" y="3621812"/>
            <a:ext cx="2508505" cy="3251844"/>
            <a:chOff x="0" y="0"/>
            <a:chExt cx="2508503" cy="3251842"/>
          </a:xfrm>
        </p:grpSpPr>
        <p:pic>
          <p:nvPicPr>
            <p:cNvPr id="583" name="3isVD3XpDBBOhVv99p341W6LYkg1464797624132_200x200.png" descr="3isVD3XpDBBOhVv99p341W6LYkg1464797624132_200x200.png"/>
            <p:cNvPicPr>
              <a:picLocks noChangeAspect="1"/>
            </p:cNvPicPr>
            <p:nvPr/>
          </p:nvPicPr>
          <p:blipFill>
            <a:blip r:embed="rId3">
              <a:extLst/>
            </a:blip>
            <a:srcRect l="0" t="0" r="0" b="0"/>
            <a:stretch>
              <a:fillRect/>
            </a:stretch>
          </p:blipFill>
          <p:spPr>
            <a:xfrm>
              <a:off x="0" y="0"/>
              <a:ext cx="2508504" cy="2508504"/>
            </a:xfrm>
            <a:prstGeom prst="rect">
              <a:avLst/>
            </a:prstGeom>
            <a:ln w="12700" cap="flat">
              <a:noFill/>
              <a:miter lim="400000"/>
            </a:ln>
            <a:effectLst/>
          </p:spPr>
        </p:pic>
        <p:sp>
          <p:nvSpPr>
            <p:cNvPr id="584" name="Line"/>
            <p:cNvSpPr/>
            <p:nvPr/>
          </p:nvSpPr>
          <p:spPr>
            <a:xfrm flipH="1">
              <a:off x="1254252" y="1747263"/>
              <a:ext cx="1" cy="1504580"/>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588" name="Group"/>
          <p:cNvGrpSpPr/>
          <p:nvPr/>
        </p:nvGrpSpPr>
        <p:grpSpPr>
          <a:xfrm>
            <a:off x="9153527" y="3567586"/>
            <a:ext cx="2713614" cy="3360296"/>
            <a:chOff x="0" y="0"/>
            <a:chExt cx="2713613" cy="3360294"/>
          </a:xfrm>
        </p:grpSpPr>
        <p:pic>
          <p:nvPicPr>
            <p:cNvPr id="586" name="Arxan_logo.png" descr="Arxan_logo.png"/>
            <p:cNvPicPr>
              <a:picLocks noChangeAspect="1"/>
            </p:cNvPicPr>
            <p:nvPr/>
          </p:nvPicPr>
          <p:blipFill>
            <a:blip r:embed="rId4">
              <a:extLst/>
            </a:blip>
            <a:stretch>
              <a:fillRect/>
            </a:stretch>
          </p:blipFill>
          <p:spPr>
            <a:xfrm>
              <a:off x="0" y="0"/>
              <a:ext cx="2713614" cy="2004963"/>
            </a:xfrm>
            <a:prstGeom prst="rect">
              <a:avLst/>
            </a:prstGeom>
            <a:ln w="12700" cap="flat">
              <a:noFill/>
              <a:miter lim="400000"/>
            </a:ln>
            <a:effectLst/>
          </p:spPr>
        </p:pic>
        <p:sp>
          <p:nvSpPr>
            <p:cNvPr id="587" name="Line"/>
            <p:cNvSpPr/>
            <p:nvPr/>
          </p:nvSpPr>
          <p:spPr>
            <a:xfrm flipH="1">
              <a:off x="1329422" y="1855715"/>
              <a:ext cx="1" cy="1504580"/>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591" name="Group"/>
          <p:cNvGrpSpPr/>
          <p:nvPr/>
        </p:nvGrpSpPr>
        <p:grpSpPr>
          <a:xfrm>
            <a:off x="13683132" y="119493"/>
            <a:ext cx="4244205" cy="6835748"/>
            <a:chOff x="0" y="0"/>
            <a:chExt cx="4244204" cy="6835747"/>
          </a:xfrm>
        </p:grpSpPr>
        <p:pic>
          <p:nvPicPr>
            <p:cNvPr id="589" name="Entersekt-logo.png" descr="Entersekt-logo.png"/>
            <p:cNvPicPr>
              <a:picLocks noChangeAspect="1"/>
            </p:cNvPicPr>
            <p:nvPr/>
          </p:nvPicPr>
          <p:blipFill>
            <a:blip r:embed="rId5">
              <a:extLst/>
            </a:blip>
            <a:stretch>
              <a:fillRect/>
            </a:stretch>
          </p:blipFill>
          <p:spPr>
            <a:xfrm>
              <a:off x="0" y="0"/>
              <a:ext cx="4244205" cy="1076333"/>
            </a:xfrm>
            <a:prstGeom prst="rect">
              <a:avLst/>
            </a:prstGeom>
            <a:ln w="12700" cap="flat">
              <a:noFill/>
              <a:miter lim="400000"/>
            </a:ln>
            <a:effectLst/>
          </p:spPr>
        </p:pic>
        <p:sp>
          <p:nvSpPr>
            <p:cNvPr id="590" name="Line"/>
            <p:cNvSpPr/>
            <p:nvPr/>
          </p:nvSpPr>
          <p:spPr>
            <a:xfrm flipH="1">
              <a:off x="2554769" y="1183422"/>
              <a:ext cx="1" cy="5652326"/>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594" name="Group"/>
          <p:cNvGrpSpPr/>
          <p:nvPr/>
        </p:nvGrpSpPr>
        <p:grpSpPr>
          <a:xfrm>
            <a:off x="17942445" y="7332002"/>
            <a:ext cx="2757759" cy="2809882"/>
            <a:chOff x="0" y="0"/>
            <a:chExt cx="2757757" cy="2809880"/>
          </a:xfrm>
        </p:grpSpPr>
        <p:pic>
          <p:nvPicPr>
            <p:cNvPr id="592" name="logo-tagline-transparant.png" descr="logo-tagline-transparant.png"/>
            <p:cNvPicPr>
              <a:picLocks noChangeAspect="1"/>
            </p:cNvPicPr>
            <p:nvPr/>
          </p:nvPicPr>
          <p:blipFill>
            <a:blip r:embed="rId6">
              <a:extLst/>
            </a:blip>
            <a:stretch>
              <a:fillRect/>
            </a:stretch>
          </p:blipFill>
          <p:spPr>
            <a:xfrm>
              <a:off x="0" y="1631161"/>
              <a:ext cx="2757758" cy="1178720"/>
            </a:xfrm>
            <a:prstGeom prst="rect">
              <a:avLst/>
            </a:prstGeom>
            <a:ln w="12700" cap="flat">
              <a:noFill/>
              <a:miter lim="400000"/>
            </a:ln>
            <a:effectLst/>
          </p:spPr>
        </p:pic>
        <p:sp>
          <p:nvSpPr>
            <p:cNvPr id="593" name="Line"/>
            <p:cNvSpPr/>
            <p:nvPr/>
          </p:nvSpPr>
          <p:spPr>
            <a:xfrm flipH="1">
              <a:off x="1378878" y="0"/>
              <a:ext cx="1" cy="1504580"/>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598" name="Group"/>
          <p:cNvGrpSpPr/>
          <p:nvPr/>
        </p:nvGrpSpPr>
        <p:grpSpPr>
          <a:xfrm>
            <a:off x="917442" y="8596450"/>
            <a:ext cx="2537719" cy="4167512"/>
            <a:chOff x="0" y="0"/>
            <a:chExt cx="2537717" cy="4167512"/>
          </a:xfrm>
        </p:grpSpPr>
        <p:pic>
          <p:nvPicPr>
            <p:cNvPr id="595" name="Intertrust_logo_800.png" descr="Intertrust_logo_800.png"/>
            <p:cNvPicPr>
              <a:picLocks noChangeAspect="1"/>
            </p:cNvPicPr>
            <p:nvPr/>
          </p:nvPicPr>
          <p:blipFill>
            <a:blip r:embed="rId7">
              <a:extLst/>
            </a:blip>
            <a:srcRect l="47862" t="0" r="0" b="0"/>
            <a:stretch>
              <a:fillRect/>
            </a:stretch>
          </p:blipFill>
          <p:spPr>
            <a:xfrm>
              <a:off x="0" y="3340054"/>
              <a:ext cx="2537718" cy="827459"/>
            </a:xfrm>
            <a:prstGeom prst="rect">
              <a:avLst/>
            </a:prstGeom>
            <a:ln w="12700" cap="flat">
              <a:noFill/>
              <a:miter lim="400000"/>
            </a:ln>
            <a:effectLst/>
          </p:spPr>
        </p:pic>
        <p:sp>
          <p:nvSpPr>
            <p:cNvPr id="596" name="Line"/>
            <p:cNvSpPr/>
            <p:nvPr/>
          </p:nvSpPr>
          <p:spPr>
            <a:xfrm flipH="1">
              <a:off x="1065014" y="0"/>
              <a:ext cx="1" cy="2297679"/>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pic>
          <p:nvPicPr>
            <p:cNvPr id="597" name="Intertrust_logo_800.png" descr="Intertrust_logo_800.png"/>
            <p:cNvPicPr>
              <a:picLocks noChangeAspect="1"/>
            </p:cNvPicPr>
            <p:nvPr/>
          </p:nvPicPr>
          <p:blipFill>
            <a:blip r:embed="rId7">
              <a:extLst/>
            </a:blip>
            <a:srcRect l="0" t="0" r="54065" b="0"/>
            <a:stretch>
              <a:fillRect/>
            </a:stretch>
          </p:blipFill>
          <p:spPr>
            <a:xfrm>
              <a:off x="17859" y="2478522"/>
              <a:ext cx="2248098" cy="832006"/>
            </a:xfrm>
            <a:prstGeom prst="rect">
              <a:avLst/>
            </a:prstGeom>
            <a:ln w="12700" cap="flat">
              <a:noFill/>
              <a:miter lim="400000"/>
            </a:ln>
            <a:effectLst/>
          </p:spPr>
        </p:pic>
      </p:grpSp>
      <p:grpSp>
        <p:nvGrpSpPr>
          <p:cNvPr id="601" name="Group"/>
          <p:cNvGrpSpPr/>
          <p:nvPr/>
        </p:nvGrpSpPr>
        <p:grpSpPr>
          <a:xfrm>
            <a:off x="19376218" y="7683671"/>
            <a:ext cx="3532515" cy="4077049"/>
            <a:chOff x="0" y="0"/>
            <a:chExt cx="3532513" cy="4077048"/>
          </a:xfrm>
        </p:grpSpPr>
        <p:pic>
          <p:nvPicPr>
            <p:cNvPr id="599" name="NSHC_Logo.png" descr="NSHC_Logo.png"/>
            <p:cNvPicPr>
              <a:picLocks noChangeAspect="1"/>
            </p:cNvPicPr>
            <p:nvPr/>
          </p:nvPicPr>
          <p:blipFill>
            <a:blip r:embed="rId8">
              <a:extLst/>
            </a:blip>
            <a:stretch>
              <a:fillRect/>
            </a:stretch>
          </p:blipFill>
          <p:spPr>
            <a:xfrm>
              <a:off x="0" y="3066729"/>
              <a:ext cx="3532514" cy="1010320"/>
            </a:xfrm>
            <a:prstGeom prst="rect">
              <a:avLst/>
            </a:prstGeom>
            <a:ln w="12700" cap="flat">
              <a:noFill/>
              <a:miter lim="400000"/>
            </a:ln>
            <a:effectLst/>
          </p:spPr>
        </p:pic>
        <p:sp>
          <p:nvSpPr>
            <p:cNvPr id="600" name="Line"/>
            <p:cNvSpPr/>
            <p:nvPr/>
          </p:nvSpPr>
          <p:spPr>
            <a:xfrm flipH="1">
              <a:off x="1774317" y="0"/>
              <a:ext cx="1" cy="3032947"/>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605" name="Group"/>
          <p:cNvGrpSpPr/>
          <p:nvPr/>
        </p:nvGrpSpPr>
        <p:grpSpPr>
          <a:xfrm>
            <a:off x="12291238" y="3946176"/>
            <a:ext cx="4104701" cy="2896819"/>
            <a:chOff x="0" y="0"/>
            <a:chExt cx="4104699" cy="2896817"/>
          </a:xfrm>
        </p:grpSpPr>
        <p:pic>
          <p:nvPicPr>
            <p:cNvPr id="602" name="logo-gemalto-340x120.gif" descr="logo-gemalto-340x120.gif"/>
            <p:cNvPicPr>
              <a:picLocks noChangeAspect="1"/>
            </p:cNvPicPr>
            <p:nvPr/>
          </p:nvPicPr>
          <p:blipFill>
            <a:blip r:embed="rId9">
              <a:extLst/>
            </a:blip>
            <a:stretch>
              <a:fillRect/>
            </a:stretch>
          </p:blipFill>
          <p:spPr>
            <a:xfrm>
              <a:off x="559608" y="0"/>
              <a:ext cx="3339704" cy="1178719"/>
            </a:xfrm>
            <a:prstGeom prst="rect">
              <a:avLst/>
            </a:prstGeom>
            <a:ln w="12700" cap="flat">
              <a:noFill/>
              <a:miter lim="400000"/>
            </a:ln>
            <a:effectLst/>
          </p:spPr>
        </p:pic>
        <p:sp>
          <p:nvSpPr>
            <p:cNvPr id="603" name="Line"/>
            <p:cNvSpPr/>
            <p:nvPr/>
          </p:nvSpPr>
          <p:spPr>
            <a:xfrm flipH="1">
              <a:off x="2305660" y="1785599"/>
              <a:ext cx="1" cy="1111219"/>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pic>
          <p:nvPicPr>
            <p:cNvPr id="604" name="promon-main-logo-2.png" descr="promon-main-logo-2.png"/>
            <p:cNvPicPr>
              <a:picLocks noChangeAspect="1"/>
            </p:cNvPicPr>
            <p:nvPr/>
          </p:nvPicPr>
          <p:blipFill>
            <a:blip r:embed="rId10">
              <a:extLst/>
            </a:blip>
            <a:srcRect l="0" t="0" r="0" b="0"/>
            <a:stretch>
              <a:fillRect/>
            </a:stretch>
          </p:blipFill>
          <p:spPr>
            <a:xfrm>
              <a:off x="0" y="695499"/>
              <a:ext cx="4104700" cy="1375076"/>
            </a:xfrm>
            <a:prstGeom prst="rect">
              <a:avLst/>
            </a:prstGeom>
            <a:ln w="12700" cap="flat">
              <a:noFill/>
              <a:miter lim="400000"/>
            </a:ln>
            <a:effectLst/>
          </p:spPr>
        </p:pic>
      </p:grpSp>
      <p:grpSp>
        <p:nvGrpSpPr>
          <p:cNvPr id="609" name="Group"/>
          <p:cNvGrpSpPr/>
          <p:nvPr/>
        </p:nvGrpSpPr>
        <p:grpSpPr>
          <a:xfrm>
            <a:off x="15859476" y="7681405"/>
            <a:ext cx="3552774" cy="5410894"/>
            <a:chOff x="0" y="0"/>
            <a:chExt cx="3552773" cy="5410892"/>
          </a:xfrm>
        </p:grpSpPr>
        <p:pic>
          <p:nvPicPr>
            <p:cNvPr id="606" name="Jscrambler_logo.png" descr="Jscrambler_logo.png"/>
            <p:cNvPicPr>
              <a:picLocks noChangeAspect="1"/>
            </p:cNvPicPr>
            <p:nvPr/>
          </p:nvPicPr>
          <p:blipFill>
            <a:blip r:embed="rId11">
              <a:extLst/>
            </a:blip>
            <a:stretch>
              <a:fillRect/>
            </a:stretch>
          </p:blipFill>
          <p:spPr>
            <a:xfrm>
              <a:off x="19266" y="3606633"/>
              <a:ext cx="3470559" cy="1010319"/>
            </a:xfrm>
            <a:prstGeom prst="rect">
              <a:avLst/>
            </a:prstGeom>
            <a:ln w="12700" cap="flat">
              <a:noFill/>
              <a:miter lim="400000"/>
            </a:ln>
            <a:effectLst/>
          </p:spPr>
        </p:pic>
        <p:sp>
          <p:nvSpPr>
            <p:cNvPr id="607" name="Line"/>
            <p:cNvSpPr/>
            <p:nvPr/>
          </p:nvSpPr>
          <p:spPr>
            <a:xfrm flipH="1">
              <a:off x="1776386" y="0"/>
              <a:ext cx="1" cy="3389687"/>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pic>
          <p:nvPicPr>
            <p:cNvPr id="608" name="logo-big.png" descr="logo-big.png"/>
            <p:cNvPicPr>
              <a:picLocks noChangeAspect="1"/>
            </p:cNvPicPr>
            <p:nvPr/>
          </p:nvPicPr>
          <p:blipFill>
            <a:blip r:embed="rId12">
              <a:extLst/>
            </a:blip>
            <a:stretch>
              <a:fillRect/>
            </a:stretch>
          </p:blipFill>
          <p:spPr>
            <a:xfrm>
              <a:off x="0" y="4721920"/>
              <a:ext cx="3552774" cy="688973"/>
            </a:xfrm>
            <a:prstGeom prst="rect">
              <a:avLst/>
            </a:prstGeom>
            <a:ln w="12700" cap="flat">
              <a:noFill/>
              <a:miter lim="400000"/>
            </a:ln>
            <a:effectLst/>
          </p:spPr>
        </p:pic>
      </p:grpSp>
      <p:grpSp>
        <p:nvGrpSpPr>
          <p:cNvPr id="614" name="Group"/>
          <p:cNvGrpSpPr/>
          <p:nvPr/>
        </p:nvGrpSpPr>
        <p:grpSpPr>
          <a:xfrm>
            <a:off x="18017022" y="1315040"/>
            <a:ext cx="4111193" cy="5457935"/>
            <a:chOff x="0" y="0"/>
            <a:chExt cx="4111191" cy="5457933"/>
          </a:xfrm>
        </p:grpSpPr>
        <p:sp>
          <p:nvSpPr>
            <p:cNvPr id="610" name="Line"/>
            <p:cNvSpPr/>
            <p:nvPr/>
          </p:nvSpPr>
          <p:spPr>
            <a:xfrm flipH="1">
              <a:off x="2055595" y="1930301"/>
              <a:ext cx="1" cy="3527633"/>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613" name="Group"/>
            <p:cNvGrpSpPr/>
            <p:nvPr/>
          </p:nvGrpSpPr>
          <p:grpSpPr>
            <a:xfrm>
              <a:off x="0" y="0"/>
              <a:ext cx="4111192" cy="1796159"/>
              <a:chOff x="0" y="0"/>
              <a:chExt cx="4111191" cy="1796158"/>
            </a:xfrm>
          </p:grpSpPr>
          <p:pic>
            <p:nvPicPr>
              <p:cNvPr id="611" name="logo-white.png" descr="logo-white.png"/>
              <p:cNvPicPr>
                <a:picLocks noChangeAspect="1"/>
              </p:cNvPicPr>
              <p:nvPr/>
            </p:nvPicPr>
            <p:blipFill>
              <a:blip r:embed="rId13">
                <a:extLst/>
              </a:blip>
              <a:srcRect l="0" t="0" r="0" b="0"/>
              <a:stretch>
                <a:fillRect/>
              </a:stretch>
            </p:blipFill>
            <p:spPr>
              <a:xfrm>
                <a:off x="121411" y="1171080"/>
                <a:ext cx="3946923" cy="625079"/>
              </a:xfrm>
              <a:prstGeom prst="rect">
                <a:avLst/>
              </a:prstGeom>
              <a:ln w="12700" cap="flat">
                <a:noFill/>
                <a:miter lim="400000"/>
              </a:ln>
              <a:effectLst/>
            </p:spPr>
          </p:pic>
          <p:pic>
            <p:nvPicPr>
              <p:cNvPr id="612" name="seworks.png" descr="seworks.png"/>
              <p:cNvPicPr>
                <a:picLocks noChangeAspect="1"/>
              </p:cNvPicPr>
              <p:nvPr/>
            </p:nvPicPr>
            <p:blipFill>
              <a:blip r:embed="rId14">
                <a:extLst/>
              </a:blip>
              <a:stretch>
                <a:fillRect/>
              </a:stretch>
            </p:blipFill>
            <p:spPr>
              <a:xfrm>
                <a:off x="0" y="0"/>
                <a:ext cx="4111192" cy="1010319"/>
              </a:xfrm>
              <a:prstGeom prst="rect">
                <a:avLst/>
              </a:prstGeom>
              <a:ln w="12700" cap="flat">
                <a:noFill/>
                <a:miter lim="400000"/>
              </a:ln>
              <a:effectLst/>
            </p:spPr>
          </p:pic>
        </p:grpSp>
      </p:grpSp>
      <p:grpSp>
        <p:nvGrpSpPr>
          <p:cNvPr id="618" name="Group"/>
          <p:cNvGrpSpPr/>
          <p:nvPr/>
        </p:nvGrpSpPr>
        <p:grpSpPr>
          <a:xfrm>
            <a:off x="20528376" y="3797153"/>
            <a:ext cx="3228927" cy="2631041"/>
            <a:chOff x="27433" y="163909"/>
            <a:chExt cx="3228925" cy="2631039"/>
          </a:xfrm>
        </p:grpSpPr>
        <p:pic>
          <p:nvPicPr>
            <p:cNvPr id="615" name="logo.png" descr="logo.png"/>
            <p:cNvPicPr>
              <a:picLocks noChangeAspect="1"/>
            </p:cNvPicPr>
            <p:nvPr/>
          </p:nvPicPr>
          <p:blipFill>
            <a:blip r:embed="rId15">
              <a:extLst/>
            </a:blip>
            <a:srcRect l="28931" t="33983" r="5027" b="33015"/>
            <a:stretch>
              <a:fillRect/>
            </a:stretch>
          </p:blipFill>
          <p:spPr>
            <a:xfrm>
              <a:off x="27433" y="163909"/>
              <a:ext cx="3228927" cy="464345"/>
            </a:xfrm>
            <a:custGeom>
              <a:avLst/>
              <a:gdLst/>
              <a:ahLst/>
              <a:cxnLst>
                <a:cxn ang="0">
                  <a:pos x="wd2" y="hd2"/>
                </a:cxn>
                <a:cxn ang="5400000">
                  <a:pos x="wd2" y="hd2"/>
                </a:cxn>
                <a:cxn ang="10800000">
                  <a:pos x="wd2" y="hd2"/>
                </a:cxn>
                <a:cxn ang="16200000">
                  <a:pos x="wd2" y="hd2"/>
                </a:cxn>
              </a:cxnLst>
              <a:rect l="0" t="0" r="r" b="b"/>
              <a:pathLst>
                <a:path w="21525" h="21422" fill="norm" stroke="1" extrusionOk="0">
                  <a:moveTo>
                    <a:pt x="2770" y="0"/>
                  </a:moveTo>
                  <a:lnTo>
                    <a:pt x="2770" y="2179"/>
                  </a:lnTo>
                  <a:lnTo>
                    <a:pt x="2770" y="4339"/>
                  </a:lnTo>
                  <a:lnTo>
                    <a:pt x="3294" y="4541"/>
                  </a:lnTo>
                  <a:lnTo>
                    <a:pt x="3817" y="4724"/>
                  </a:lnTo>
                  <a:lnTo>
                    <a:pt x="3841" y="13073"/>
                  </a:lnTo>
                  <a:lnTo>
                    <a:pt x="3868" y="21422"/>
                  </a:lnTo>
                  <a:lnTo>
                    <a:pt x="4135" y="21422"/>
                  </a:lnTo>
                  <a:lnTo>
                    <a:pt x="4405" y="21422"/>
                  </a:lnTo>
                  <a:lnTo>
                    <a:pt x="4429" y="13073"/>
                  </a:lnTo>
                  <a:lnTo>
                    <a:pt x="4455" y="4724"/>
                  </a:lnTo>
                  <a:lnTo>
                    <a:pt x="4979" y="4541"/>
                  </a:lnTo>
                  <a:lnTo>
                    <a:pt x="5503" y="4339"/>
                  </a:lnTo>
                  <a:lnTo>
                    <a:pt x="5503" y="2179"/>
                  </a:lnTo>
                  <a:lnTo>
                    <a:pt x="5503" y="0"/>
                  </a:lnTo>
                  <a:lnTo>
                    <a:pt x="4135" y="0"/>
                  </a:lnTo>
                  <a:lnTo>
                    <a:pt x="2770" y="0"/>
                  </a:lnTo>
                  <a:close/>
                  <a:moveTo>
                    <a:pt x="5958" y="0"/>
                  </a:moveTo>
                  <a:lnTo>
                    <a:pt x="5958" y="10711"/>
                  </a:lnTo>
                  <a:lnTo>
                    <a:pt x="5958" y="21422"/>
                  </a:lnTo>
                  <a:lnTo>
                    <a:pt x="7527" y="21422"/>
                  </a:lnTo>
                  <a:lnTo>
                    <a:pt x="9098" y="21404"/>
                  </a:lnTo>
                  <a:lnTo>
                    <a:pt x="9252" y="18895"/>
                  </a:lnTo>
                  <a:lnTo>
                    <a:pt x="9403" y="16387"/>
                  </a:lnTo>
                  <a:lnTo>
                    <a:pt x="9955" y="16387"/>
                  </a:lnTo>
                  <a:cubicBezTo>
                    <a:pt x="10483" y="16387"/>
                    <a:pt x="10522" y="16488"/>
                    <a:pt x="10694" y="18437"/>
                  </a:cubicBezTo>
                  <a:cubicBezTo>
                    <a:pt x="10793" y="19564"/>
                    <a:pt x="10883" y="20715"/>
                    <a:pt x="10897" y="21001"/>
                  </a:cubicBezTo>
                  <a:cubicBezTo>
                    <a:pt x="10911" y="21286"/>
                    <a:pt x="11072" y="21424"/>
                    <a:pt x="11252" y="21312"/>
                  </a:cubicBezTo>
                  <a:lnTo>
                    <a:pt x="11577" y="21111"/>
                  </a:lnTo>
                  <a:lnTo>
                    <a:pt x="10921" y="10711"/>
                  </a:lnTo>
                  <a:cubicBezTo>
                    <a:pt x="10344" y="1588"/>
                    <a:pt x="10236" y="294"/>
                    <a:pt x="10037" y="128"/>
                  </a:cubicBezTo>
                  <a:cubicBezTo>
                    <a:pt x="9913" y="24"/>
                    <a:pt x="9769" y="300"/>
                    <a:pt x="9717" y="751"/>
                  </a:cubicBezTo>
                  <a:cubicBezTo>
                    <a:pt x="9635" y="1480"/>
                    <a:pt x="8945" y="12048"/>
                    <a:pt x="8561" y="18474"/>
                  </a:cubicBezTo>
                  <a:cubicBezTo>
                    <a:pt x="8417" y="20893"/>
                    <a:pt x="8233" y="21133"/>
                    <a:pt x="8233" y="18895"/>
                  </a:cubicBezTo>
                  <a:cubicBezTo>
                    <a:pt x="8233" y="17822"/>
                    <a:pt x="8150" y="17667"/>
                    <a:pt x="7437" y="17504"/>
                  </a:cubicBezTo>
                  <a:lnTo>
                    <a:pt x="6638" y="17339"/>
                  </a:lnTo>
                  <a:lnTo>
                    <a:pt x="6638" y="15123"/>
                  </a:lnTo>
                  <a:lnTo>
                    <a:pt x="6638" y="12908"/>
                  </a:lnTo>
                  <a:lnTo>
                    <a:pt x="7344" y="12725"/>
                  </a:lnTo>
                  <a:lnTo>
                    <a:pt x="8051" y="12542"/>
                  </a:lnTo>
                  <a:lnTo>
                    <a:pt x="8051" y="10711"/>
                  </a:lnTo>
                  <a:lnTo>
                    <a:pt x="8051" y="8862"/>
                  </a:lnTo>
                  <a:lnTo>
                    <a:pt x="7344" y="8679"/>
                  </a:lnTo>
                  <a:lnTo>
                    <a:pt x="6638" y="8496"/>
                  </a:lnTo>
                  <a:lnTo>
                    <a:pt x="6638" y="6610"/>
                  </a:lnTo>
                  <a:lnTo>
                    <a:pt x="6638" y="4724"/>
                  </a:lnTo>
                  <a:lnTo>
                    <a:pt x="7437" y="4541"/>
                  </a:lnTo>
                  <a:lnTo>
                    <a:pt x="8233" y="4358"/>
                  </a:lnTo>
                  <a:lnTo>
                    <a:pt x="8233" y="2179"/>
                  </a:lnTo>
                  <a:lnTo>
                    <a:pt x="8233" y="0"/>
                  </a:lnTo>
                  <a:lnTo>
                    <a:pt x="7095" y="0"/>
                  </a:lnTo>
                  <a:lnTo>
                    <a:pt x="5958" y="0"/>
                  </a:lnTo>
                  <a:close/>
                  <a:moveTo>
                    <a:pt x="1397" y="165"/>
                  </a:moveTo>
                  <a:cubicBezTo>
                    <a:pt x="959" y="99"/>
                    <a:pt x="537" y="980"/>
                    <a:pt x="307" y="2691"/>
                  </a:cubicBezTo>
                  <a:cubicBezTo>
                    <a:pt x="83" y="4354"/>
                    <a:pt x="68" y="8576"/>
                    <a:pt x="280" y="10198"/>
                  </a:cubicBezTo>
                  <a:cubicBezTo>
                    <a:pt x="363" y="10834"/>
                    <a:pt x="708" y="11921"/>
                    <a:pt x="1045" y="12615"/>
                  </a:cubicBezTo>
                  <a:cubicBezTo>
                    <a:pt x="1778" y="14127"/>
                    <a:pt x="1987" y="15438"/>
                    <a:pt x="1719" y="16826"/>
                  </a:cubicBezTo>
                  <a:cubicBezTo>
                    <a:pt x="1506" y="17934"/>
                    <a:pt x="844" y="17500"/>
                    <a:pt x="526" y="16057"/>
                  </a:cubicBezTo>
                  <a:cubicBezTo>
                    <a:pt x="251" y="14811"/>
                    <a:pt x="247" y="14818"/>
                    <a:pt x="82" y="17028"/>
                  </a:cubicBezTo>
                  <a:cubicBezTo>
                    <a:pt x="-72" y="19090"/>
                    <a:pt x="-75" y="19070"/>
                    <a:pt x="677" y="20982"/>
                  </a:cubicBezTo>
                  <a:cubicBezTo>
                    <a:pt x="920" y="21600"/>
                    <a:pt x="1734" y="21444"/>
                    <a:pt x="2032" y="20726"/>
                  </a:cubicBezTo>
                  <a:cubicBezTo>
                    <a:pt x="2348" y="19964"/>
                    <a:pt x="2590" y="17404"/>
                    <a:pt x="2590" y="14812"/>
                  </a:cubicBezTo>
                  <a:cubicBezTo>
                    <a:pt x="2590" y="12593"/>
                    <a:pt x="2238" y="10339"/>
                    <a:pt x="1756" y="9448"/>
                  </a:cubicBezTo>
                  <a:cubicBezTo>
                    <a:pt x="794" y="7666"/>
                    <a:pt x="504" y="5701"/>
                    <a:pt x="1008" y="4376"/>
                  </a:cubicBezTo>
                  <a:cubicBezTo>
                    <a:pt x="1184" y="3912"/>
                    <a:pt x="1375" y="3991"/>
                    <a:pt x="1714" y="4687"/>
                  </a:cubicBezTo>
                  <a:cubicBezTo>
                    <a:pt x="2140" y="5559"/>
                    <a:pt x="2189" y="5560"/>
                    <a:pt x="2294" y="4596"/>
                  </a:cubicBezTo>
                  <a:cubicBezTo>
                    <a:pt x="2465" y="3012"/>
                    <a:pt x="2431" y="2170"/>
                    <a:pt x="2167" y="1337"/>
                  </a:cubicBezTo>
                  <a:cubicBezTo>
                    <a:pt x="1928" y="585"/>
                    <a:pt x="1660" y="204"/>
                    <a:pt x="1397" y="165"/>
                  </a:cubicBezTo>
                  <a:close/>
                  <a:moveTo>
                    <a:pt x="11874" y="641"/>
                  </a:moveTo>
                  <a:lnTo>
                    <a:pt x="11874" y="11041"/>
                  </a:lnTo>
                  <a:lnTo>
                    <a:pt x="11874" y="21422"/>
                  </a:lnTo>
                  <a:lnTo>
                    <a:pt x="12966" y="21422"/>
                  </a:lnTo>
                  <a:lnTo>
                    <a:pt x="14059" y="21422"/>
                  </a:lnTo>
                  <a:lnTo>
                    <a:pt x="14059" y="19554"/>
                  </a:lnTo>
                  <a:lnTo>
                    <a:pt x="14059" y="17687"/>
                  </a:lnTo>
                  <a:lnTo>
                    <a:pt x="13308" y="17522"/>
                  </a:lnTo>
                  <a:lnTo>
                    <a:pt x="12559" y="17339"/>
                  </a:lnTo>
                  <a:lnTo>
                    <a:pt x="12532" y="8990"/>
                  </a:lnTo>
                  <a:lnTo>
                    <a:pt x="12506" y="641"/>
                  </a:lnTo>
                  <a:lnTo>
                    <a:pt x="12191" y="641"/>
                  </a:lnTo>
                  <a:lnTo>
                    <a:pt x="11874" y="641"/>
                  </a:lnTo>
                  <a:close/>
                  <a:moveTo>
                    <a:pt x="14424" y="641"/>
                  </a:moveTo>
                  <a:lnTo>
                    <a:pt x="14424" y="11041"/>
                  </a:lnTo>
                  <a:lnTo>
                    <a:pt x="14424" y="21422"/>
                  </a:lnTo>
                  <a:lnTo>
                    <a:pt x="14744" y="21422"/>
                  </a:lnTo>
                  <a:lnTo>
                    <a:pt x="15062" y="21422"/>
                  </a:lnTo>
                  <a:lnTo>
                    <a:pt x="15062" y="11041"/>
                  </a:lnTo>
                  <a:lnTo>
                    <a:pt x="15062" y="641"/>
                  </a:lnTo>
                  <a:lnTo>
                    <a:pt x="14744" y="641"/>
                  </a:lnTo>
                  <a:lnTo>
                    <a:pt x="14424" y="641"/>
                  </a:lnTo>
                  <a:close/>
                  <a:moveTo>
                    <a:pt x="15697" y="641"/>
                  </a:moveTo>
                  <a:lnTo>
                    <a:pt x="15697" y="11041"/>
                  </a:lnTo>
                  <a:lnTo>
                    <a:pt x="15697" y="21422"/>
                  </a:lnTo>
                  <a:lnTo>
                    <a:pt x="16882" y="21422"/>
                  </a:lnTo>
                  <a:lnTo>
                    <a:pt x="18064" y="21422"/>
                  </a:lnTo>
                  <a:lnTo>
                    <a:pt x="18064" y="19554"/>
                  </a:lnTo>
                  <a:lnTo>
                    <a:pt x="18064" y="17687"/>
                  </a:lnTo>
                  <a:lnTo>
                    <a:pt x="17223" y="17504"/>
                  </a:lnTo>
                  <a:lnTo>
                    <a:pt x="16379" y="17339"/>
                  </a:lnTo>
                  <a:lnTo>
                    <a:pt x="16379" y="15123"/>
                  </a:lnTo>
                  <a:lnTo>
                    <a:pt x="16379" y="12908"/>
                  </a:lnTo>
                  <a:lnTo>
                    <a:pt x="17086" y="12725"/>
                  </a:lnTo>
                  <a:lnTo>
                    <a:pt x="17792" y="12542"/>
                  </a:lnTo>
                  <a:lnTo>
                    <a:pt x="17792" y="10711"/>
                  </a:lnTo>
                  <a:lnTo>
                    <a:pt x="17792" y="8862"/>
                  </a:lnTo>
                  <a:lnTo>
                    <a:pt x="17086" y="8679"/>
                  </a:lnTo>
                  <a:lnTo>
                    <a:pt x="16379" y="8496"/>
                  </a:lnTo>
                  <a:lnTo>
                    <a:pt x="16379" y="6610"/>
                  </a:lnTo>
                  <a:lnTo>
                    <a:pt x="16379" y="4724"/>
                  </a:lnTo>
                  <a:lnTo>
                    <a:pt x="17223" y="4541"/>
                  </a:lnTo>
                  <a:lnTo>
                    <a:pt x="18064" y="4358"/>
                  </a:lnTo>
                  <a:lnTo>
                    <a:pt x="18064" y="2490"/>
                  </a:lnTo>
                  <a:lnTo>
                    <a:pt x="18064" y="641"/>
                  </a:lnTo>
                  <a:lnTo>
                    <a:pt x="16882" y="641"/>
                  </a:lnTo>
                  <a:lnTo>
                    <a:pt x="15697" y="641"/>
                  </a:lnTo>
                  <a:close/>
                  <a:moveTo>
                    <a:pt x="18522" y="641"/>
                  </a:moveTo>
                  <a:lnTo>
                    <a:pt x="18522" y="11041"/>
                  </a:lnTo>
                  <a:lnTo>
                    <a:pt x="18522" y="21422"/>
                  </a:lnTo>
                  <a:lnTo>
                    <a:pt x="18885" y="21422"/>
                  </a:lnTo>
                  <a:lnTo>
                    <a:pt x="19250" y="21422"/>
                  </a:lnTo>
                  <a:lnTo>
                    <a:pt x="19250" y="16112"/>
                  </a:lnTo>
                  <a:cubicBezTo>
                    <a:pt x="19250" y="13186"/>
                    <a:pt x="19285" y="10642"/>
                    <a:pt x="19329" y="10455"/>
                  </a:cubicBezTo>
                  <a:cubicBezTo>
                    <a:pt x="19373" y="10267"/>
                    <a:pt x="19743" y="12651"/>
                    <a:pt x="20155" y="15764"/>
                  </a:cubicBezTo>
                  <a:cubicBezTo>
                    <a:pt x="20816" y="20777"/>
                    <a:pt x="20938" y="21422"/>
                    <a:pt x="21213" y="21422"/>
                  </a:cubicBezTo>
                  <a:lnTo>
                    <a:pt x="21525" y="21422"/>
                  </a:lnTo>
                  <a:lnTo>
                    <a:pt x="21525" y="11041"/>
                  </a:lnTo>
                  <a:lnTo>
                    <a:pt x="21525" y="641"/>
                  </a:lnTo>
                  <a:lnTo>
                    <a:pt x="21160" y="641"/>
                  </a:lnTo>
                  <a:lnTo>
                    <a:pt x="20797" y="641"/>
                  </a:lnTo>
                  <a:lnTo>
                    <a:pt x="20797" y="5951"/>
                  </a:lnTo>
                  <a:cubicBezTo>
                    <a:pt x="20797" y="8876"/>
                    <a:pt x="20764" y="11415"/>
                    <a:pt x="20723" y="11590"/>
                  </a:cubicBezTo>
                  <a:cubicBezTo>
                    <a:pt x="20682" y="11765"/>
                    <a:pt x="20308" y="9363"/>
                    <a:pt x="19895" y="6262"/>
                  </a:cubicBezTo>
                  <a:cubicBezTo>
                    <a:pt x="19230" y="1269"/>
                    <a:pt x="19111" y="641"/>
                    <a:pt x="18834" y="641"/>
                  </a:cubicBezTo>
                  <a:lnTo>
                    <a:pt x="18522" y="641"/>
                  </a:lnTo>
                  <a:close/>
                  <a:moveTo>
                    <a:pt x="9958" y="7269"/>
                  </a:moveTo>
                  <a:cubicBezTo>
                    <a:pt x="10059" y="6839"/>
                    <a:pt x="10439" y="11611"/>
                    <a:pt x="10352" y="12212"/>
                  </a:cubicBezTo>
                  <a:cubicBezTo>
                    <a:pt x="10262" y="12839"/>
                    <a:pt x="9706" y="12666"/>
                    <a:pt x="9646" y="11993"/>
                  </a:cubicBezTo>
                  <a:cubicBezTo>
                    <a:pt x="9587" y="11330"/>
                    <a:pt x="9814" y="7883"/>
                    <a:pt x="9958" y="7269"/>
                  </a:cubicBezTo>
                  <a:close/>
                </a:path>
              </a:pathLst>
            </a:custGeom>
            <a:ln w="12700" cap="flat">
              <a:noFill/>
              <a:miter lim="400000"/>
            </a:ln>
            <a:effectLst/>
          </p:spPr>
        </p:pic>
        <p:sp>
          <p:nvSpPr>
            <p:cNvPr id="616" name="Line"/>
            <p:cNvSpPr/>
            <p:nvPr/>
          </p:nvSpPr>
          <p:spPr>
            <a:xfrm flipH="1">
              <a:off x="1082775" y="860566"/>
              <a:ext cx="512069" cy="193438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pic>
          <p:nvPicPr>
            <p:cNvPr id="617" name="logo.png" descr="logo.png"/>
            <p:cNvPicPr>
              <a:picLocks noChangeAspect="1"/>
            </p:cNvPicPr>
            <p:nvPr/>
          </p:nvPicPr>
          <p:blipFill>
            <a:blip r:embed="rId15">
              <a:extLst/>
            </a:blip>
            <a:srcRect l="4798" t="22333" r="74586" b="20406"/>
            <a:stretch>
              <a:fillRect/>
            </a:stretch>
          </p:blipFill>
          <p:spPr>
            <a:xfrm>
              <a:off x="325322" y="814578"/>
              <a:ext cx="1007950" cy="805700"/>
            </a:xfrm>
            <a:custGeom>
              <a:avLst/>
              <a:gdLst/>
              <a:ahLst/>
              <a:cxnLst>
                <a:cxn ang="0">
                  <a:pos x="wd2" y="hd2"/>
                </a:cxn>
                <a:cxn ang="5400000">
                  <a:pos x="wd2" y="hd2"/>
                </a:cxn>
                <a:cxn ang="10800000">
                  <a:pos x="wd2" y="hd2"/>
                </a:cxn>
                <a:cxn ang="16200000">
                  <a:pos x="wd2" y="hd2"/>
                </a:cxn>
              </a:cxnLst>
              <a:rect l="0" t="0" r="r" b="b"/>
              <a:pathLst>
                <a:path w="21351" h="21527" fill="norm" stroke="1" extrusionOk="0">
                  <a:moveTo>
                    <a:pt x="12221" y="22"/>
                  </a:moveTo>
                  <a:cubicBezTo>
                    <a:pt x="9402" y="-59"/>
                    <a:pt x="6519" y="83"/>
                    <a:pt x="5386" y="499"/>
                  </a:cubicBezTo>
                  <a:cubicBezTo>
                    <a:pt x="3531" y="1180"/>
                    <a:pt x="1617" y="3145"/>
                    <a:pt x="763" y="5239"/>
                  </a:cubicBezTo>
                  <a:cubicBezTo>
                    <a:pt x="-31" y="7185"/>
                    <a:pt x="-249" y="11478"/>
                    <a:pt x="317" y="14125"/>
                  </a:cubicBezTo>
                  <a:cubicBezTo>
                    <a:pt x="579" y="15350"/>
                    <a:pt x="624" y="16156"/>
                    <a:pt x="443" y="16384"/>
                  </a:cubicBezTo>
                  <a:cubicBezTo>
                    <a:pt x="-44" y="16999"/>
                    <a:pt x="532" y="19400"/>
                    <a:pt x="1435" y="20540"/>
                  </a:cubicBezTo>
                  <a:cubicBezTo>
                    <a:pt x="2058" y="21326"/>
                    <a:pt x="2269" y="21541"/>
                    <a:pt x="3184" y="21526"/>
                  </a:cubicBezTo>
                  <a:cubicBezTo>
                    <a:pt x="3489" y="21522"/>
                    <a:pt x="3867" y="21495"/>
                    <a:pt x="4369" y="21452"/>
                  </a:cubicBezTo>
                  <a:cubicBezTo>
                    <a:pt x="7025" y="21225"/>
                    <a:pt x="11195" y="18968"/>
                    <a:pt x="15214" y="15578"/>
                  </a:cubicBezTo>
                  <a:cubicBezTo>
                    <a:pt x="20063" y="11487"/>
                    <a:pt x="21351" y="9407"/>
                    <a:pt x="21351" y="5716"/>
                  </a:cubicBezTo>
                  <a:cubicBezTo>
                    <a:pt x="21351" y="3291"/>
                    <a:pt x="20590" y="1901"/>
                    <a:pt x="18686" y="881"/>
                  </a:cubicBezTo>
                  <a:cubicBezTo>
                    <a:pt x="17803" y="407"/>
                    <a:pt x="15040" y="103"/>
                    <a:pt x="12221" y="22"/>
                  </a:cubicBezTo>
                  <a:close/>
                  <a:moveTo>
                    <a:pt x="5950" y="12195"/>
                  </a:moveTo>
                  <a:cubicBezTo>
                    <a:pt x="6030" y="12219"/>
                    <a:pt x="6105" y="12280"/>
                    <a:pt x="6151" y="12375"/>
                  </a:cubicBezTo>
                  <a:cubicBezTo>
                    <a:pt x="6245" y="12565"/>
                    <a:pt x="6201" y="12820"/>
                    <a:pt x="6051" y="12937"/>
                  </a:cubicBezTo>
                  <a:cubicBezTo>
                    <a:pt x="5900" y="13055"/>
                    <a:pt x="5698" y="12990"/>
                    <a:pt x="5605" y="12799"/>
                  </a:cubicBezTo>
                  <a:cubicBezTo>
                    <a:pt x="5512" y="12609"/>
                    <a:pt x="5555" y="12366"/>
                    <a:pt x="5706" y="12248"/>
                  </a:cubicBezTo>
                  <a:cubicBezTo>
                    <a:pt x="5781" y="12189"/>
                    <a:pt x="5869" y="12171"/>
                    <a:pt x="5950" y="12195"/>
                  </a:cubicBezTo>
                  <a:close/>
                  <a:moveTo>
                    <a:pt x="4823" y="12577"/>
                  </a:moveTo>
                  <a:cubicBezTo>
                    <a:pt x="5435" y="12472"/>
                    <a:pt x="5481" y="13063"/>
                    <a:pt x="4630" y="13828"/>
                  </a:cubicBezTo>
                  <a:cubicBezTo>
                    <a:pt x="4179" y="14233"/>
                    <a:pt x="3944" y="14426"/>
                    <a:pt x="3772" y="14507"/>
                  </a:cubicBezTo>
                  <a:cubicBezTo>
                    <a:pt x="3793" y="14531"/>
                    <a:pt x="3824" y="14539"/>
                    <a:pt x="3840" y="14570"/>
                  </a:cubicBezTo>
                  <a:cubicBezTo>
                    <a:pt x="3933" y="14760"/>
                    <a:pt x="3881" y="15004"/>
                    <a:pt x="3730" y="15122"/>
                  </a:cubicBezTo>
                  <a:cubicBezTo>
                    <a:pt x="3580" y="15239"/>
                    <a:pt x="3386" y="15185"/>
                    <a:pt x="3293" y="14994"/>
                  </a:cubicBezTo>
                  <a:cubicBezTo>
                    <a:pt x="3200" y="14804"/>
                    <a:pt x="3243" y="14550"/>
                    <a:pt x="3394" y="14432"/>
                  </a:cubicBezTo>
                  <a:cubicBezTo>
                    <a:pt x="3398" y="14429"/>
                    <a:pt x="3407" y="14436"/>
                    <a:pt x="3411" y="14432"/>
                  </a:cubicBezTo>
                  <a:cubicBezTo>
                    <a:pt x="3383" y="14403"/>
                    <a:pt x="3358" y="14398"/>
                    <a:pt x="3327" y="14358"/>
                  </a:cubicBezTo>
                  <a:cubicBezTo>
                    <a:pt x="2956" y="13891"/>
                    <a:pt x="3139" y="13521"/>
                    <a:pt x="4033" y="12937"/>
                  </a:cubicBezTo>
                  <a:cubicBezTo>
                    <a:pt x="4349" y="12731"/>
                    <a:pt x="4619" y="12612"/>
                    <a:pt x="4823" y="12577"/>
                  </a:cubicBezTo>
                  <a:close/>
                </a:path>
              </a:pathLst>
            </a:custGeom>
            <a:ln w="12700" cap="flat">
              <a:noFill/>
              <a:miter lim="400000"/>
            </a:ln>
            <a:effectLst/>
          </p:spPr>
        </p:pic>
      </p:grpSp>
      <p:grpSp>
        <p:nvGrpSpPr>
          <p:cNvPr id="621" name="Group"/>
          <p:cNvGrpSpPr/>
          <p:nvPr/>
        </p:nvGrpSpPr>
        <p:grpSpPr>
          <a:xfrm>
            <a:off x="10619337" y="1479158"/>
            <a:ext cx="2595691" cy="5345367"/>
            <a:chOff x="0" y="0"/>
            <a:chExt cx="2595690" cy="5345365"/>
          </a:xfrm>
        </p:grpSpPr>
        <p:pic>
          <p:nvPicPr>
            <p:cNvPr id="619" name="threatmetrix-logo-vertical-1600x1600-353x353.png" descr="threatmetrix-logo-vertical-1600x1600-353x353.png"/>
            <p:cNvPicPr>
              <a:picLocks noChangeAspect="1"/>
            </p:cNvPicPr>
            <p:nvPr/>
          </p:nvPicPr>
          <p:blipFill>
            <a:blip r:embed="rId16">
              <a:extLst/>
            </a:blip>
            <a:stretch>
              <a:fillRect/>
            </a:stretch>
          </p:blipFill>
          <p:spPr>
            <a:xfrm>
              <a:off x="0" y="0"/>
              <a:ext cx="2595691" cy="2595691"/>
            </a:xfrm>
            <a:prstGeom prst="rect">
              <a:avLst/>
            </a:prstGeom>
            <a:ln w="12700" cap="flat">
              <a:noFill/>
              <a:miter lim="400000"/>
            </a:ln>
            <a:effectLst/>
          </p:spPr>
        </p:pic>
        <p:sp>
          <p:nvSpPr>
            <p:cNvPr id="620" name="Line"/>
            <p:cNvSpPr/>
            <p:nvPr/>
          </p:nvSpPr>
          <p:spPr>
            <a:xfrm flipH="1">
              <a:off x="1394849" y="2043006"/>
              <a:ext cx="1" cy="3302360"/>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624" name="Group"/>
          <p:cNvGrpSpPr/>
          <p:nvPr/>
        </p:nvGrpSpPr>
        <p:grpSpPr>
          <a:xfrm>
            <a:off x="388878" y="764407"/>
            <a:ext cx="4753213" cy="2018096"/>
            <a:chOff x="0" y="0"/>
            <a:chExt cx="4753211" cy="2018095"/>
          </a:xfrm>
        </p:grpSpPr>
        <p:pic>
          <p:nvPicPr>
            <p:cNvPr id="622" name="csm_Logo-Giesecke-Devrient-2017_cf1f811682.png" descr="csm_Logo-Giesecke-Devrient-2017_cf1f811682.png"/>
            <p:cNvPicPr>
              <a:picLocks noChangeAspect="1"/>
            </p:cNvPicPr>
            <p:nvPr/>
          </p:nvPicPr>
          <p:blipFill>
            <a:blip r:embed="rId17">
              <a:extLst/>
            </a:blip>
            <a:srcRect l="25884" t="39385" r="0" b="48246"/>
            <a:stretch>
              <a:fillRect/>
            </a:stretch>
          </p:blipFill>
          <p:spPr>
            <a:xfrm>
              <a:off x="0" y="1224913"/>
              <a:ext cx="4753212" cy="793183"/>
            </a:xfrm>
            <a:prstGeom prst="rect">
              <a:avLst/>
            </a:prstGeom>
            <a:ln w="12700" cap="flat">
              <a:noFill/>
              <a:miter lim="400000"/>
            </a:ln>
            <a:effectLst/>
          </p:spPr>
        </p:pic>
        <p:pic>
          <p:nvPicPr>
            <p:cNvPr id="623" name="irdeto.png" descr="irdeto.png"/>
            <p:cNvPicPr>
              <a:picLocks noChangeAspect="1"/>
            </p:cNvPicPr>
            <p:nvPr/>
          </p:nvPicPr>
          <p:blipFill>
            <a:blip r:embed="rId18">
              <a:extLst/>
            </a:blip>
            <a:srcRect l="0" t="0" r="0" b="0"/>
            <a:stretch>
              <a:fillRect/>
            </a:stretch>
          </p:blipFill>
          <p:spPr>
            <a:xfrm>
              <a:off x="696694" y="0"/>
              <a:ext cx="3502261" cy="1091727"/>
            </a:xfrm>
            <a:prstGeom prst="rect">
              <a:avLst/>
            </a:prstGeom>
            <a:ln w="12700" cap="flat">
              <a:noFill/>
              <a:miter lim="400000"/>
            </a:ln>
            <a:effectLst/>
          </p:spPr>
        </p:pic>
      </p:grpSp>
      <p:grpSp>
        <p:nvGrpSpPr>
          <p:cNvPr id="629" name="Group"/>
          <p:cNvGrpSpPr/>
          <p:nvPr/>
        </p:nvGrpSpPr>
        <p:grpSpPr>
          <a:xfrm>
            <a:off x="7368727" y="8708932"/>
            <a:ext cx="8093926" cy="4561015"/>
            <a:chOff x="0" y="0"/>
            <a:chExt cx="8093924" cy="4561013"/>
          </a:xfrm>
        </p:grpSpPr>
        <p:sp>
          <p:nvSpPr>
            <p:cNvPr id="625" name="Rectangle"/>
            <p:cNvSpPr/>
            <p:nvPr/>
          </p:nvSpPr>
          <p:spPr>
            <a:xfrm>
              <a:off x="0" y="0"/>
              <a:ext cx="8093925" cy="4561014"/>
            </a:xfrm>
            <a:prstGeom prst="rect">
              <a:avLst/>
            </a:prstGeom>
            <a:solidFill>
              <a:srgbClr val="FFFFFF"/>
            </a:solidFill>
            <a:ln w="12700" cap="flat">
              <a:noFill/>
              <a:miter lim="400000"/>
            </a:ln>
            <a:effectLst>
              <a:outerShdw sx="100000" sy="100000" kx="0" ky="0" algn="b" rotWithShape="0" blurRad="190500" dist="63500" dir="7118101">
                <a:srgbClr val="000000">
                  <a:alpha val="74997"/>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628" name="Group"/>
            <p:cNvGrpSpPr/>
            <p:nvPr/>
          </p:nvGrpSpPr>
          <p:grpSpPr>
            <a:xfrm>
              <a:off x="361080" y="155244"/>
              <a:ext cx="7371765" cy="4250524"/>
              <a:chOff x="0" y="0"/>
              <a:chExt cx="7371763" cy="4250523"/>
            </a:xfrm>
          </p:grpSpPr>
          <p:pic>
            <p:nvPicPr>
              <p:cNvPr id="626" name="Gartner_logo.svg.png" descr="Gartner_logo.svg.png"/>
              <p:cNvPicPr>
                <a:picLocks noChangeAspect="1"/>
              </p:cNvPicPr>
              <p:nvPr/>
            </p:nvPicPr>
            <p:blipFill>
              <a:blip r:embed="rId19">
                <a:extLst/>
              </a:blip>
              <a:stretch>
                <a:fillRect/>
              </a:stretch>
            </p:blipFill>
            <p:spPr>
              <a:xfrm>
                <a:off x="725033" y="0"/>
                <a:ext cx="5921698" cy="1373834"/>
              </a:xfrm>
              <a:prstGeom prst="rect">
                <a:avLst/>
              </a:prstGeom>
              <a:ln w="12700" cap="flat">
                <a:noFill/>
                <a:miter lim="400000"/>
              </a:ln>
              <a:effectLst/>
            </p:spPr>
          </p:pic>
          <p:sp>
            <p:nvSpPr>
              <p:cNvPr id="627" name="Market Guide for…"/>
              <p:cNvSpPr txBox="1"/>
              <p:nvPr/>
            </p:nvSpPr>
            <p:spPr>
              <a:xfrm>
                <a:off x="0" y="1508407"/>
                <a:ext cx="7371764" cy="27421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6000">
                    <a:solidFill>
                      <a:srgbClr val="000000"/>
                    </a:solidFill>
                    <a:latin typeface="+mj-lt"/>
                    <a:ea typeface="+mj-ea"/>
                    <a:cs typeface="+mj-cs"/>
                    <a:sym typeface="Trebuchet MS"/>
                  </a:defRPr>
                </a:pPr>
                <a:r>
                  <a:t>Market Guide for </a:t>
                </a:r>
              </a:p>
              <a:p>
                <a:pPr>
                  <a:defRPr sz="6000">
                    <a:solidFill>
                      <a:srgbClr val="000000"/>
                    </a:solidFill>
                    <a:latin typeface="+mj-lt"/>
                    <a:ea typeface="+mj-ea"/>
                    <a:cs typeface="+mj-cs"/>
                    <a:sym typeface="Trebuchet MS"/>
                  </a:defRPr>
                </a:pPr>
                <a:r>
                  <a:t>Application Shielding</a:t>
                </a:r>
              </a:p>
              <a:p>
                <a:pPr>
                  <a:defRPr sz="5000">
                    <a:solidFill>
                      <a:srgbClr val="000000"/>
                    </a:solidFill>
                    <a:latin typeface="+mj-lt"/>
                    <a:ea typeface="+mj-ea"/>
                    <a:cs typeface="+mj-cs"/>
                    <a:sym typeface="Trebuchet MS"/>
                  </a:defRPr>
                </a:pPr>
                <a:r>
                  <a:t>June 2017</a:t>
                </a:r>
              </a:p>
            </p:txBody>
          </p:sp>
        </p:grpSp>
      </p:grpSp>
      <p:grpSp>
        <p:nvGrpSpPr>
          <p:cNvPr id="634" name="Group"/>
          <p:cNvGrpSpPr/>
          <p:nvPr/>
        </p:nvGrpSpPr>
        <p:grpSpPr>
          <a:xfrm>
            <a:off x="2852410" y="7332986"/>
            <a:ext cx="4133305" cy="5606775"/>
            <a:chOff x="0" y="0"/>
            <a:chExt cx="4133303" cy="5606774"/>
          </a:xfrm>
        </p:grpSpPr>
        <p:grpSp>
          <p:nvGrpSpPr>
            <p:cNvPr id="632" name="Group"/>
            <p:cNvGrpSpPr/>
            <p:nvPr/>
          </p:nvGrpSpPr>
          <p:grpSpPr>
            <a:xfrm>
              <a:off x="0" y="0"/>
              <a:ext cx="4133304" cy="5606775"/>
              <a:chOff x="0" y="0"/>
              <a:chExt cx="4133303" cy="5606774"/>
            </a:xfrm>
          </p:grpSpPr>
          <p:sp>
            <p:nvSpPr>
              <p:cNvPr id="630" name="Line"/>
              <p:cNvSpPr/>
              <p:nvPr/>
            </p:nvSpPr>
            <p:spPr>
              <a:xfrm flipH="1">
                <a:off x="2066726" y="0"/>
                <a:ext cx="1" cy="1504580"/>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pic>
            <p:nvPicPr>
              <p:cNvPr id="631" name="rmhg1u9q8m508ajeskjz.png" descr="rmhg1u9q8m508ajeskjz.png"/>
              <p:cNvPicPr>
                <a:picLocks noChangeAspect="1"/>
              </p:cNvPicPr>
              <p:nvPr/>
            </p:nvPicPr>
            <p:blipFill>
              <a:blip r:embed="rId20">
                <a:extLst/>
              </a:blip>
              <a:srcRect l="0" t="0" r="0" b="0"/>
              <a:stretch>
                <a:fillRect/>
              </a:stretch>
            </p:blipFill>
            <p:spPr>
              <a:xfrm>
                <a:off x="0" y="1473470"/>
                <a:ext cx="4133304" cy="4133305"/>
              </a:xfrm>
              <a:prstGeom prst="rect">
                <a:avLst/>
              </a:prstGeom>
              <a:ln w="12700" cap="flat">
                <a:noFill/>
                <a:miter lim="400000"/>
              </a:ln>
              <a:effectLst/>
            </p:spPr>
          </p:pic>
        </p:grpSp>
        <p:pic>
          <p:nvPicPr>
            <p:cNvPr id="633" name="insidesecure.png" descr="insidesecure.png"/>
            <p:cNvPicPr>
              <a:picLocks noChangeAspect="1"/>
            </p:cNvPicPr>
            <p:nvPr/>
          </p:nvPicPr>
          <p:blipFill>
            <a:blip r:embed="rId21">
              <a:extLst/>
            </a:blip>
            <a:stretch>
              <a:fillRect/>
            </a:stretch>
          </p:blipFill>
          <p:spPr>
            <a:xfrm>
              <a:off x="0" y="785082"/>
              <a:ext cx="4133304" cy="2583316"/>
            </a:xfrm>
            <a:prstGeom prst="rect">
              <a:avLst/>
            </a:prstGeom>
            <a:ln w="12700" cap="flat">
              <a:noFill/>
              <a:miter lim="400000"/>
            </a:ln>
            <a:effectLst/>
          </p:spPr>
        </p:pic>
      </p:grpSp>
      <p:grpSp>
        <p:nvGrpSpPr>
          <p:cNvPr id="637" name="Group"/>
          <p:cNvGrpSpPr/>
          <p:nvPr/>
        </p:nvGrpSpPr>
        <p:grpSpPr>
          <a:xfrm>
            <a:off x="5550905" y="2579609"/>
            <a:ext cx="2079880" cy="4273524"/>
            <a:chOff x="0" y="0"/>
            <a:chExt cx="2079878" cy="4273523"/>
          </a:xfrm>
        </p:grpSpPr>
        <p:pic>
          <p:nvPicPr>
            <p:cNvPr id="635" name="PP-Shield.png" descr="PP-Shield.png"/>
            <p:cNvPicPr>
              <a:picLocks noChangeAspect="1"/>
            </p:cNvPicPr>
            <p:nvPr/>
          </p:nvPicPr>
          <p:blipFill>
            <a:blip r:embed="rId22">
              <a:extLst/>
            </a:blip>
            <a:stretch>
              <a:fillRect/>
            </a:stretch>
          </p:blipFill>
          <p:spPr>
            <a:xfrm>
              <a:off x="0" y="0"/>
              <a:ext cx="2079879" cy="2275133"/>
            </a:xfrm>
            <a:prstGeom prst="rect">
              <a:avLst/>
            </a:prstGeom>
            <a:ln w="12700" cap="flat">
              <a:noFill/>
              <a:miter lim="400000"/>
            </a:ln>
            <a:effectLst/>
          </p:spPr>
        </p:pic>
        <p:sp>
          <p:nvSpPr>
            <p:cNvPr id="636" name="Line"/>
            <p:cNvSpPr/>
            <p:nvPr/>
          </p:nvSpPr>
          <p:spPr>
            <a:xfrm flipH="1">
              <a:off x="1039939" y="2246582"/>
              <a:ext cx="1" cy="2026942"/>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2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300"/>
                                  </p:stCondLst>
                                  <p:iterate type="el" backwards="0">
                                    <p:tmAbs val="0"/>
                                  </p:iterate>
                                  <p:childTnLst>
                                    <p:set>
                                      <p:cBhvr>
                                        <p:cTn id="9" fill="hold"/>
                                        <p:tgtEl>
                                          <p:spTgt spid="598"/>
                                        </p:tgtEl>
                                        <p:attrNameLst>
                                          <p:attrName>style.visibility</p:attrName>
                                        </p:attrNameLst>
                                      </p:cBhvr>
                                      <p:to>
                                        <p:strVal val="visible"/>
                                      </p:to>
                                    </p:set>
                                  </p:childTnLst>
                                </p:cTn>
                              </p:par>
                            </p:childTnLst>
                          </p:cTn>
                        </p:par>
                        <p:par>
                          <p:cTn id="10" fill="hold">
                            <p:stCondLst>
                              <p:cond delay="300"/>
                            </p:stCondLst>
                            <p:childTnLst>
                              <p:par>
                                <p:cTn id="11" presetClass="entr" nodeType="afterEffect" presetSubtype="0" presetID="1" grpId="3" fill="hold">
                                  <p:stCondLst>
                                    <p:cond delay="300"/>
                                  </p:stCondLst>
                                  <p:iterate type="el" backwards="0">
                                    <p:tmAbs val="0"/>
                                  </p:iterate>
                                  <p:childTnLst>
                                    <p:set>
                                      <p:cBhvr>
                                        <p:cTn id="12" fill="hold"/>
                                        <p:tgtEl>
                                          <p:spTgt spid="634"/>
                                        </p:tgtEl>
                                        <p:attrNameLst>
                                          <p:attrName>style.visibility</p:attrName>
                                        </p:attrNameLst>
                                      </p:cBhvr>
                                      <p:to>
                                        <p:strVal val="visible"/>
                                      </p:to>
                                    </p:set>
                                  </p:childTnLst>
                                </p:cTn>
                              </p:par>
                            </p:childTnLst>
                          </p:cTn>
                        </p:par>
                        <p:par>
                          <p:cTn id="13" fill="hold">
                            <p:stCondLst>
                              <p:cond delay="600"/>
                            </p:stCondLst>
                            <p:childTnLst>
                              <p:par>
                                <p:cTn id="14" presetClass="entr" nodeType="afterEffect" presetSubtype="0" presetID="1" grpId="4" fill="hold">
                                  <p:stCondLst>
                                    <p:cond delay="300"/>
                                  </p:stCondLst>
                                  <p:iterate type="el" backwards="0">
                                    <p:tmAbs val="0"/>
                                  </p:iterate>
                                  <p:childTnLst>
                                    <p:set>
                                      <p:cBhvr>
                                        <p:cTn id="15" fill="hold"/>
                                        <p:tgtEl>
                                          <p:spTgt spid="637"/>
                                        </p:tgtEl>
                                        <p:attrNameLst>
                                          <p:attrName>style.visibility</p:attrName>
                                        </p:attrNameLst>
                                      </p:cBhvr>
                                      <p:to>
                                        <p:strVal val="visible"/>
                                      </p:to>
                                    </p:set>
                                  </p:childTnLst>
                                </p:cTn>
                              </p:par>
                            </p:childTnLst>
                          </p:cTn>
                        </p:par>
                        <p:par>
                          <p:cTn id="16" fill="hold">
                            <p:stCondLst>
                              <p:cond delay="900"/>
                            </p:stCondLst>
                            <p:childTnLst>
                              <p:par>
                                <p:cTn id="17" presetClass="entr" nodeType="afterEffect" presetSubtype="0" presetID="1" grpId="5" fill="hold">
                                  <p:stCondLst>
                                    <p:cond delay="300"/>
                                  </p:stCondLst>
                                  <p:iterate type="el" backwards="0">
                                    <p:tmAbs val="0"/>
                                  </p:iterate>
                                  <p:childTnLst>
                                    <p:set>
                                      <p:cBhvr>
                                        <p:cTn id="18" fill="hold"/>
                                        <p:tgtEl>
                                          <p:spTgt spid="588"/>
                                        </p:tgtEl>
                                        <p:attrNameLst>
                                          <p:attrName>style.visibility</p:attrName>
                                        </p:attrNameLst>
                                      </p:cBhvr>
                                      <p:to>
                                        <p:strVal val="visible"/>
                                      </p:to>
                                    </p:set>
                                  </p:childTnLst>
                                </p:cTn>
                              </p:par>
                            </p:childTnLst>
                          </p:cTn>
                        </p:par>
                        <p:par>
                          <p:cTn id="19" fill="hold">
                            <p:stCondLst>
                              <p:cond delay="1200"/>
                            </p:stCondLst>
                            <p:childTnLst>
                              <p:par>
                                <p:cTn id="20" presetClass="entr" nodeType="afterEffect" presetSubtype="0" presetID="1" grpId="6" fill="hold">
                                  <p:stCondLst>
                                    <p:cond delay="300"/>
                                  </p:stCondLst>
                                  <p:iterate type="el" backwards="0">
                                    <p:tmAbs val="0"/>
                                  </p:iterate>
                                  <p:childTnLst>
                                    <p:set>
                                      <p:cBhvr>
                                        <p:cTn id="21" fill="hold"/>
                                        <p:tgtEl>
                                          <p:spTgt spid="621"/>
                                        </p:tgtEl>
                                        <p:attrNameLst>
                                          <p:attrName>style.visibility</p:attrName>
                                        </p:attrNameLst>
                                      </p:cBhvr>
                                      <p:to>
                                        <p:strVal val="visible"/>
                                      </p:to>
                                    </p:set>
                                  </p:childTnLst>
                                </p:cTn>
                              </p:par>
                            </p:childTnLst>
                          </p:cTn>
                        </p:par>
                        <p:par>
                          <p:cTn id="22" fill="hold">
                            <p:stCondLst>
                              <p:cond delay="1500"/>
                            </p:stCondLst>
                            <p:childTnLst>
                              <p:par>
                                <p:cTn id="23" presetClass="entr" nodeType="afterEffect" presetSubtype="0" presetID="1" grpId="7" fill="hold">
                                  <p:stCondLst>
                                    <p:cond delay="300"/>
                                  </p:stCondLst>
                                  <p:iterate type="el" backwards="0">
                                    <p:tmAbs val="0"/>
                                  </p:iterate>
                                  <p:childTnLst>
                                    <p:set>
                                      <p:cBhvr>
                                        <p:cTn id="24" fill="hold"/>
                                        <p:tgtEl>
                                          <p:spTgt spid="605"/>
                                        </p:tgtEl>
                                        <p:attrNameLst>
                                          <p:attrName>style.visibility</p:attrName>
                                        </p:attrNameLst>
                                      </p:cBhvr>
                                      <p:to>
                                        <p:strVal val="visible"/>
                                      </p:to>
                                    </p:set>
                                  </p:childTnLst>
                                </p:cTn>
                              </p:par>
                            </p:childTnLst>
                          </p:cTn>
                        </p:par>
                        <p:par>
                          <p:cTn id="25" fill="hold">
                            <p:stCondLst>
                              <p:cond delay="1800"/>
                            </p:stCondLst>
                            <p:childTnLst>
                              <p:par>
                                <p:cTn id="26" presetClass="entr" nodeType="afterEffect" presetSubtype="0" presetID="1" grpId="8" fill="hold">
                                  <p:stCondLst>
                                    <p:cond delay="300"/>
                                  </p:stCondLst>
                                  <p:iterate type="el" backwards="0">
                                    <p:tmAbs val="0"/>
                                  </p:iterate>
                                  <p:childTnLst>
                                    <p:set>
                                      <p:cBhvr>
                                        <p:cTn id="27" fill="hold"/>
                                        <p:tgtEl>
                                          <p:spTgt spid="591"/>
                                        </p:tgtEl>
                                        <p:attrNameLst>
                                          <p:attrName>style.visibility</p:attrName>
                                        </p:attrNameLst>
                                      </p:cBhvr>
                                      <p:to>
                                        <p:strVal val="visible"/>
                                      </p:to>
                                    </p:set>
                                  </p:childTnLst>
                                </p:cTn>
                              </p:par>
                            </p:childTnLst>
                          </p:cTn>
                        </p:par>
                        <p:par>
                          <p:cTn id="28" fill="hold">
                            <p:stCondLst>
                              <p:cond delay="2100"/>
                            </p:stCondLst>
                            <p:childTnLst>
                              <p:par>
                                <p:cTn id="29" presetClass="entr" nodeType="afterEffect" presetSubtype="0" presetID="1" grpId="9" fill="hold">
                                  <p:stCondLst>
                                    <p:cond delay="300"/>
                                  </p:stCondLst>
                                  <p:iterate type="el" backwards="0">
                                    <p:tmAbs val="0"/>
                                  </p:iterate>
                                  <p:childTnLst>
                                    <p:set>
                                      <p:cBhvr>
                                        <p:cTn id="30" fill="hold"/>
                                        <p:tgtEl>
                                          <p:spTgt spid="609"/>
                                        </p:tgtEl>
                                        <p:attrNameLst>
                                          <p:attrName>style.visibility</p:attrName>
                                        </p:attrNameLst>
                                      </p:cBhvr>
                                      <p:to>
                                        <p:strVal val="visible"/>
                                      </p:to>
                                    </p:set>
                                  </p:childTnLst>
                                </p:cTn>
                              </p:par>
                            </p:childTnLst>
                          </p:cTn>
                        </p:par>
                        <p:par>
                          <p:cTn id="31" fill="hold">
                            <p:stCondLst>
                              <p:cond delay="2400"/>
                            </p:stCondLst>
                            <p:childTnLst>
                              <p:par>
                                <p:cTn id="32" presetClass="entr" nodeType="afterEffect" presetSubtype="0" presetID="1" grpId="10" fill="hold">
                                  <p:stCondLst>
                                    <p:cond delay="300"/>
                                  </p:stCondLst>
                                  <p:iterate type="el" backwards="0">
                                    <p:tmAbs val="0"/>
                                  </p:iterate>
                                  <p:childTnLst>
                                    <p:set>
                                      <p:cBhvr>
                                        <p:cTn id="33" fill="hold"/>
                                        <p:tgtEl>
                                          <p:spTgt spid="585"/>
                                        </p:tgtEl>
                                        <p:attrNameLst>
                                          <p:attrName>style.visibility</p:attrName>
                                        </p:attrNameLst>
                                      </p:cBhvr>
                                      <p:to>
                                        <p:strVal val="visible"/>
                                      </p:to>
                                    </p:set>
                                  </p:childTnLst>
                                </p:cTn>
                              </p:par>
                            </p:childTnLst>
                          </p:cTn>
                        </p:par>
                        <p:par>
                          <p:cTn id="34" fill="hold">
                            <p:stCondLst>
                              <p:cond delay="2700"/>
                            </p:stCondLst>
                            <p:childTnLst>
                              <p:par>
                                <p:cTn id="35" presetClass="entr" nodeType="afterEffect" presetSubtype="0" presetID="1" grpId="11" fill="hold">
                                  <p:stCondLst>
                                    <p:cond delay="300"/>
                                  </p:stCondLst>
                                  <p:iterate type="el" backwards="0">
                                    <p:tmAbs val="0"/>
                                  </p:iterate>
                                  <p:childTnLst>
                                    <p:set>
                                      <p:cBhvr>
                                        <p:cTn id="36" fill="hold"/>
                                        <p:tgtEl>
                                          <p:spTgt spid="594"/>
                                        </p:tgtEl>
                                        <p:attrNameLst>
                                          <p:attrName>style.visibility</p:attrName>
                                        </p:attrNameLst>
                                      </p:cBhvr>
                                      <p:to>
                                        <p:strVal val="visible"/>
                                      </p:to>
                                    </p:set>
                                  </p:childTnLst>
                                </p:cTn>
                              </p:par>
                            </p:childTnLst>
                          </p:cTn>
                        </p:par>
                        <p:par>
                          <p:cTn id="37" fill="hold">
                            <p:stCondLst>
                              <p:cond delay="3000"/>
                            </p:stCondLst>
                            <p:childTnLst>
                              <p:par>
                                <p:cTn id="38" presetClass="entr" nodeType="afterEffect" presetSubtype="0" presetID="1" grpId="12" fill="hold">
                                  <p:stCondLst>
                                    <p:cond delay="300"/>
                                  </p:stCondLst>
                                  <p:iterate type="el" backwards="0">
                                    <p:tmAbs val="0"/>
                                  </p:iterate>
                                  <p:childTnLst>
                                    <p:set>
                                      <p:cBhvr>
                                        <p:cTn id="39" fill="hold"/>
                                        <p:tgtEl>
                                          <p:spTgt spid="614"/>
                                        </p:tgtEl>
                                        <p:attrNameLst>
                                          <p:attrName>style.visibility</p:attrName>
                                        </p:attrNameLst>
                                      </p:cBhvr>
                                      <p:to>
                                        <p:strVal val="visible"/>
                                      </p:to>
                                    </p:set>
                                  </p:childTnLst>
                                </p:cTn>
                              </p:par>
                            </p:childTnLst>
                          </p:cTn>
                        </p:par>
                        <p:par>
                          <p:cTn id="40" fill="hold">
                            <p:stCondLst>
                              <p:cond delay="3300"/>
                            </p:stCondLst>
                            <p:childTnLst>
                              <p:par>
                                <p:cTn id="41" presetClass="entr" nodeType="afterEffect" presetSubtype="0" presetID="1" grpId="13" fill="hold">
                                  <p:stCondLst>
                                    <p:cond delay="300"/>
                                  </p:stCondLst>
                                  <p:iterate type="el" backwards="0">
                                    <p:tmAbs val="0"/>
                                  </p:iterate>
                                  <p:childTnLst>
                                    <p:set>
                                      <p:cBhvr>
                                        <p:cTn id="42" fill="hold"/>
                                        <p:tgtEl>
                                          <p:spTgt spid="601"/>
                                        </p:tgtEl>
                                        <p:attrNameLst>
                                          <p:attrName>style.visibility</p:attrName>
                                        </p:attrNameLst>
                                      </p:cBhvr>
                                      <p:to>
                                        <p:strVal val="visible"/>
                                      </p:to>
                                    </p:set>
                                  </p:childTnLst>
                                </p:cTn>
                              </p:par>
                            </p:childTnLst>
                          </p:cTn>
                        </p:par>
                        <p:par>
                          <p:cTn id="43" fill="hold">
                            <p:stCondLst>
                              <p:cond delay="3600"/>
                            </p:stCondLst>
                            <p:childTnLst>
                              <p:par>
                                <p:cTn id="44" presetClass="entr" nodeType="afterEffect" presetSubtype="0" presetID="1" grpId="14" fill="hold">
                                  <p:stCondLst>
                                    <p:cond delay="300"/>
                                  </p:stCondLst>
                                  <p:iterate type="el" backwards="0">
                                    <p:tmAbs val="0"/>
                                  </p:iterate>
                                  <p:childTnLst>
                                    <p:set>
                                      <p:cBhvr>
                                        <p:cTn id="45" fill="hold"/>
                                        <p:tgtEl>
                                          <p:spTgt spid="6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1" grpId="13"/>
      <p:bldP build="whole" bldLvl="1" animBg="1" rev="0" advAuto="0" spid="621" grpId="6"/>
      <p:bldP build="whole" bldLvl="1" animBg="1" rev="0" advAuto="0" spid="605" grpId="7"/>
      <p:bldP build="whole" bldLvl="1" animBg="1" rev="0" advAuto="0" spid="598" grpId="2"/>
      <p:bldP build="whole" bldLvl="1" animBg="1" rev="0" advAuto="0" spid="634" grpId="3"/>
      <p:bldP build="whole" bldLvl="1" animBg="1" rev="0" advAuto="0" spid="609" grpId="9"/>
      <p:bldP build="whole" bldLvl="1" animBg="1" rev="0" advAuto="0" spid="585" grpId="10"/>
      <p:bldP build="whole" bldLvl="1" animBg="1" rev="0" advAuto="0" spid="591" grpId="8"/>
      <p:bldP build="whole" bldLvl="1" animBg="1" rev="0" advAuto="0" spid="618" grpId="14"/>
      <p:bldP build="whole" bldLvl="1" animBg="1" rev="0" advAuto="0" spid="624" grpId="1"/>
      <p:bldP build="whole" bldLvl="1" animBg="1" rev="0" advAuto="0" spid="637" grpId="4"/>
      <p:bldP build="whole" bldLvl="1" animBg="1" rev="0" advAuto="0" spid="614" grpId="12"/>
      <p:bldP build="whole" bldLvl="1" animBg="1" rev="0" advAuto="0" spid="588" grpId="5"/>
      <p:bldP build="whole" bldLvl="1" animBg="1" rev="0" advAuto="0" spid="594" grpId="1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1" name="http---res.cloudinary.com-modesto-image-upload-v1505336244-client-catalog-devices-apple-iPhoneX_Silver_Primary.png" descr="http---res.cloudinary.com-modesto-image-upload-v1505336244-client-catalog-devices-apple-iPhoneX_Silver_Primary.png"/>
          <p:cNvPicPr>
            <a:picLocks noChangeAspect="1"/>
          </p:cNvPicPr>
          <p:nvPr/>
        </p:nvPicPr>
        <p:blipFill>
          <a:blip r:embed="rId3">
            <a:extLst/>
          </a:blip>
          <a:stretch>
            <a:fillRect/>
          </a:stretch>
        </p:blipFill>
        <p:spPr>
          <a:xfrm>
            <a:off x="596033" y="1156204"/>
            <a:ext cx="6070601" cy="12192001"/>
          </a:xfrm>
          <a:prstGeom prst="rect">
            <a:avLst/>
          </a:prstGeom>
          <a:ln w="12700">
            <a:miter lim="400000"/>
          </a:ln>
        </p:spPr>
      </p:pic>
      <p:pic>
        <p:nvPicPr>
          <p:cNvPr id="642" name="Image" descr="Image"/>
          <p:cNvPicPr>
            <a:picLocks noChangeAspect="1"/>
          </p:cNvPicPr>
          <p:nvPr/>
        </p:nvPicPr>
        <p:blipFill>
          <a:blip r:embed="rId4">
            <a:extLst/>
          </a:blip>
          <a:stretch>
            <a:fillRect/>
          </a:stretch>
        </p:blipFill>
        <p:spPr>
          <a:xfrm>
            <a:off x="6687157" y="589873"/>
            <a:ext cx="3972511" cy="5065321"/>
          </a:xfrm>
          <a:prstGeom prst="rect">
            <a:avLst/>
          </a:prstGeom>
          <a:ln w="25400">
            <a:miter lim="400000"/>
          </a:ln>
          <a:effectLst>
            <a:outerShdw sx="100000" sy="100000" kx="0" ky="0" algn="b" rotWithShape="0" blurRad="355600" dist="177800" dir="5400000">
              <a:srgbClr val="000000">
                <a:alpha val="70000"/>
              </a:srgbClr>
            </a:outerShdw>
          </a:effectLst>
        </p:spPr>
      </p:pic>
      <p:sp>
        <p:nvSpPr>
          <p:cNvPr id="643" name="Line"/>
          <p:cNvSpPr/>
          <p:nvPr/>
        </p:nvSpPr>
        <p:spPr>
          <a:xfrm flipV="1">
            <a:off x="20410709" y="5793604"/>
            <a:ext cx="1" cy="2142131"/>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646" name="Group"/>
          <p:cNvGrpSpPr/>
          <p:nvPr/>
        </p:nvGrpSpPr>
        <p:grpSpPr>
          <a:xfrm>
            <a:off x="14179370" y="824100"/>
            <a:ext cx="3757930" cy="4596867"/>
            <a:chOff x="0" y="0"/>
            <a:chExt cx="3757929" cy="4596865"/>
          </a:xfrm>
        </p:grpSpPr>
        <p:pic>
          <p:nvPicPr>
            <p:cNvPr id="644" name="sp2.png" descr="sp2.png"/>
            <p:cNvPicPr>
              <a:picLocks noChangeAspect="1"/>
            </p:cNvPicPr>
            <p:nvPr/>
          </p:nvPicPr>
          <p:blipFill>
            <a:blip r:embed="rId5">
              <a:extLst/>
            </a:blip>
            <a:stretch>
              <a:fillRect/>
            </a:stretch>
          </p:blipFill>
          <p:spPr>
            <a:xfrm>
              <a:off x="447857" y="475878"/>
              <a:ext cx="2862214" cy="4120988"/>
            </a:xfrm>
            <a:prstGeom prst="rect">
              <a:avLst/>
            </a:prstGeom>
            <a:ln w="25400" cap="flat">
              <a:noFill/>
              <a:miter lim="400000"/>
            </a:ln>
            <a:effectLst>
              <a:outerShdw sx="100000" sy="100000" kx="0" ky="0" algn="b" rotWithShape="0" blurRad="355600" dist="177800" dir="5400000">
                <a:srgbClr val="000000">
                  <a:alpha val="70000"/>
                </a:srgbClr>
              </a:outerShdw>
            </a:effectLst>
          </p:spPr>
        </p:pic>
        <p:pic>
          <p:nvPicPr>
            <p:cNvPr id="645" name="sp7.png" descr="sp7.png"/>
            <p:cNvPicPr>
              <a:picLocks noChangeAspect="1"/>
            </p:cNvPicPr>
            <p:nvPr/>
          </p:nvPicPr>
          <p:blipFill>
            <a:blip r:embed="rId6">
              <a:extLst/>
            </a:blip>
            <a:stretch>
              <a:fillRect/>
            </a:stretch>
          </p:blipFill>
          <p:spPr>
            <a:xfrm>
              <a:off x="0" y="0"/>
              <a:ext cx="3757930" cy="1422645"/>
            </a:xfrm>
            <a:prstGeom prst="rect">
              <a:avLst/>
            </a:prstGeom>
            <a:ln w="25400" cap="flat">
              <a:noFill/>
              <a:miter lim="400000"/>
            </a:ln>
            <a:effectLst/>
          </p:spPr>
        </p:pic>
      </p:grpSp>
      <p:pic>
        <p:nvPicPr>
          <p:cNvPr id="647" name="http---res.cloudinary.com-modesto-image-upload-v1505336244-client-catalog-devices-apple-iPhoneX_Silver_Primary.png" descr="http---res.cloudinary.com-modesto-image-upload-v1505336244-client-catalog-devices-apple-iPhoneX_Silver_Primary.png"/>
          <p:cNvPicPr>
            <a:picLocks noChangeAspect="1"/>
          </p:cNvPicPr>
          <p:nvPr/>
        </p:nvPicPr>
        <p:blipFill>
          <a:blip r:embed="rId3">
            <a:extLst/>
          </a:blip>
          <a:stretch>
            <a:fillRect/>
          </a:stretch>
        </p:blipFill>
        <p:spPr>
          <a:xfrm>
            <a:off x="18046327" y="768669"/>
            <a:ext cx="6070601" cy="12192001"/>
          </a:xfrm>
          <a:prstGeom prst="rect">
            <a:avLst/>
          </a:prstGeom>
          <a:ln w="12700">
            <a:miter lim="400000"/>
          </a:ln>
        </p:spPr>
      </p:pic>
      <p:grpSp>
        <p:nvGrpSpPr>
          <p:cNvPr id="651" name="Group"/>
          <p:cNvGrpSpPr/>
          <p:nvPr/>
        </p:nvGrpSpPr>
        <p:grpSpPr>
          <a:xfrm>
            <a:off x="1109991" y="6580804"/>
            <a:ext cx="4902415" cy="2294379"/>
            <a:chOff x="0" y="0"/>
            <a:chExt cx="4902414" cy="2294377"/>
          </a:xfrm>
        </p:grpSpPr>
        <p:sp>
          <p:nvSpPr>
            <p:cNvPr id="648" name="Rectangle"/>
            <p:cNvSpPr/>
            <p:nvPr/>
          </p:nvSpPr>
          <p:spPr>
            <a:xfrm>
              <a:off x="862" y="13442"/>
              <a:ext cx="4901553" cy="2223640"/>
            </a:xfrm>
            <a:prstGeom prst="rect">
              <a:avLst/>
            </a:prstGeom>
            <a:solidFill>
              <a:srgbClr val="FFFFFF"/>
            </a:solidFill>
            <a:ln w="12700" cap="flat">
              <a:solidFill>
                <a:srgbClr val="000000"/>
              </a:solidFill>
              <a:prstDash val="solid"/>
              <a:miter lim="400000"/>
            </a:ln>
            <a:effectLst>
              <a:outerShdw sx="100000" sy="100000" kx="0" ky="0" algn="b" rotWithShape="0" blurRad="190500" dist="63500" dir="7118101">
                <a:srgbClr val="000000">
                  <a:alpha val="74997"/>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pic>
          <p:nvPicPr>
            <p:cNvPr id="649" name="snapchat-alert.png" descr="snapchat-alert.png"/>
            <p:cNvPicPr>
              <a:picLocks noChangeAspect="1"/>
            </p:cNvPicPr>
            <p:nvPr/>
          </p:nvPicPr>
          <p:blipFill>
            <a:blip r:embed="rId7">
              <a:extLst/>
            </a:blip>
            <a:srcRect l="0" t="0" r="0" b="54815"/>
            <a:stretch>
              <a:fillRect/>
            </a:stretch>
          </p:blipFill>
          <p:spPr>
            <a:xfrm>
              <a:off x="0" y="0"/>
              <a:ext cx="4899067" cy="680059"/>
            </a:xfrm>
            <a:prstGeom prst="rect">
              <a:avLst/>
            </a:prstGeom>
            <a:ln w="12700" cap="flat">
              <a:noFill/>
              <a:miter lim="400000"/>
            </a:ln>
            <a:effectLst/>
          </p:spPr>
        </p:pic>
        <p:sp>
          <p:nvSpPr>
            <p:cNvPr id="650" name="Bob took a screenshot!"/>
            <p:cNvSpPr txBox="1"/>
            <p:nvPr/>
          </p:nvSpPr>
          <p:spPr>
            <a:xfrm>
              <a:off x="182991" y="561701"/>
              <a:ext cx="4537296" cy="17326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nSpc>
                  <a:spcPct val="80000"/>
                </a:lnSpc>
                <a:defRPr b="1" sz="5700">
                  <a:solidFill>
                    <a:srgbClr val="000000"/>
                  </a:solidFill>
                  <a:latin typeface="+mj-lt"/>
                  <a:ea typeface="+mj-ea"/>
                  <a:cs typeface="+mj-cs"/>
                  <a:sym typeface="Trebuchet MS"/>
                </a:defRPr>
              </a:lvl1pPr>
            </a:lstStyle>
            <a:p>
              <a:pPr/>
              <a:r>
                <a:t>Bob took a screenshot!</a:t>
              </a:r>
            </a:p>
          </p:txBody>
        </p:sp>
      </p:grpSp>
      <p:grpSp>
        <p:nvGrpSpPr>
          <p:cNvPr id="654" name="Group"/>
          <p:cNvGrpSpPr/>
          <p:nvPr/>
        </p:nvGrpSpPr>
        <p:grpSpPr>
          <a:xfrm>
            <a:off x="1168121" y="1765999"/>
            <a:ext cx="4926425" cy="4647956"/>
            <a:chOff x="-101600" y="-63499"/>
            <a:chExt cx="4926423" cy="4647955"/>
          </a:xfrm>
        </p:grpSpPr>
        <p:pic>
          <p:nvPicPr>
            <p:cNvPr id="652" name="Rectangle Rectangle" descr="Rectangle Rectangle"/>
            <p:cNvPicPr>
              <a:picLocks noChangeAspect="0"/>
            </p:cNvPicPr>
            <p:nvPr/>
          </p:nvPicPr>
          <p:blipFill>
            <a:blip r:embed="rId8">
              <a:extLst/>
            </a:blip>
            <a:stretch>
              <a:fillRect/>
            </a:stretch>
          </p:blipFill>
          <p:spPr>
            <a:xfrm>
              <a:off x="-101601" y="-63501"/>
              <a:ext cx="4926425" cy="4647957"/>
            </a:xfrm>
            <a:prstGeom prst="rect">
              <a:avLst/>
            </a:prstGeom>
            <a:effectLst>
              <a:outerShdw sx="100000" sy="100000" kx="0" ky="0" algn="b" rotWithShape="0" blurRad="101600" dist="0" dir="18900000">
                <a:srgbClr val="000000">
                  <a:alpha val="80000"/>
                </a:srgbClr>
              </a:outerShdw>
            </a:effectLst>
          </p:spPr>
        </p:pic>
        <p:pic>
          <p:nvPicPr>
            <p:cNvPr id="653" name="snap-alice.png" descr="snap-alice.png"/>
            <p:cNvPicPr>
              <a:picLocks noChangeAspect="1"/>
            </p:cNvPicPr>
            <p:nvPr/>
          </p:nvPicPr>
          <p:blipFill>
            <a:blip r:embed="rId9">
              <a:extLst/>
            </a:blip>
            <a:srcRect l="0" t="777" r="9528" b="29666"/>
            <a:stretch>
              <a:fillRect/>
            </a:stretch>
          </p:blipFill>
          <p:spPr>
            <a:xfrm>
              <a:off x="145988" y="117460"/>
              <a:ext cx="4456477" cy="4175870"/>
            </a:xfrm>
            <a:prstGeom prst="rect">
              <a:avLst/>
            </a:prstGeom>
            <a:ln w="279400" cap="flat">
              <a:solidFill>
                <a:srgbClr val="FFFFFF"/>
              </a:solidFill>
              <a:prstDash val="solid"/>
              <a:miter lim="400000"/>
            </a:ln>
            <a:effectLst/>
          </p:spPr>
        </p:pic>
      </p:grpSp>
      <p:grpSp>
        <p:nvGrpSpPr>
          <p:cNvPr id="657" name="Group"/>
          <p:cNvGrpSpPr/>
          <p:nvPr/>
        </p:nvGrpSpPr>
        <p:grpSpPr>
          <a:xfrm>
            <a:off x="1168121" y="1765999"/>
            <a:ext cx="4926425" cy="4647956"/>
            <a:chOff x="-101600" y="-63499"/>
            <a:chExt cx="4926423" cy="4647955"/>
          </a:xfrm>
        </p:grpSpPr>
        <p:pic>
          <p:nvPicPr>
            <p:cNvPr id="655" name="Rectangle Rectangle" descr="Rectangle Rectangle"/>
            <p:cNvPicPr>
              <a:picLocks noChangeAspect="0"/>
            </p:cNvPicPr>
            <p:nvPr/>
          </p:nvPicPr>
          <p:blipFill>
            <a:blip r:embed="rId8">
              <a:extLst/>
            </a:blip>
            <a:stretch>
              <a:fillRect/>
            </a:stretch>
          </p:blipFill>
          <p:spPr>
            <a:xfrm>
              <a:off x="-101601" y="-63501"/>
              <a:ext cx="4926425" cy="4647957"/>
            </a:xfrm>
            <a:prstGeom prst="rect">
              <a:avLst/>
            </a:prstGeom>
            <a:effectLst>
              <a:outerShdw sx="100000" sy="100000" kx="0" ky="0" algn="b" rotWithShape="0" blurRad="101600" dist="0" dir="18900000">
                <a:srgbClr val="000000">
                  <a:alpha val="80000"/>
                </a:srgbClr>
              </a:outerShdw>
            </a:effectLst>
          </p:spPr>
        </p:pic>
        <p:pic>
          <p:nvPicPr>
            <p:cNvPr id="656" name="snap-alice.png" descr="snap-alice.png"/>
            <p:cNvPicPr>
              <a:picLocks noChangeAspect="1"/>
            </p:cNvPicPr>
            <p:nvPr/>
          </p:nvPicPr>
          <p:blipFill>
            <a:blip r:embed="rId9">
              <a:extLst/>
            </a:blip>
            <a:srcRect l="0" t="777" r="9528" b="29666"/>
            <a:stretch>
              <a:fillRect/>
            </a:stretch>
          </p:blipFill>
          <p:spPr>
            <a:xfrm>
              <a:off x="145988" y="117460"/>
              <a:ext cx="4456477" cy="4175870"/>
            </a:xfrm>
            <a:prstGeom prst="rect">
              <a:avLst/>
            </a:prstGeom>
            <a:ln w="279400" cap="flat">
              <a:solidFill>
                <a:srgbClr val="FFFFFF"/>
              </a:solidFill>
              <a:prstDash val="solid"/>
              <a:miter lim="400000"/>
            </a:ln>
            <a:effectLst/>
          </p:spPr>
        </p:pic>
      </p:grpSp>
      <p:grpSp>
        <p:nvGrpSpPr>
          <p:cNvPr id="660" name="Group"/>
          <p:cNvGrpSpPr/>
          <p:nvPr/>
        </p:nvGrpSpPr>
        <p:grpSpPr>
          <a:xfrm>
            <a:off x="18618415" y="1765999"/>
            <a:ext cx="4926424" cy="4647956"/>
            <a:chOff x="-101600" y="-63499"/>
            <a:chExt cx="4926423" cy="4647955"/>
          </a:xfrm>
        </p:grpSpPr>
        <p:pic>
          <p:nvPicPr>
            <p:cNvPr id="658" name="Rectangle Rectangle" descr="Rectangle Rectangle"/>
            <p:cNvPicPr>
              <a:picLocks noChangeAspect="0"/>
            </p:cNvPicPr>
            <p:nvPr/>
          </p:nvPicPr>
          <p:blipFill>
            <a:blip r:embed="rId8">
              <a:extLst/>
            </a:blip>
            <a:stretch>
              <a:fillRect/>
            </a:stretch>
          </p:blipFill>
          <p:spPr>
            <a:xfrm>
              <a:off x="-101601" y="-63501"/>
              <a:ext cx="4926425" cy="4647957"/>
            </a:xfrm>
            <a:prstGeom prst="rect">
              <a:avLst/>
            </a:prstGeom>
            <a:effectLst>
              <a:outerShdw sx="100000" sy="100000" kx="0" ky="0" algn="b" rotWithShape="0" blurRad="101600" dist="0" dir="18900000">
                <a:srgbClr val="000000">
                  <a:alpha val="80000"/>
                </a:srgbClr>
              </a:outerShdw>
            </a:effectLst>
          </p:spPr>
        </p:pic>
        <p:pic>
          <p:nvPicPr>
            <p:cNvPr id="659" name="snap-alice.png" descr="snap-alice.png"/>
            <p:cNvPicPr>
              <a:picLocks noChangeAspect="1"/>
            </p:cNvPicPr>
            <p:nvPr/>
          </p:nvPicPr>
          <p:blipFill>
            <a:blip r:embed="rId9">
              <a:extLst/>
            </a:blip>
            <a:srcRect l="0" t="777" r="9528" b="29666"/>
            <a:stretch>
              <a:fillRect/>
            </a:stretch>
          </p:blipFill>
          <p:spPr>
            <a:xfrm>
              <a:off x="145988" y="117460"/>
              <a:ext cx="4456477" cy="4175870"/>
            </a:xfrm>
            <a:prstGeom prst="rect">
              <a:avLst/>
            </a:prstGeom>
            <a:ln w="279400" cap="flat">
              <a:solidFill>
                <a:srgbClr val="FFFFFF"/>
              </a:solidFill>
              <a:prstDash val="solid"/>
              <a:miter lim="400000"/>
            </a:ln>
            <a:effectLst/>
          </p:spPr>
        </p:pic>
      </p:grpSp>
      <p:pic>
        <p:nvPicPr>
          <p:cNvPr id="661" name="snap-ghost-yellow.png" descr="snap-ghost-yellow.png"/>
          <p:cNvPicPr>
            <a:picLocks noChangeAspect="1"/>
          </p:cNvPicPr>
          <p:nvPr/>
        </p:nvPicPr>
        <p:blipFill>
          <a:blip r:embed="rId10">
            <a:extLst/>
          </a:blip>
          <a:stretch>
            <a:fillRect/>
          </a:stretch>
        </p:blipFill>
        <p:spPr>
          <a:xfrm>
            <a:off x="4224263" y="10422851"/>
            <a:ext cx="1656760" cy="1652933"/>
          </a:xfrm>
          <a:prstGeom prst="rect">
            <a:avLst/>
          </a:prstGeom>
          <a:ln w="12700">
            <a:miter lim="400000"/>
          </a:ln>
        </p:spPr>
      </p:pic>
      <p:grpSp>
        <p:nvGrpSpPr>
          <p:cNvPr id="664" name="Group"/>
          <p:cNvGrpSpPr/>
          <p:nvPr/>
        </p:nvGrpSpPr>
        <p:grpSpPr>
          <a:xfrm>
            <a:off x="18587155" y="8415249"/>
            <a:ext cx="8074495" cy="3866818"/>
            <a:chOff x="0" y="0"/>
            <a:chExt cx="8074492" cy="3866817"/>
          </a:xfrm>
        </p:grpSpPr>
        <p:sp>
          <p:nvSpPr>
            <p:cNvPr id="662" name="Group"/>
            <p:cNvSpPr/>
            <p:nvPr/>
          </p:nvSpPr>
          <p:spPr>
            <a:xfrm>
              <a:off x="0" y="0"/>
              <a:ext cx="4933564" cy="3866818"/>
            </a:xfrm>
            <a:prstGeom prst="rect">
              <a:avLst/>
            </a:prstGeom>
            <a:solidFill>
              <a:srgbClr val="FFFFFF"/>
            </a:solidFill>
            <a:ln w="508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663" name="if (screenshot)…"/>
            <p:cNvSpPr txBox="1"/>
            <p:nvPr/>
          </p:nvSpPr>
          <p:spPr>
            <a:xfrm>
              <a:off x="206237" y="429197"/>
              <a:ext cx="7868256" cy="1570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sz="3800">
                  <a:solidFill>
                    <a:srgbClr val="000000"/>
                  </a:solidFill>
                  <a:latin typeface="Courier"/>
                  <a:ea typeface="Courier"/>
                  <a:cs typeface="Courier"/>
                  <a:sym typeface="Courier"/>
                </a:defRPr>
              </a:pPr>
              <a:r>
                <a:t>if (screenshot)</a:t>
              </a:r>
            </a:p>
            <a:p>
              <a:pPr algn="l">
                <a:defRPr sz="3800">
                  <a:solidFill>
                    <a:srgbClr val="000000"/>
                  </a:solidFill>
                  <a:latin typeface="Courier"/>
                  <a:ea typeface="Courier"/>
                  <a:cs typeface="Courier"/>
                  <a:sym typeface="Courier"/>
                </a:defRPr>
              </a:pPr>
              <a:r>
                <a:t>  alert_sender;</a:t>
              </a:r>
            </a:p>
          </p:txBody>
        </p:sp>
      </p:grpSp>
      <p:pic>
        <p:nvPicPr>
          <p:cNvPr id="665" name="snap-ghost-yellow.png" descr="snap-ghost-yellow.png"/>
          <p:cNvPicPr>
            <a:picLocks noChangeAspect="1"/>
          </p:cNvPicPr>
          <p:nvPr/>
        </p:nvPicPr>
        <p:blipFill>
          <a:blip r:embed="rId10">
            <a:extLst/>
          </a:blip>
          <a:stretch>
            <a:fillRect/>
          </a:stretch>
        </p:blipFill>
        <p:spPr>
          <a:xfrm>
            <a:off x="21518500" y="10422851"/>
            <a:ext cx="1656760" cy="1652933"/>
          </a:xfrm>
          <a:prstGeom prst="rect">
            <a:avLst/>
          </a:prstGeom>
          <a:ln w="12700">
            <a:miter lim="400000"/>
          </a:ln>
        </p:spPr>
      </p:pic>
      <p:grpSp>
        <p:nvGrpSpPr>
          <p:cNvPr id="668" name="Group"/>
          <p:cNvGrpSpPr/>
          <p:nvPr/>
        </p:nvGrpSpPr>
        <p:grpSpPr>
          <a:xfrm>
            <a:off x="19841543" y="8519486"/>
            <a:ext cx="3133951" cy="866807"/>
            <a:chOff x="-28653" y="1461320"/>
            <a:chExt cx="3133949" cy="866805"/>
          </a:xfrm>
        </p:grpSpPr>
        <p:sp>
          <p:nvSpPr>
            <p:cNvPr id="666" name="Line"/>
            <p:cNvSpPr/>
            <p:nvPr/>
          </p:nvSpPr>
          <p:spPr>
            <a:xfrm flipH="1">
              <a:off x="-28654" y="2328126"/>
              <a:ext cx="3133951" cy="1"/>
            </a:xfrm>
            <a:prstGeom prst="line">
              <a:avLst/>
            </a:prstGeom>
            <a:noFill/>
            <a:ln w="114300" cap="flat">
              <a:solidFill>
                <a:schemeClr val="accent5"/>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667" name="false"/>
            <p:cNvSpPr txBox="1"/>
            <p:nvPr/>
          </p:nvSpPr>
          <p:spPr>
            <a:xfrm>
              <a:off x="888534" y="1461320"/>
              <a:ext cx="1758029" cy="6703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b="1" sz="3800">
                  <a:solidFill>
                    <a:schemeClr val="accent5"/>
                  </a:solidFill>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false</a:t>
              </a:r>
            </a:p>
          </p:txBody>
        </p:sp>
      </p:grpSp>
      <p:pic>
        <p:nvPicPr>
          <p:cNvPr id="669" name="snap.png" descr="snap.png"/>
          <p:cNvPicPr>
            <a:picLocks noChangeAspect="1"/>
          </p:cNvPicPr>
          <p:nvPr/>
        </p:nvPicPr>
        <p:blipFill>
          <a:blip r:embed="rId11">
            <a:extLst/>
          </a:blip>
          <a:srcRect l="0" t="7" r="0" b="7"/>
          <a:stretch>
            <a:fillRect/>
          </a:stretch>
        </p:blipFill>
        <p:spPr>
          <a:xfrm>
            <a:off x="18521188" y="7939825"/>
            <a:ext cx="5120880" cy="481767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654"/>
                                        </p:tgtEl>
                                        <p:attrNameLst>
                                          <p:attrName>style.visibility</p:attrName>
                                        </p:attrNameLst>
                                      </p:cBhvr>
                                      <p:to>
                                        <p:strVal val="visible"/>
                                      </p:to>
                                    </p:set>
                                    <p:animEffect filter="fade" transition="in">
                                      <p:cBhvr>
                                        <p:cTn id="7" dur="1000"/>
                                        <p:tgtEl>
                                          <p:spTgt spid="65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el" backwards="0">
                                    <p:tmAbs val="0"/>
                                  </p:iterate>
                                  <p:childTnLst>
                                    <p:set>
                                      <p:cBhvr>
                                        <p:cTn id="11" fill="hold"/>
                                        <p:tgtEl>
                                          <p:spTgt spid="657"/>
                                        </p:tgtEl>
                                        <p:attrNameLst>
                                          <p:attrName>style.visibility</p:attrName>
                                        </p:attrNameLst>
                                      </p:cBhvr>
                                      <p:to>
                                        <p:strVal val="visible"/>
                                      </p:to>
                                    </p:set>
                                  </p:childTnLst>
                                </p:cTn>
                              </p:par>
                            </p:childTnLst>
                          </p:cTn>
                        </p:par>
                        <p:par>
                          <p:cTn id="12" fill="hold">
                            <p:stCondLst>
                              <p:cond delay="0"/>
                            </p:stCondLst>
                            <p:childTnLst>
                              <p:par>
                                <p:cTn id="13" presetClass="path" nodeType="afterEffect" presetSubtype="0" presetID="-1" grpId="3" accel="50000" decel="50000" fill="hold">
                                  <p:stCondLst>
                                    <p:cond delay="0"/>
                                  </p:stCondLst>
                                  <p:childTnLst>
                                    <p:animMotion path="M 0.000000 0.000000 C 0.101520 0.132570 0.223808 0.205416 0.349762 0.208351 C 0.481217 0.211415 0.609656 0.138275 0.715645 0.000000" origin="layout" pathEditMode="relative">
                                      <p:cBhvr>
                                        <p:cTn id="14" dur="900" fill="hold"/>
                                        <p:tgtEl>
                                          <p:spTgt spid="657"/>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660"/>
                                        </p:tgtEl>
                                        <p:attrNameLst>
                                          <p:attrName>style.visibility</p:attrName>
                                        </p:attrNameLst>
                                      </p:cBhvr>
                                      <p:to>
                                        <p:strVal val="visible"/>
                                      </p:to>
                                    </p:set>
                                  </p:childTnLst>
                                </p:cTn>
                              </p:par>
                            </p:childTnLst>
                          </p:cTn>
                        </p:par>
                        <p:par>
                          <p:cTn id="19" fill="hold">
                            <p:stCondLst>
                              <p:cond delay="0"/>
                            </p:stCondLst>
                            <p:childTnLst>
                              <p:par>
                                <p:cTn id="20" presetClass="path" nodeType="afterEffect" presetSubtype="0" presetID="-1" grpId="6" accel="50000" decel="50000" fill="hold">
                                  <p:stCondLst>
                                    <p:cond delay="0"/>
                                  </p:stCondLst>
                                  <p:childTnLst>
                                    <p:animMotion path="M 0.000000 0.000000 L -0.213078 0.214418" origin="layout" pathEditMode="relative">
                                      <p:cBhvr>
                                        <p:cTn id="21" dur="499" fill="hold"/>
                                        <p:tgtEl>
                                          <p:spTgt spid="660"/>
                                        </p:tgtEl>
                                        <p:attrNameLst>
                                          <p:attrName>ppt_x</p:attrName>
                                          <p:attrName>ppt_y</p:attrName>
                                        </p:attrNameLst>
                                      </p:cBhvr>
                                    </p:animMotion>
                                  </p:childTnLst>
                                </p:cTn>
                              </p:par>
                            </p:childTnLst>
                          </p:cTn>
                        </p:par>
                        <p:par>
                          <p:cTn id="22" fill="hold">
                            <p:stCondLst>
                              <p:cond delay="0"/>
                            </p:stCondLst>
                            <p:childTnLst>
                              <p:par>
                                <p:cTn id="23" presetClass="emph" nodeType="withEffect" presetSubtype="0" presetID="6" grpId="7" accel="50000" decel="50000" fill="hold">
                                  <p:stCondLst>
                                    <p:cond delay="0"/>
                                  </p:stCondLst>
                                  <p:childTnLst>
                                    <p:animScale>
                                      <p:cBhvr>
                                        <p:cTn id="24" dur="1000" fill="hold"/>
                                        <p:tgtEl>
                                          <p:spTgt spid="660"/>
                                        </p:tgtEl>
                                      </p:cBhvr>
                                      <p:by x="56046" y="56046"/>
                                    </p:animScale>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8" fill="hold">
                                  <p:stCondLst>
                                    <p:cond delay="0"/>
                                  </p:stCondLst>
                                  <p:iterate type="el" backwards="0">
                                    <p:tmAbs val="0"/>
                                  </p:iterate>
                                  <p:childTnLst>
                                    <p:set>
                                      <p:cBhvr>
                                        <p:cTn id="28" fill="hold"/>
                                        <p:tgtEl>
                                          <p:spTgt spid="651"/>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66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10" fill="hold">
                                  <p:stCondLst>
                                    <p:cond delay="0"/>
                                  </p:stCondLst>
                                  <p:iterate type="el" backwards="0">
                                    <p:tmAbs val="0"/>
                                  </p:iterate>
                                  <p:childTnLst>
                                    <p:set>
                                      <p:cBhvr>
                                        <p:cTn id="35" fill="hold"/>
                                        <p:tgtEl>
                                          <p:spTgt spid="66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xit" nodeType="clickEffect" presetSubtype="0" presetID="1" grpId="11" fill="hold">
                                  <p:stCondLst>
                                    <p:cond delay="0"/>
                                  </p:stCondLst>
                                  <p:iterate type="el" backwards="0">
                                    <p:tmAbs val="0"/>
                                  </p:iterate>
                                  <p:childTnLst>
                                    <p:set>
                                      <p:cBhvr>
                                        <p:cTn id="39" fill="hold">
                                          <p:stCondLst>
                                            <p:cond delay="0"/>
                                          </p:stCondLst>
                                        </p:cTn>
                                        <p:tgtEl>
                                          <p:spTgt spid="665"/>
                                        </p:tgtEl>
                                        <p:attrNameLst>
                                          <p:attrName>style.visibility</p:attrName>
                                        </p:attrNameLst>
                                      </p:cBhvr>
                                      <p:to>
                                        <p:strVal val="hidden"/>
                                      </p:to>
                                    </p:set>
                                  </p:childTnLst>
                                </p:cTn>
                              </p:par>
                            </p:childTnLst>
                          </p:cTn>
                        </p:par>
                        <p:par>
                          <p:cTn id="40" fill="hold">
                            <p:stCondLst>
                              <p:cond delay="0"/>
                            </p:stCondLst>
                            <p:childTnLst>
                              <p:par>
                                <p:cTn id="41" presetClass="exit" nodeType="afterEffect" presetSubtype="0" presetID="1" grpId="12" fill="hold">
                                  <p:stCondLst>
                                    <p:cond delay="0"/>
                                  </p:stCondLst>
                                  <p:iterate type="el" backwards="0">
                                    <p:tmAbs val="0"/>
                                  </p:iterate>
                                  <p:childTnLst>
                                    <p:set>
                                      <p:cBhvr>
                                        <p:cTn id="42" fill="hold">
                                          <p:stCondLst>
                                            <p:cond delay="0"/>
                                          </p:stCondLst>
                                        </p:cTn>
                                        <p:tgtEl>
                                          <p:spTgt spid="664"/>
                                        </p:tgtEl>
                                        <p:attrNameLst>
                                          <p:attrName>style.visibility</p:attrName>
                                        </p:attrNameLst>
                                      </p:cBhvr>
                                      <p:to>
                                        <p:strVal val="hidden"/>
                                      </p:to>
                                    </p:set>
                                  </p:childTnLst>
                                </p:cTn>
                              </p:par>
                            </p:childTnLst>
                          </p:cTn>
                        </p:par>
                        <p:par>
                          <p:cTn id="43" fill="hold">
                            <p:stCondLst>
                              <p:cond delay="0"/>
                            </p:stCondLst>
                            <p:childTnLst>
                              <p:par>
                                <p:cTn id="44" presetClass="entr" nodeType="afterEffect" presetSubtype="0" presetID="1" grpId="13" fill="hold">
                                  <p:stCondLst>
                                    <p:cond delay="0"/>
                                  </p:stCondLst>
                                  <p:iterate type="el" backwards="0">
                                    <p:tmAbs val="0"/>
                                  </p:iterate>
                                  <p:childTnLst>
                                    <p:set>
                                      <p:cBhvr>
                                        <p:cTn id="45" fill="hold"/>
                                        <p:tgtEl>
                                          <p:spTgt spid="6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5" grpId="11"/>
      <p:bldP build="whole" bldLvl="1" animBg="1" rev="0" advAuto="0" spid="669" grpId="13"/>
      <p:bldP build="whole" bldLvl="1" animBg="1" rev="0" advAuto="0" spid="660" grpId="4"/>
      <p:bldP build="whole" bldLvl="1" animBg="1" rev="0" advAuto="0" spid="664" grpId="9"/>
      <p:bldP build="whole" bldLvl="1" animBg="1" rev="0" advAuto="0" spid="660" grpId="7"/>
      <p:bldP build="whole" bldLvl="1" animBg="1" rev="0" advAuto="0" spid="664" grpId="12"/>
      <p:bldP build="whole" bldLvl="1" animBg="1" rev="0" advAuto="0" spid="657" grpId="2"/>
      <p:bldP build="whole" bldLvl="1" animBg="1" rev="0" advAuto="0" spid="668" grpId="10"/>
      <p:bldP build="whole" bldLvl="1" animBg="1" rev="0" advAuto="0" spid="654" grpId="1"/>
      <p:bldP build="whole" bldLvl="1" animBg="1" rev="0" advAuto="0" spid="651" grpId="8"/>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73" name="1736706.png" descr="1736706.png"/>
          <p:cNvPicPr>
            <a:picLocks noChangeAspect="0"/>
          </p:cNvPicPr>
          <p:nvPr/>
        </p:nvPicPr>
        <p:blipFill>
          <a:blip r:embed="rId3">
            <a:extLst/>
          </a:blip>
          <a:stretch>
            <a:fillRect/>
          </a:stretch>
        </p:blipFill>
        <p:spPr>
          <a:xfrm flipH="1">
            <a:off x="16494666" y="802436"/>
            <a:ext cx="7605253" cy="10271581"/>
          </a:xfrm>
          <a:prstGeom prst="rect">
            <a:avLst/>
          </a:prstGeom>
          <a:ln w="12700">
            <a:miter lim="400000"/>
          </a:ln>
        </p:spPr>
      </p:pic>
      <p:grpSp>
        <p:nvGrpSpPr>
          <p:cNvPr id="676" name="Group"/>
          <p:cNvGrpSpPr/>
          <p:nvPr/>
        </p:nvGrpSpPr>
        <p:grpSpPr>
          <a:xfrm>
            <a:off x="18418326" y="4270085"/>
            <a:ext cx="3757931" cy="4670840"/>
            <a:chOff x="0" y="0"/>
            <a:chExt cx="3757929" cy="4670839"/>
          </a:xfrm>
        </p:grpSpPr>
        <p:pic>
          <p:nvPicPr>
            <p:cNvPr id="674" name="sp2.png" descr="sp2.png"/>
            <p:cNvPicPr>
              <a:picLocks noChangeAspect="1"/>
            </p:cNvPicPr>
            <p:nvPr/>
          </p:nvPicPr>
          <p:blipFill>
            <a:blip r:embed="rId4">
              <a:extLst/>
            </a:blip>
            <a:stretch>
              <a:fillRect/>
            </a:stretch>
          </p:blipFill>
          <p:spPr>
            <a:xfrm>
              <a:off x="447859" y="549852"/>
              <a:ext cx="2862213" cy="4120988"/>
            </a:xfrm>
            <a:prstGeom prst="rect">
              <a:avLst/>
            </a:prstGeom>
            <a:ln w="25400" cap="flat">
              <a:noFill/>
              <a:miter lim="400000"/>
            </a:ln>
            <a:effectLst>
              <a:outerShdw sx="100000" sy="100000" kx="0" ky="0" algn="b" rotWithShape="0" blurRad="355600" dist="177800" dir="5400000">
                <a:srgbClr val="000000">
                  <a:alpha val="70000"/>
                </a:srgbClr>
              </a:outerShdw>
            </a:effectLst>
          </p:spPr>
        </p:pic>
        <p:pic>
          <p:nvPicPr>
            <p:cNvPr id="675" name="sp7.png" descr="sp7.png"/>
            <p:cNvPicPr>
              <a:picLocks noChangeAspect="1"/>
            </p:cNvPicPr>
            <p:nvPr/>
          </p:nvPicPr>
          <p:blipFill>
            <a:blip r:embed="rId5">
              <a:extLst/>
            </a:blip>
            <a:stretch>
              <a:fillRect/>
            </a:stretch>
          </p:blipFill>
          <p:spPr>
            <a:xfrm>
              <a:off x="0" y="0"/>
              <a:ext cx="3757930" cy="1422645"/>
            </a:xfrm>
            <a:prstGeom prst="rect">
              <a:avLst/>
            </a:prstGeom>
            <a:ln w="25400" cap="flat">
              <a:noFill/>
              <a:miter lim="400000"/>
            </a:ln>
            <a:effectLst/>
          </p:spPr>
        </p:pic>
      </p:grpSp>
      <p:pic>
        <p:nvPicPr>
          <p:cNvPr id="677" name="smart-meter.png" descr="smart-meter.png"/>
          <p:cNvPicPr>
            <a:picLocks noChangeAspect="1"/>
          </p:cNvPicPr>
          <p:nvPr/>
        </p:nvPicPr>
        <p:blipFill>
          <a:blip r:embed="rId6">
            <a:extLst/>
          </a:blip>
          <a:stretch>
            <a:fillRect/>
          </a:stretch>
        </p:blipFill>
        <p:spPr>
          <a:xfrm flipH="1">
            <a:off x="14864018" y="6537754"/>
            <a:ext cx="2800938" cy="4370388"/>
          </a:xfrm>
          <a:prstGeom prst="rect">
            <a:avLst/>
          </a:prstGeom>
          <a:ln w="12700">
            <a:miter lim="400000"/>
          </a:ln>
        </p:spPr>
      </p:pic>
      <p:pic>
        <p:nvPicPr>
          <p:cNvPr id="678" name="ac-unit.png" descr="ac-unit.png"/>
          <p:cNvPicPr>
            <a:picLocks noChangeAspect="1"/>
          </p:cNvPicPr>
          <p:nvPr/>
        </p:nvPicPr>
        <p:blipFill>
          <a:blip r:embed="rId7">
            <a:extLst/>
          </a:blip>
          <a:stretch>
            <a:fillRect/>
          </a:stretch>
        </p:blipFill>
        <p:spPr>
          <a:xfrm>
            <a:off x="20730038" y="9455415"/>
            <a:ext cx="3153885" cy="3663875"/>
          </a:xfrm>
          <a:prstGeom prst="rect">
            <a:avLst/>
          </a:prstGeom>
          <a:ln w="12700">
            <a:miter lim="400000"/>
          </a:ln>
        </p:spPr>
      </p:pic>
      <p:pic>
        <p:nvPicPr>
          <p:cNvPr id="679" name="power-plant.jpg" descr="power-plant.jpg"/>
          <p:cNvPicPr>
            <a:picLocks noChangeAspect="1"/>
          </p:cNvPicPr>
          <p:nvPr/>
        </p:nvPicPr>
        <p:blipFill>
          <a:blip r:embed="rId8">
            <a:extLst/>
          </a:blip>
          <a:srcRect l="0" t="0" r="12138" b="0"/>
          <a:stretch>
            <a:fillRect/>
          </a:stretch>
        </p:blipFill>
        <p:spPr>
          <a:xfrm>
            <a:off x="632130" y="1532136"/>
            <a:ext cx="6500444" cy="11104732"/>
          </a:xfrm>
          <a:prstGeom prst="rect">
            <a:avLst/>
          </a:prstGeom>
          <a:ln w="12700">
            <a:miter lim="400000"/>
          </a:ln>
        </p:spPr>
      </p:pic>
      <p:sp>
        <p:nvSpPr>
          <p:cNvPr id="680" name="Cleemput, Mustafa, Preneel, High Assurance Smart Metering"/>
          <p:cNvSpPr txBox="1"/>
          <p:nvPr/>
        </p:nvSpPr>
        <p:spPr>
          <a:xfrm>
            <a:off x="5681640" y="12572609"/>
            <a:ext cx="14594633" cy="739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1" sz="40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r>
              <a:t>Cleemput, Mustafa, Preneel, </a:t>
            </a:r>
            <a:r>
              <a:rPr i="1"/>
              <a:t>High Assurance Smart Metering</a:t>
            </a:r>
          </a:p>
        </p:txBody>
      </p:sp>
      <p:pic>
        <p:nvPicPr>
          <p:cNvPr id="681" name="Image" descr="Image"/>
          <p:cNvPicPr>
            <a:picLocks noChangeAspect="1"/>
          </p:cNvPicPr>
          <p:nvPr/>
        </p:nvPicPr>
        <p:blipFill>
          <a:blip r:embed="rId9">
            <a:extLst/>
          </a:blip>
          <a:stretch>
            <a:fillRect/>
          </a:stretch>
        </p:blipFill>
        <p:spPr>
          <a:xfrm>
            <a:off x="5079791" y="7275003"/>
            <a:ext cx="3972511" cy="5065320"/>
          </a:xfrm>
          <a:prstGeom prst="rect">
            <a:avLst/>
          </a:prstGeom>
          <a:ln w="25400">
            <a:miter lim="400000"/>
          </a:ln>
          <a:effectLst>
            <a:outerShdw sx="100000" sy="100000" kx="0" ky="0" algn="b" rotWithShape="0" blurRad="355600" dist="177800" dir="5400000">
              <a:srgbClr val="000000">
                <a:alpha val="70000"/>
              </a:srgbClr>
            </a:outerShdw>
          </a:effectLst>
        </p:spPr>
      </p:pic>
      <p:grpSp>
        <p:nvGrpSpPr>
          <p:cNvPr id="684" name="Group"/>
          <p:cNvGrpSpPr/>
          <p:nvPr/>
        </p:nvGrpSpPr>
        <p:grpSpPr>
          <a:xfrm>
            <a:off x="7270682" y="2773456"/>
            <a:ext cx="8319699" cy="6329541"/>
            <a:chOff x="0" y="0"/>
            <a:chExt cx="8319697" cy="6329539"/>
          </a:xfrm>
        </p:grpSpPr>
        <p:sp>
          <p:nvSpPr>
            <p:cNvPr id="682" name="0 kWh!"/>
            <p:cNvSpPr txBox="1"/>
            <p:nvPr/>
          </p:nvSpPr>
          <p:spPr>
            <a:xfrm rot="1468350">
              <a:off x="1023277" y="1381279"/>
              <a:ext cx="7154154" cy="2238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14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lvl1pPr>
            </a:lstStyle>
            <a:p>
              <a:pPr/>
              <a:r>
                <a:t>0 kWh!</a:t>
              </a:r>
            </a:p>
          </p:txBody>
        </p:sp>
        <p:pic>
          <p:nvPicPr>
            <p:cNvPr id="683" name="662696_arrows_512x512.png" descr="662696_arrows_512x512.png"/>
            <p:cNvPicPr>
              <a:picLocks noChangeAspect="0"/>
            </p:cNvPicPr>
            <p:nvPr/>
          </p:nvPicPr>
          <p:blipFill>
            <a:blip r:embed="rId10">
              <a:extLst/>
            </a:blip>
            <a:srcRect l="0" t="0" r="0" b="0"/>
            <a:stretch>
              <a:fillRect/>
            </a:stretch>
          </p:blipFill>
          <p:spPr>
            <a:xfrm rot="12200610">
              <a:off x="158718" y="2767593"/>
              <a:ext cx="7050270" cy="2257533"/>
            </a:xfrm>
            <a:prstGeom prst="rect">
              <a:avLst/>
            </a:prstGeom>
            <a:ln w="12700" cap="flat">
              <a:noFill/>
              <a:miter lim="400000"/>
            </a:ln>
            <a:effectLst/>
          </p:spPr>
        </p:pic>
      </p:grpSp>
      <p:grpSp>
        <p:nvGrpSpPr>
          <p:cNvPr id="687" name="Group"/>
          <p:cNvGrpSpPr/>
          <p:nvPr/>
        </p:nvGrpSpPr>
        <p:grpSpPr>
          <a:xfrm>
            <a:off x="7500010" y="2800967"/>
            <a:ext cx="7861042" cy="6274520"/>
            <a:chOff x="0" y="0"/>
            <a:chExt cx="7861041" cy="6274519"/>
          </a:xfrm>
        </p:grpSpPr>
        <p:pic>
          <p:nvPicPr>
            <p:cNvPr id="685" name="662696_arrows_512x512.png" descr="662696_arrows_512x512.png"/>
            <p:cNvPicPr>
              <a:picLocks noChangeAspect="0"/>
            </p:cNvPicPr>
            <p:nvPr/>
          </p:nvPicPr>
          <p:blipFill>
            <a:blip r:embed="rId10">
              <a:extLst/>
            </a:blip>
            <a:srcRect l="0" t="0" r="0" b="0"/>
            <a:stretch>
              <a:fillRect/>
            </a:stretch>
          </p:blipFill>
          <p:spPr>
            <a:xfrm rot="1305485">
              <a:off x="167280" y="2790677"/>
              <a:ext cx="7050270" cy="2257533"/>
            </a:xfrm>
            <a:prstGeom prst="rect">
              <a:avLst/>
            </a:prstGeom>
            <a:ln w="12700" cap="flat">
              <a:noFill/>
              <a:miter lim="400000"/>
            </a:ln>
            <a:effectLst/>
          </p:spPr>
        </p:pic>
        <p:sp>
          <p:nvSpPr>
            <p:cNvPr id="686" name="Off!"/>
            <p:cNvSpPr txBox="1"/>
            <p:nvPr/>
          </p:nvSpPr>
          <p:spPr>
            <a:xfrm rot="1468350">
              <a:off x="564621" y="1381279"/>
              <a:ext cx="7154154" cy="2238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14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lvl1pPr>
            </a:lstStyle>
            <a:p>
              <a:pPr/>
              <a:r>
                <a:t>Off!</a:t>
              </a:r>
            </a:p>
          </p:txBody>
        </p:sp>
      </p:grpSp>
      <p:grpSp>
        <p:nvGrpSpPr>
          <p:cNvPr id="695" name="Group"/>
          <p:cNvGrpSpPr/>
          <p:nvPr/>
        </p:nvGrpSpPr>
        <p:grpSpPr>
          <a:xfrm>
            <a:off x="8103859" y="-684409"/>
            <a:ext cx="9647348" cy="8010051"/>
            <a:chOff x="0" y="0"/>
            <a:chExt cx="9647347" cy="8010050"/>
          </a:xfrm>
        </p:grpSpPr>
        <p:grpSp>
          <p:nvGrpSpPr>
            <p:cNvPr id="692" name="Group"/>
            <p:cNvGrpSpPr/>
            <p:nvPr/>
          </p:nvGrpSpPr>
          <p:grpSpPr>
            <a:xfrm>
              <a:off x="0" y="-1"/>
              <a:ext cx="5167279" cy="5171970"/>
              <a:chOff x="0" y="0"/>
              <a:chExt cx="5167278" cy="5171968"/>
            </a:xfrm>
          </p:grpSpPr>
          <p:pic>
            <p:nvPicPr>
              <p:cNvPr id="688" name="2308cdc18febf5a965bbc77aa85a4586.gif" descr="2308cdc18febf5a965bbc77aa85a4586.gif"/>
              <p:cNvPicPr>
                <a:picLocks noChangeAspect="1"/>
              </p:cNvPicPr>
              <p:nvPr/>
            </p:nvPicPr>
            <p:blipFill>
              <a:blip r:embed="rId11">
                <a:alphaModFix amt="32995"/>
                <a:extLst/>
              </a:blip>
              <a:srcRect l="10300" t="0" r="53765" b="0"/>
              <a:stretch>
                <a:fillRect/>
              </a:stretch>
            </p:blipFill>
            <p:spPr>
              <a:xfrm>
                <a:off x="0" y="0"/>
                <a:ext cx="5167279" cy="5171969"/>
              </a:xfrm>
              <a:prstGeom prst="rect">
                <a:avLst/>
              </a:prstGeom>
              <a:ln w="12700" cap="flat">
                <a:noFill/>
                <a:miter lim="400000"/>
              </a:ln>
              <a:effectLst/>
            </p:spPr>
          </p:pic>
          <p:pic>
            <p:nvPicPr>
              <p:cNvPr id="689" name="smart-meter.png" descr="smart-meter.png"/>
              <p:cNvPicPr>
                <a:picLocks noChangeAspect="1"/>
              </p:cNvPicPr>
              <p:nvPr/>
            </p:nvPicPr>
            <p:blipFill>
              <a:blip r:embed="rId6">
                <a:extLst/>
              </a:blip>
              <a:stretch>
                <a:fillRect/>
              </a:stretch>
            </p:blipFill>
            <p:spPr>
              <a:xfrm>
                <a:off x="3880768" y="1373333"/>
                <a:ext cx="1110713" cy="1733079"/>
              </a:xfrm>
              <a:prstGeom prst="rect">
                <a:avLst/>
              </a:prstGeom>
              <a:ln w="12700" cap="flat">
                <a:noFill/>
                <a:miter lim="400000"/>
              </a:ln>
              <a:effectLst/>
            </p:spPr>
          </p:pic>
          <p:pic>
            <p:nvPicPr>
              <p:cNvPr id="690" name="smart-meter.png" descr="smart-meter.png"/>
              <p:cNvPicPr>
                <a:picLocks noChangeAspect="1"/>
              </p:cNvPicPr>
              <p:nvPr/>
            </p:nvPicPr>
            <p:blipFill>
              <a:blip r:embed="rId6">
                <a:extLst/>
              </a:blip>
              <a:stretch>
                <a:fillRect/>
              </a:stretch>
            </p:blipFill>
            <p:spPr>
              <a:xfrm>
                <a:off x="2922803" y="3283631"/>
                <a:ext cx="1110714" cy="1733079"/>
              </a:xfrm>
              <a:prstGeom prst="rect">
                <a:avLst/>
              </a:prstGeom>
              <a:ln w="12700" cap="flat">
                <a:noFill/>
                <a:miter lim="400000"/>
              </a:ln>
              <a:effectLst/>
            </p:spPr>
          </p:pic>
          <p:pic>
            <p:nvPicPr>
              <p:cNvPr id="691" name="smart-meter.png" descr="smart-meter.png"/>
              <p:cNvPicPr>
                <a:picLocks noChangeAspect="1"/>
              </p:cNvPicPr>
              <p:nvPr/>
            </p:nvPicPr>
            <p:blipFill>
              <a:blip r:embed="rId6">
                <a:extLst/>
              </a:blip>
              <a:stretch>
                <a:fillRect/>
              </a:stretch>
            </p:blipFill>
            <p:spPr>
              <a:xfrm>
                <a:off x="1416731" y="2294357"/>
                <a:ext cx="1110713" cy="1733079"/>
              </a:xfrm>
              <a:prstGeom prst="rect">
                <a:avLst/>
              </a:prstGeom>
              <a:ln w="12700" cap="flat">
                <a:noFill/>
                <a:miter lim="400000"/>
              </a:ln>
              <a:effectLst/>
            </p:spPr>
          </p:pic>
        </p:grpSp>
        <p:pic>
          <p:nvPicPr>
            <p:cNvPr id="693" name="662696_arrows_512x512.png" descr="662696_arrows_512x512.png"/>
            <p:cNvPicPr>
              <a:picLocks noChangeAspect="0"/>
            </p:cNvPicPr>
            <p:nvPr/>
          </p:nvPicPr>
          <p:blipFill>
            <a:blip r:embed="rId10">
              <a:extLst/>
            </a:blip>
            <a:srcRect l="0" t="0" r="0" b="0"/>
            <a:stretch>
              <a:fillRect/>
            </a:stretch>
          </p:blipFill>
          <p:spPr>
            <a:xfrm rot="13407728">
              <a:off x="3422994" y="4384122"/>
              <a:ext cx="4878417" cy="2257533"/>
            </a:xfrm>
            <a:prstGeom prst="rect">
              <a:avLst/>
            </a:prstGeom>
            <a:ln w="12700" cap="flat">
              <a:noFill/>
              <a:miter lim="400000"/>
            </a:ln>
            <a:effectLst/>
          </p:spPr>
        </p:pic>
        <p:sp>
          <p:nvSpPr>
            <p:cNvPr id="694" name="Off!"/>
            <p:cNvSpPr/>
            <p:nvPr/>
          </p:nvSpPr>
          <p:spPr>
            <a:xfrm rot="2508014">
              <a:off x="3403656" y="4596693"/>
              <a:ext cx="715415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14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lvl1pPr>
            </a:lstStyle>
            <a:p>
              <a:pPr/>
              <a:r>
                <a:t>Off!</a:t>
              </a:r>
            </a:p>
          </p:txBody>
        </p:sp>
      </p:grpSp>
      <p:pic>
        <p:nvPicPr>
          <p:cNvPr id="696" name="smart-meter.png" descr="smart-meter.png"/>
          <p:cNvPicPr>
            <a:picLocks noChangeAspect="0"/>
          </p:cNvPicPr>
          <p:nvPr/>
        </p:nvPicPr>
        <p:blipFill>
          <a:blip r:embed="rId12">
            <a:extLst/>
          </a:blip>
          <a:stretch>
            <a:fillRect/>
          </a:stretch>
        </p:blipFill>
        <p:spPr>
          <a:xfrm>
            <a:off x="14864207" y="6710143"/>
            <a:ext cx="2800748" cy="402561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684"/>
                                        </p:tgtEl>
                                        <p:attrNameLst>
                                          <p:attrName>style.visibility</p:attrName>
                                        </p:attrNameLst>
                                      </p:cBhvr>
                                      <p:to>
                                        <p:strVal val="hidden"/>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687"/>
                                        </p:tgtEl>
                                        <p:attrNameLst>
                                          <p:attrName>style.visibility</p:attrName>
                                        </p:attrNameLst>
                                      </p:cBhvr>
                                      <p:to>
                                        <p:strVal val="visible"/>
                                      </p:to>
                                    </p:set>
                                  </p:childTnLst>
                                </p:cTn>
                              </p:par>
                            </p:childTnLst>
                          </p:cTn>
                        </p:par>
                        <p:par>
                          <p:cTn id="14" fill="hold">
                            <p:stCondLst>
                              <p:cond delay="0"/>
                            </p:stCondLst>
                            <p:childTnLst>
                              <p:par>
                                <p:cTn id="15" presetClass="emph" nodeType="withEffect" presetID="9" grpId="4" fill="hold">
                                  <p:stCondLst>
                                    <p:cond delay="0"/>
                                  </p:stCondLst>
                                  <p:childTnLst>
                                    <p:set>
                                      <p:cBhvr>
                                        <p:cTn id="16" dur="indefinite" fill="hold"/>
                                        <p:tgtEl>
                                          <p:spTgt spid="678"/>
                                        </p:tgtEl>
                                        <p:attrNameLst>
                                          <p:attrName>style.opacity</p:attrName>
                                        </p:attrNameLst>
                                      </p:cBhvr>
                                      <p:to>
                                        <p:strVal val="0.37"/>
                                      </p:to>
                                    </p:set>
                                    <p:animEffect filter="image" prLst="opacity: 0.37; ">
                                      <p:cBhvr>
                                        <p:cTn id="17" dur="indefinite" fill="hold"/>
                                        <p:tgtEl>
                                          <p:spTgt spid="678"/>
                                        </p:tgtEl>
                                      </p:cBhvr>
                                    </p:animEffect>
                                  </p:childTnLst>
                                </p:cTn>
                              </p:par>
                            </p:childTnLst>
                          </p:cTn>
                        </p:par>
                      </p:childTnLst>
                    </p:cTn>
                  </p:par>
                  <p:par>
                    <p:cTn id="18" fill="hold">
                      <p:stCondLst>
                        <p:cond delay="indefinite"/>
                      </p:stCondLst>
                      <p:childTnLst>
                        <p:par>
                          <p:cTn id="19" fill="hold">
                            <p:stCondLst>
                              <p:cond delay="0"/>
                            </p:stCondLst>
                            <p:childTnLst>
                              <p:par>
                                <p:cTn id="20" presetClass="exit" nodeType="clickEffect" presetSubtype="0" presetID="1" grpId="5" fill="hold">
                                  <p:stCondLst>
                                    <p:cond delay="0"/>
                                  </p:stCondLst>
                                  <p:iterate type="el" backwards="0">
                                    <p:tmAbs val="0"/>
                                  </p:iterate>
                                  <p:childTnLst>
                                    <p:set>
                                      <p:cBhvr>
                                        <p:cTn id="21" fill="hold">
                                          <p:stCondLst>
                                            <p:cond delay="0"/>
                                          </p:stCondLst>
                                        </p:cTn>
                                        <p:tgtEl>
                                          <p:spTgt spid="687"/>
                                        </p:tgtEl>
                                        <p:attrNameLst>
                                          <p:attrName>style.visibility</p:attrName>
                                        </p:attrNameLst>
                                      </p:cBhvr>
                                      <p:to>
                                        <p:strVal val="hidden"/>
                                      </p:to>
                                    </p:set>
                                  </p:childTnLst>
                                </p:cTn>
                              </p:par>
                            </p:childTnLst>
                          </p:cTn>
                        </p:par>
                        <p:par>
                          <p:cTn id="22" fill="hold">
                            <p:stCondLst>
                              <p:cond delay="0"/>
                            </p:stCondLst>
                            <p:childTnLst>
                              <p:par>
                                <p:cTn id="23" presetClass="entr" nodeType="afterEffect" presetSubtype="0" presetID="1" grpId="6" fill="hold">
                                  <p:stCondLst>
                                    <p:cond delay="0"/>
                                  </p:stCondLst>
                                  <p:iterate type="el" backwards="0">
                                    <p:tmAbs val="0"/>
                                  </p:iterate>
                                  <p:childTnLst>
                                    <p:set>
                                      <p:cBhvr>
                                        <p:cTn id="24" fill="hold"/>
                                        <p:tgtEl>
                                          <p:spTgt spid="69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xit" nodeType="clickEffect" presetSubtype="0" presetID="1" grpId="7" fill="hold">
                                  <p:stCondLst>
                                    <p:cond delay="0"/>
                                  </p:stCondLst>
                                  <p:iterate type="el" backwards="0">
                                    <p:tmAbs val="0"/>
                                  </p:iterate>
                                  <p:childTnLst>
                                    <p:set>
                                      <p:cBhvr>
                                        <p:cTn id="28" fill="hold">
                                          <p:stCondLst>
                                            <p:cond delay="0"/>
                                          </p:stCondLst>
                                        </p:cTn>
                                        <p:tgtEl>
                                          <p:spTgt spid="677"/>
                                        </p:tgtEl>
                                        <p:attrNameLst>
                                          <p:attrName>style.visibility</p:attrName>
                                        </p:attrNameLst>
                                      </p:cBhvr>
                                      <p:to>
                                        <p:strVal val="hidden"/>
                                      </p:to>
                                    </p:set>
                                  </p:childTnLst>
                                </p:cTn>
                              </p:par>
                            </p:childTnLst>
                          </p:cTn>
                        </p:par>
                        <p:par>
                          <p:cTn id="29" fill="hold">
                            <p:stCondLst>
                              <p:cond delay="0"/>
                            </p:stCondLst>
                            <p:childTnLst>
                              <p:par>
                                <p:cTn id="30" presetClass="entr" nodeType="afterEffect" presetSubtype="0" presetID="1" grpId="8" fill="hold">
                                  <p:stCondLst>
                                    <p:cond delay="0"/>
                                  </p:stCondLst>
                                  <p:iterate type="el" backwards="0">
                                    <p:tmAbs val="0"/>
                                  </p:iterate>
                                  <p:childTnLst>
                                    <p:set>
                                      <p:cBhvr>
                                        <p:cTn id="31" fill="hold"/>
                                        <p:tgtEl>
                                          <p:spTgt spid="6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4" grpId="2"/>
      <p:bldP build="whole" bldLvl="1" animBg="1" rev="0" advAuto="0" spid="695" grpId="6"/>
      <p:bldP build="whole" bldLvl="1" animBg="1" rev="0" advAuto="0" spid="696" grpId="8"/>
      <p:bldP build="whole" bldLvl="1" animBg="1" rev="0" advAuto="0" spid="678" grpId="4"/>
      <p:bldP build="whole" bldLvl="1" animBg="1" rev="0" advAuto="0" spid="677" grpId="7"/>
      <p:bldP build="whole" bldLvl="1" animBg="1" rev="0" advAuto="0" spid="687" grpId="3"/>
      <p:bldP build="whole" bldLvl="1" animBg="1" rev="0" advAuto="0" spid="687" grpId="5"/>
      <p:bldP build="whole" bldLvl="1" animBg="1" rev="0" advAuto="0" spid="684"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000000"/>
        </a:solidFill>
      </p:bgPr>
    </p:bg>
    <p:spTree>
      <p:nvGrpSpPr>
        <p:cNvPr id="1" name=""/>
        <p:cNvGrpSpPr/>
        <p:nvPr/>
      </p:nvGrpSpPr>
      <p:grpSpPr>
        <a:xfrm>
          <a:off x="0" y="0"/>
          <a:ext cx="0" cy="0"/>
          <a:chOff x="0" y="0"/>
          <a:chExt cx="0" cy="0"/>
        </a:xfrm>
      </p:grpSpPr>
      <p:sp>
        <p:nvSpPr>
          <p:cNvPr id="185" name="Obfuscation: still a thing…"/>
          <p:cNvSpPr txBox="1"/>
          <p:nvPr/>
        </p:nvSpPr>
        <p:spPr>
          <a:xfrm>
            <a:off x="1425881" y="301249"/>
            <a:ext cx="22062552" cy="1263967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1790700" indent="-1790700" algn="l">
              <a:lnSpc>
                <a:spcPct val="120000"/>
              </a:lnSpc>
              <a:buSzPct val="100000"/>
              <a:buAutoNum type="arabicPeriod" startAt="1"/>
              <a:defRPr b="1" sz="10000">
                <a:solidFill>
                  <a:srgbClr val="41FF00"/>
                </a:solidFill>
                <a:latin typeface="Courier"/>
                <a:ea typeface="Courier"/>
                <a:cs typeface="Courier"/>
                <a:sym typeface="Courier"/>
              </a:defRPr>
            </a:pPr>
            <a:r>
              <a:t>Obfuscation: still a thing</a:t>
            </a:r>
          </a:p>
          <a:p>
            <a:pPr marL="1790700" indent="-1790700" algn="l">
              <a:lnSpc>
                <a:spcPct val="120000"/>
              </a:lnSpc>
              <a:buSzPct val="100000"/>
              <a:buAutoNum type="arabicPeriod" startAt="1"/>
              <a:defRPr b="1" sz="10000">
                <a:solidFill>
                  <a:srgbClr val="41FF00"/>
                </a:solidFill>
                <a:latin typeface="Courier"/>
                <a:ea typeface="Courier"/>
                <a:cs typeface="Courier"/>
                <a:sym typeface="Courier"/>
              </a:defRPr>
            </a:pPr>
            <a:r>
              <a:t>Tigress design</a:t>
            </a:r>
          </a:p>
          <a:p>
            <a:pPr marL="1790700" indent="-1790700" algn="l">
              <a:lnSpc>
                <a:spcPct val="120000"/>
              </a:lnSpc>
              <a:buSzPct val="100000"/>
              <a:buAutoNum type="arabicPeriod" startAt="1"/>
              <a:defRPr b="1" sz="10000">
                <a:solidFill>
                  <a:srgbClr val="41FF00"/>
                </a:solidFill>
                <a:latin typeface="Courier"/>
                <a:ea typeface="Courier"/>
                <a:cs typeface="Courier"/>
                <a:sym typeface="Courier"/>
              </a:defRPr>
            </a:pPr>
            <a:r>
              <a:t>Generic transformations:</a:t>
            </a:r>
          </a:p>
          <a:p>
            <a:pPr lvl="4" marL="2705100" indent="-1790700" algn="l">
              <a:lnSpc>
                <a:spcPct val="120000"/>
              </a:lnSpc>
              <a:buSzPct val="100000"/>
              <a:buAutoNum type="alphaLcPeriod" startAt="1"/>
              <a:defRPr b="1" sz="10000">
                <a:solidFill>
                  <a:srgbClr val="41FF00"/>
                </a:solidFill>
                <a:latin typeface="Courier"/>
                <a:ea typeface="Courier"/>
                <a:cs typeface="Courier"/>
                <a:sym typeface="Courier"/>
              </a:defRPr>
            </a:pPr>
            <a:r>
              <a:t>Dynamic</a:t>
            </a:r>
          </a:p>
          <a:p>
            <a:pPr lvl="4" marL="2705100" indent="-1790700" algn="l">
              <a:lnSpc>
                <a:spcPct val="120000"/>
              </a:lnSpc>
              <a:buSzPct val="100000"/>
              <a:buAutoNum type="alphaLcPeriod" startAt="1"/>
              <a:defRPr b="1" sz="10000">
                <a:solidFill>
                  <a:srgbClr val="41FF00"/>
                </a:solidFill>
                <a:latin typeface="Courier"/>
                <a:ea typeface="Courier"/>
                <a:cs typeface="Courier"/>
                <a:sym typeface="Courier"/>
              </a:defRPr>
            </a:pPr>
            <a:r>
              <a:t>Virtualize</a:t>
            </a:r>
          </a:p>
          <a:p>
            <a:pPr lvl="4" marL="2705100" indent="-1790700" algn="l">
              <a:lnSpc>
                <a:spcPct val="120000"/>
              </a:lnSpc>
              <a:buSzPct val="100000"/>
              <a:buAutoNum type="alphaLcPeriod" startAt="1"/>
              <a:defRPr b="1" sz="10000">
                <a:solidFill>
                  <a:srgbClr val="41FF00"/>
                </a:solidFill>
                <a:latin typeface="Courier"/>
                <a:ea typeface="Courier"/>
                <a:cs typeface="Courier"/>
                <a:sym typeface="Courier"/>
              </a:defRPr>
            </a:pPr>
            <a:r>
              <a:t>Anti Taint</a:t>
            </a:r>
          </a:p>
          <a:p>
            <a:pPr marL="1804736" indent="-1804736" algn="l">
              <a:lnSpc>
                <a:spcPct val="120000"/>
              </a:lnSpc>
              <a:buSzPct val="100000"/>
              <a:buAutoNum type="arabicPeriod" startAt="4"/>
              <a:defRPr b="1" sz="10000">
                <a:solidFill>
                  <a:srgbClr val="41FF00"/>
                </a:solidFill>
                <a:latin typeface="Courier"/>
                <a:ea typeface="Courier"/>
                <a:cs typeface="Courier"/>
                <a:sym typeface="Courier"/>
              </a:defRPr>
            </a:pPr>
            <a:r>
              <a:t>Applications</a:t>
            </a:r>
          </a:p>
        </p:txBody>
      </p:sp>
      <p:sp>
        <p:nvSpPr>
          <p:cNvPr id="186" name="Text"/>
          <p:cNvSpPr txBox="1"/>
          <p:nvPr/>
        </p:nvSpPr>
        <p:spPr>
          <a:xfrm>
            <a:off x="11920029" y="9014114"/>
            <a:ext cx="543942" cy="349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11000">
                <a:solidFill>
                  <a:srgbClr val="41FF00"/>
                </a:solidFill>
              </a:defRPr>
            </a:pPr>
          </a:p>
          <a:p>
            <a:pPr>
              <a:defRPr sz="11000">
                <a:solidFill>
                  <a:srgbClr val="41FF00"/>
                </a:solidFill>
              </a:defRPr>
            </a:pPr>
            <a:r>
              <a:rPr u="sng">
                <a:hlinkClick r:id="rId3" invalidUrl="" action="" tgtFrame="" tooltip="" history="1" highlightClick="0" endSnd="0"/>
              </a:rPr>
              <a: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8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18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8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18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185">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5"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0" name="can_bus.png" descr="can_bus.png"/>
          <p:cNvPicPr>
            <a:picLocks noChangeAspect="1"/>
          </p:cNvPicPr>
          <p:nvPr/>
        </p:nvPicPr>
        <p:blipFill>
          <a:blip r:embed="rId3">
            <a:extLst/>
          </a:blip>
          <a:srcRect l="0" t="0" r="0" b="2"/>
          <a:stretch>
            <a:fillRect/>
          </a:stretch>
        </p:blipFill>
        <p:spPr>
          <a:xfrm>
            <a:off x="11586983" y="959280"/>
            <a:ext cx="9699162" cy="49827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1"/>
                </a:lnTo>
                <a:lnTo>
                  <a:pt x="0" y="21600"/>
                </a:lnTo>
                <a:lnTo>
                  <a:pt x="3460" y="21593"/>
                </a:lnTo>
                <a:cubicBezTo>
                  <a:pt x="5449" y="21589"/>
                  <a:pt x="6838" y="21565"/>
                  <a:pt x="6726" y="21536"/>
                </a:cubicBezTo>
                <a:cubicBezTo>
                  <a:pt x="6619" y="21509"/>
                  <a:pt x="6491" y="21460"/>
                  <a:pt x="6440" y="21426"/>
                </a:cubicBezTo>
                <a:cubicBezTo>
                  <a:pt x="6390" y="21392"/>
                  <a:pt x="6245" y="21363"/>
                  <a:pt x="6118" y="21363"/>
                </a:cubicBezTo>
                <a:cubicBezTo>
                  <a:pt x="5884" y="21361"/>
                  <a:pt x="5417" y="21296"/>
                  <a:pt x="4840" y="21187"/>
                </a:cubicBezTo>
                <a:cubicBezTo>
                  <a:pt x="4101" y="21047"/>
                  <a:pt x="3678" y="20786"/>
                  <a:pt x="2753" y="19897"/>
                </a:cubicBezTo>
                <a:cubicBezTo>
                  <a:pt x="1981" y="19155"/>
                  <a:pt x="1580" y="18577"/>
                  <a:pt x="1168" y="17615"/>
                </a:cubicBezTo>
                <a:cubicBezTo>
                  <a:pt x="957" y="17124"/>
                  <a:pt x="919" y="16993"/>
                  <a:pt x="961" y="16912"/>
                </a:cubicBezTo>
                <a:cubicBezTo>
                  <a:pt x="970" y="16893"/>
                  <a:pt x="1069" y="17055"/>
                  <a:pt x="1181" y="17273"/>
                </a:cubicBezTo>
                <a:cubicBezTo>
                  <a:pt x="1293" y="17491"/>
                  <a:pt x="1524" y="17849"/>
                  <a:pt x="1695" y="18068"/>
                </a:cubicBezTo>
                <a:cubicBezTo>
                  <a:pt x="1702" y="18076"/>
                  <a:pt x="1710" y="18087"/>
                  <a:pt x="1716" y="18095"/>
                </a:cubicBezTo>
                <a:cubicBezTo>
                  <a:pt x="1743" y="18109"/>
                  <a:pt x="1775" y="18135"/>
                  <a:pt x="1816" y="18185"/>
                </a:cubicBezTo>
                <a:cubicBezTo>
                  <a:pt x="1880" y="18262"/>
                  <a:pt x="2055" y="18452"/>
                  <a:pt x="2205" y="18610"/>
                </a:cubicBezTo>
                <a:cubicBezTo>
                  <a:pt x="2356" y="18767"/>
                  <a:pt x="2534" y="18969"/>
                  <a:pt x="2601" y="19057"/>
                </a:cubicBezTo>
                <a:cubicBezTo>
                  <a:pt x="2960" y="19529"/>
                  <a:pt x="4048" y="20358"/>
                  <a:pt x="4500" y="20504"/>
                </a:cubicBezTo>
                <a:cubicBezTo>
                  <a:pt x="4897" y="20633"/>
                  <a:pt x="5543" y="20726"/>
                  <a:pt x="5770" y="20688"/>
                </a:cubicBezTo>
                <a:cubicBezTo>
                  <a:pt x="5960" y="20656"/>
                  <a:pt x="5994" y="20671"/>
                  <a:pt x="6322" y="20929"/>
                </a:cubicBezTo>
                <a:cubicBezTo>
                  <a:pt x="6514" y="21080"/>
                  <a:pt x="6759" y="21246"/>
                  <a:pt x="6867" y="21299"/>
                </a:cubicBezTo>
                <a:cubicBezTo>
                  <a:pt x="6928" y="21329"/>
                  <a:pt x="6976" y="21363"/>
                  <a:pt x="7011" y="21394"/>
                </a:cubicBezTo>
                <a:cubicBezTo>
                  <a:pt x="7181" y="21452"/>
                  <a:pt x="7345" y="21483"/>
                  <a:pt x="7505" y="21483"/>
                </a:cubicBezTo>
                <a:cubicBezTo>
                  <a:pt x="7642" y="21483"/>
                  <a:pt x="7763" y="21509"/>
                  <a:pt x="7773" y="21542"/>
                </a:cubicBezTo>
                <a:cubicBezTo>
                  <a:pt x="7786" y="21581"/>
                  <a:pt x="10126" y="21600"/>
                  <a:pt x="14695" y="21600"/>
                </a:cubicBezTo>
                <a:lnTo>
                  <a:pt x="21600" y="21600"/>
                </a:lnTo>
                <a:lnTo>
                  <a:pt x="21600" y="15327"/>
                </a:lnTo>
                <a:lnTo>
                  <a:pt x="21600" y="15314"/>
                </a:lnTo>
                <a:lnTo>
                  <a:pt x="21600" y="10801"/>
                </a:lnTo>
                <a:lnTo>
                  <a:pt x="21600" y="9051"/>
                </a:lnTo>
                <a:lnTo>
                  <a:pt x="21371" y="9476"/>
                </a:lnTo>
                <a:cubicBezTo>
                  <a:pt x="21245" y="9710"/>
                  <a:pt x="21082" y="9985"/>
                  <a:pt x="21008" y="10085"/>
                </a:cubicBezTo>
                <a:cubicBezTo>
                  <a:pt x="20597" y="10639"/>
                  <a:pt x="20560" y="10702"/>
                  <a:pt x="19877" y="11974"/>
                </a:cubicBezTo>
                <a:cubicBezTo>
                  <a:pt x="19794" y="12130"/>
                  <a:pt x="19729" y="12239"/>
                  <a:pt x="19684" y="12305"/>
                </a:cubicBezTo>
                <a:cubicBezTo>
                  <a:pt x="19577" y="12501"/>
                  <a:pt x="19496" y="12637"/>
                  <a:pt x="19488" y="12611"/>
                </a:cubicBezTo>
                <a:cubicBezTo>
                  <a:pt x="19481" y="12590"/>
                  <a:pt x="19505" y="12516"/>
                  <a:pt x="19541" y="12422"/>
                </a:cubicBezTo>
                <a:cubicBezTo>
                  <a:pt x="19527" y="12430"/>
                  <a:pt x="19517" y="12426"/>
                  <a:pt x="19512" y="12401"/>
                </a:cubicBezTo>
                <a:cubicBezTo>
                  <a:pt x="19502" y="12349"/>
                  <a:pt x="19508" y="12276"/>
                  <a:pt x="19525" y="12236"/>
                </a:cubicBezTo>
                <a:cubicBezTo>
                  <a:pt x="19552" y="12171"/>
                  <a:pt x="19593" y="11995"/>
                  <a:pt x="19635" y="11768"/>
                </a:cubicBezTo>
                <a:cubicBezTo>
                  <a:pt x="19635" y="11767"/>
                  <a:pt x="19636" y="11764"/>
                  <a:pt x="19636" y="11763"/>
                </a:cubicBezTo>
                <a:cubicBezTo>
                  <a:pt x="19636" y="11761"/>
                  <a:pt x="19637" y="11760"/>
                  <a:pt x="19637" y="11759"/>
                </a:cubicBezTo>
                <a:cubicBezTo>
                  <a:pt x="19679" y="11531"/>
                  <a:pt x="19724" y="11251"/>
                  <a:pt x="19758" y="10982"/>
                </a:cubicBezTo>
                <a:cubicBezTo>
                  <a:pt x="19760" y="10969"/>
                  <a:pt x="19761" y="10966"/>
                  <a:pt x="19763" y="10954"/>
                </a:cubicBezTo>
                <a:cubicBezTo>
                  <a:pt x="19780" y="10819"/>
                  <a:pt x="19803" y="10665"/>
                  <a:pt x="19811" y="10570"/>
                </a:cubicBezTo>
                <a:cubicBezTo>
                  <a:pt x="19816" y="10508"/>
                  <a:pt x="19844" y="10450"/>
                  <a:pt x="19874" y="10441"/>
                </a:cubicBezTo>
                <a:cubicBezTo>
                  <a:pt x="19901" y="10434"/>
                  <a:pt x="19968" y="10356"/>
                  <a:pt x="20057" y="10238"/>
                </a:cubicBezTo>
                <a:cubicBezTo>
                  <a:pt x="20057" y="10238"/>
                  <a:pt x="20057" y="10239"/>
                  <a:pt x="20058" y="10238"/>
                </a:cubicBezTo>
                <a:cubicBezTo>
                  <a:pt x="20146" y="10121"/>
                  <a:pt x="20256" y="9961"/>
                  <a:pt x="20367" y="9793"/>
                </a:cubicBezTo>
                <a:cubicBezTo>
                  <a:pt x="20368" y="9792"/>
                  <a:pt x="20368" y="9792"/>
                  <a:pt x="20369" y="9791"/>
                </a:cubicBezTo>
                <a:cubicBezTo>
                  <a:pt x="20397" y="9749"/>
                  <a:pt x="20422" y="9705"/>
                  <a:pt x="20449" y="9662"/>
                </a:cubicBezTo>
                <a:cubicBezTo>
                  <a:pt x="20645" y="9357"/>
                  <a:pt x="20835" y="9041"/>
                  <a:pt x="20910" y="8872"/>
                </a:cubicBezTo>
                <a:cubicBezTo>
                  <a:pt x="20966" y="8744"/>
                  <a:pt x="21014" y="8675"/>
                  <a:pt x="21065" y="8654"/>
                </a:cubicBezTo>
                <a:cubicBezTo>
                  <a:pt x="21025" y="8596"/>
                  <a:pt x="21015" y="8526"/>
                  <a:pt x="21034" y="8427"/>
                </a:cubicBezTo>
                <a:cubicBezTo>
                  <a:pt x="21042" y="8390"/>
                  <a:pt x="21048" y="8369"/>
                  <a:pt x="21057" y="8365"/>
                </a:cubicBezTo>
                <a:cubicBezTo>
                  <a:pt x="21067" y="8360"/>
                  <a:pt x="21079" y="8372"/>
                  <a:pt x="21094" y="8397"/>
                </a:cubicBezTo>
                <a:cubicBezTo>
                  <a:pt x="21099" y="8405"/>
                  <a:pt x="21114" y="8417"/>
                  <a:pt x="21126" y="8428"/>
                </a:cubicBezTo>
                <a:cubicBezTo>
                  <a:pt x="21195" y="8406"/>
                  <a:pt x="21306" y="8452"/>
                  <a:pt x="21426" y="8569"/>
                </a:cubicBezTo>
                <a:lnTo>
                  <a:pt x="21600" y="8740"/>
                </a:lnTo>
                <a:lnTo>
                  <a:pt x="21600" y="4411"/>
                </a:lnTo>
                <a:lnTo>
                  <a:pt x="21600" y="4370"/>
                </a:lnTo>
                <a:lnTo>
                  <a:pt x="21600" y="0"/>
                </a:lnTo>
                <a:lnTo>
                  <a:pt x="10800" y="0"/>
                </a:lnTo>
                <a:lnTo>
                  <a:pt x="0" y="0"/>
                </a:lnTo>
                <a:close/>
                <a:moveTo>
                  <a:pt x="17568" y="12423"/>
                </a:moveTo>
                <a:cubicBezTo>
                  <a:pt x="17602" y="12418"/>
                  <a:pt x="17623" y="12421"/>
                  <a:pt x="17630" y="12435"/>
                </a:cubicBezTo>
                <a:cubicBezTo>
                  <a:pt x="17664" y="12502"/>
                  <a:pt x="17571" y="12664"/>
                  <a:pt x="17500" y="12664"/>
                </a:cubicBezTo>
                <a:cubicBezTo>
                  <a:pt x="17445" y="12664"/>
                  <a:pt x="17479" y="12887"/>
                  <a:pt x="17559" y="13058"/>
                </a:cubicBezTo>
                <a:cubicBezTo>
                  <a:pt x="17610" y="13167"/>
                  <a:pt x="17904" y="13457"/>
                  <a:pt x="18083" y="13576"/>
                </a:cubicBezTo>
                <a:cubicBezTo>
                  <a:pt x="18106" y="13591"/>
                  <a:pt x="18115" y="13613"/>
                  <a:pt x="18117" y="13634"/>
                </a:cubicBezTo>
                <a:cubicBezTo>
                  <a:pt x="18239" y="13666"/>
                  <a:pt x="18347" y="13702"/>
                  <a:pt x="18386" y="13743"/>
                </a:cubicBezTo>
                <a:cubicBezTo>
                  <a:pt x="18496" y="13855"/>
                  <a:pt x="18393" y="13912"/>
                  <a:pt x="18186" y="13855"/>
                </a:cubicBezTo>
                <a:cubicBezTo>
                  <a:pt x="17769" y="13740"/>
                  <a:pt x="17461" y="13891"/>
                  <a:pt x="15865" y="14997"/>
                </a:cubicBezTo>
                <a:cubicBezTo>
                  <a:pt x="15647" y="15148"/>
                  <a:pt x="15388" y="15326"/>
                  <a:pt x="15288" y="15391"/>
                </a:cubicBezTo>
                <a:cubicBezTo>
                  <a:pt x="15187" y="15456"/>
                  <a:pt x="15077" y="15533"/>
                  <a:pt x="15044" y="15561"/>
                </a:cubicBezTo>
                <a:cubicBezTo>
                  <a:pt x="14990" y="15607"/>
                  <a:pt x="14561" y="15909"/>
                  <a:pt x="13888" y="16373"/>
                </a:cubicBezTo>
                <a:cubicBezTo>
                  <a:pt x="13771" y="16454"/>
                  <a:pt x="13640" y="16548"/>
                  <a:pt x="13599" y="16582"/>
                </a:cubicBezTo>
                <a:cubicBezTo>
                  <a:pt x="13557" y="16615"/>
                  <a:pt x="13386" y="16735"/>
                  <a:pt x="13219" y="16848"/>
                </a:cubicBezTo>
                <a:cubicBezTo>
                  <a:pt x="13051" y="16961"/>
                  <a:pt x="12873" y="17089"/>
                  <a:pt x="12823" y="17130"/>
                </a:cubicBezTo>
                <a:cubicBezTo>
                  <a:pt x="12772" y="17172"/>
                  <a:pt x="12588" y="17304"/>
                  <a:pt x="12413" y="17425"/>
                </a:cubicBezTo>
                <a:cubicBezTo>
                  <a:pt x="12237" y="17545"/>
                  <a:pt x="12052" y="17682"/>
                  <a:pt x="12002" y="17726"/>
                </a:cubicBezTo>
                <a:cubicBezTo>
                  <a:pt x="11951" y="17770"/>
                  <a:pt x="11787" y="17889"/>
                  <a:pt x="11637" y="17994"/>
                </a:cubicBezTo>
                <a:cubicBezTo>
                  <a:pt x="11486" y="18099"/>
                  <a:pt x="11349" y="18204"/>
                  <a:pt x="11333" y="18228"/>
                </a:cubicBezTo>
                <a:cubicBezTo>
                  <a:pt x="11316" y="18252"/>
                  <a:pt x="11247" y="18305"/>
                  <a:pt x="11180" y="18347"/>
                </a:cubicBezTo>
                <a:cubicBezTo>
                  <a:pt x="10796" y="18584"/>
                  <a:pt x="10246" y="19144"/>
                  <a:pt x="9644" y="19911"/>
                </a:cubicBezTo>
                <a:cubicBezTo>
                  <a:pt x="9211" y="20463"/>
                  <a:pt x="8784" y="20944"/>
                  <a:pt x="8569" y="21123"/>
                </a:cubicBezTo>
                <a:cubicBezTo>
                  <a:pt x="8403" y="21262"/>
                  <a:pt x="8378" y="21268"/>
                  <a:pt x="8352" y="21187"/>
                </a:cubicBezTo>
                <a:cubicBezTo>
                  <a:pt x="8350" y="21180"/>
                  <a:pt x="8354" y="21168"/>
                  <a:pt x="8362" y="21151"/>
                </a:cubicBezTo>
                <a:cubicBezTo>
                  <a:pt x="8359" y="21144"/>
                  <a:pt x="8355" y="21140"/>
                  <a:pt x="8352" y="21130"/>
                </a:cubicBezTo>
                <a:cubicBezTo>
                  <a:pt x="8343" y="21100"/>
                  <a:pt x="8400" y="20988"/>
                  <a:pt x="8479" y="20884"/>
                </a:cubicBezTo>
                <a:cubicBezTo>
                  <a:pt x="8664" y="20643"/>
                  <a:pt x="8827" y="20345"/>
                  <a:pt x="8970" y="19998"/>
                </a:cubicBezTo>
                <a:cubicBezTo>
                  <a:pt x="9003" y="19914"/>
                  <a:pt x="9038" y="19831"/>
                  <a:pt x="9070" y="19740"/>
                </a:cubicBezTo>
                <a:cubicBezTo>
                  <a:pt x="9160" y="19483"/>
                  <a:pt x="9239" y="19204"/>
                  <a:pt x="9309" y="18909"/>
                </a:cubicBezTo>
                <a:cubicBezTo>
                  <a:pt x="9325" y="18839"/>
                  <a:pt x="9341" y="18770"/>
                  <a:pt x="9356" y="18698"/>
                </a:cubicBezTo>
                <a:cubicBezTo>
                  <a:pt x="9384" y="18564"/>
                  <a:pt x="9409" y="18427"/>
                  <a:pt x="9431" y="18286"/>
                </a:cubicBezTo>
                <a:cubicBezTo>
                  <a:pt x="9495" y="17892"/>
                  <a:pt x="9526" y="17779"/>
                  <a:pt x="9574" y="17765"/>
                </a:cubicBezTo>
                <a:cubicBezTo>
                  <a:pt x="9581" y="17763"/>
                  <a:pt x="9591" y="17748"/>
                  <a:pt x="9599" y="17739"/>
                </a:cubicBezTo>
                <a:cubicBezTo>
                  <a:pt x="9617" y="17713"/>
                  <a:pt x="9635" y="17689"/>
                  <a:pt x="9645" y="17664"/>
                </a:cubicBezTo>
                <a:cubicBezTo>
                  <a:pt x="9655" y="17641"/>
                  <a:pt x="9665" y="17620"/>
                  <a:pt x="9671" y="17595"/>
                </a:cubicBezTo>
                <a:cubicBezTo>
                  <a:pt x="9705" y="17450"/>
                  <a:pt x="9709" y="17447"/>
                  <a:pt x="9764" y="17543"/>
                </a:cubicBezTo>
                <a:cubicBezTo>
                  <a:pt x="9784" y="17579"/>
                  <a:pt x="9802" y="17597"/>
                  <a:pt x="9819" y="17605"/>
                </a:cubicBezTo>
                <a:cubicBezTo>
                  <a:pt x="9892" y="17562"/>
                  <a:pt x="10020" y="17476"/>
                  <a:pt x="10193" y="17357"/>
                </a:cubicBezTo>
                <a:cubicBezTo>
                  <a:pt x="10283" y="17293"/>
                  <a:pt x="10310" y="17271"/>
                  <a:pt x="10422" y="17194"/>
                </a:cubicBezTo>
                <a:cubicBezTo>
                  <a:pt x="10689" y="17011"/>
                  <a:pt x="10975" y="16810"/>
                  <a:pt x="11059" y="16748"/>
                </a:cubicBezTo>
                <a:cubicBezTo>
                  <a:pt x="11142" y="16687"/>
                  <a:pt x="11389" y="16512"/>
                  <a:pt x="11606" y="16360"/>
                </a:cubicBezTo>
                <a:cubicBezTo>
                  <a:pt x="11824" y="16207"/>
                  <a:pt x="12084" y="16025"/>
                  <a:pt x="12185" y="15954"/>
                </a:cubicBezTo>
                <a:cubicBezTo>
                  <a:pt x="12285" y="15882"/>
                  <a:pt x="12711" y="15599"/>
                  <a:pt x="13132" y="15326"/>
                </a:cubicBezTo>
                <a:cubicBezTo>
                  <a:pt x="13743" y="14928"/>
                  <a:pt x="13887" y="14815"/>
                  <a:pt x="13850" y="14761"/>
                </a:cubicBezTo>
                <a:cubicBezTo>
                  <a:pt x="13824" y="14725"/>
                  <a:pt x="13815" y="14682"/>
                  <a:pt x="13830" y="14665"/>
                </a:cubicBezTo>
                <a:cubicBezTo>
                  <a:pt x="13845" y="14648"/>
                  <a:pt x="14336" y="14326"/>
                  <a:pt x="14922" y="13949"/>
                </a:cubicBezTo>
                <a:cubicBezTo>
                  <a:pt x="16432" y="12978"/>
                  <a:pt x="17329" y="12462"/>
                  <a:pt x="17568" y="12423"/>
                </a:cubicBezTo>
                <a:close/>
                <a:moveTo>
                  <a:pt x="19471" y="12685"/>
                </a:moveTo>
                <a:cubicBezTo>
                  <a:pt x="19477" y="12688"/>
                  <a:pt x="19483" y="12696"/>
                  <a:pt x="19487" y="12707"/>
                </a:cubicBezTo>
                <a:cubicBezTo>
                  <a:pt x="19494" y="12730"/>
                  <a:pt x="19491" y="12762"/>
                  <a:pt x="19479" y="12776"/>
                </a:cubicBezTo>
                <a:cubicBezTo>
                  <a:pt x="19467" y="12790"/>
                  <a:pt x="19451" y="12784"/>
                  <a:pt x="19443" y="12760"/>
                </a:cubicBezTo>
                <a:cubicBezTo>
                  <a:pt x="19436" y="12737"/>
                  <a:pt x="19440" y="12706"/>
                  <a:pt x="19451" y="12692"/>
                </a:cubicBezTo>
                <a:cubicBezTo>
                  <a:pt x="19457" y="12684"/>
                  <a:pt x="19465" y="12682"/>
                  <a:pt x="19471" y="12685"/>
                </a:cubicBezTo>
                <a:close/>
                <a:moveTo>
                  <a:pt x="19402" y="12807"/>
                </a:moveTo>
                <a:cubicBezTo>
                  <a:pt x="19410" y="12811"/>
                  <a:pt x="19418" y="12821"/>
                  <a:pt x="19423" y="12836"/>
                </a:cubicBezTo>
                <a:cubicBezTo>
                  <a:pt x="19433" y="12867"/>
                  <a:pt x="19428" y="12908"/>
                  <a:pt x="19413" y="12927"/>
                </a:cubicBezTo>
                <a:cubicBezTo>
                  <a:pt x="19397" y="12946"/>
                  <a:pt x="19375" y="12937"/>
                  <a:pt x="19365" y="12907"/>
                </a:cubicBezTo>
                <a:cubicBezTo>
                  <a:pt x="19355" y="12876"/>
                  <a:pt x="19360" y="12835"/>
                  <a:pt x="19376" y="12815"/>
                </a:cubicBezTo>
                <a:cubicBezTo>
                  <a:pt x="19384" y="12806"/>
                  <a:pt x="19393" y="12803"/>
                  <a:pt x="19402" y="12807"/>
                </a:cubicBezTo>
                <a:close/>
                <a:moveTo>
                  <a:pt x="17071" y="12883"/>
                </a:moveTo>
                <a:lnTo>
                  <a:pt x="17052" y="12893"/>
                </a:lnTo>
                <a:lnTo>
                  <a:pt x="17077" y="12893"/>
                </a:lnTo>
                <a:cubicBezTo>
                  <a:pt x="17075" y="12889"/>
                  <a:pt x="17073" y="12886"/>
                  <a:pt x="17071" y="12883"/>
                </a:cubicBezTo>
                <a:close/>
                <a:moveTo>
                  <a:pt x="18617" y="13734"/>
                </a:moveTo>
                <a:cubicBezTo>
                  <a:pt x="18693" y="13734"/>
                  <a:pt x="18744" y="13792"/>
                  <a:pt x="18706" y="13837"/>
                </a:cubicBezTo>
                <a:cubicBezTo>
                  <a:pt x="18663" y="13889"/>
                  <a:pt x="18476" y="13917"/>
                  <a:pt x="18462" y="13874"/>
                </a:cubicBezTo>
                <a:cubicBezTo>
                  <a:pt x="18441" y="13807"/>
                  <a:pt x="18523" y="13734"/>
                  <a:pt x="18617" y="13734"/>
                </a:cubicBezTo>
                <a:close/>
              </a:path>
            </a:pathLst>
          </a:custGeom>
          <a:ln w="12700">
            <a:miter lim="400000"/>
          </a:ln>
          <a:effectLst>
            <a:outerShdw sx="100000" sy="100000" kx="0" ky="0" algn="b" rotWithShape="0" blurRad="723900" dist="355600" dir="3933303">
              <a:srgbClr val="000000">
                <a:alpha val="43960"/>
              </a:srgbClr>
            </a:outerShdw>
          </a:effectLst>
        </p:spPr>
      </p:pic>
      <p:pic>
        <p:nvPicPr>
          <p:cNvPr id="701" name="50000_image_lg.png" descr="50000_image_lg.png"/>
          <p:cNvPicPr>
            <a:picLocks noChangeAspect="1"/>
          </p:cNvPicPr>
          <p:nvPr/>
        </p:nvPicPr>
        <p:blipFill>
          <a:blip r:embed="rId4">
            <a:extLst/>
          </a:blip>
          <a:srcRect l="1589" t="24272" r="2176" b="34020"/>
          <a:stretch>
            <a:fillRect/>
          </a:stretch>
        </p:blipFill>
        <p:spPr>
          <a:xfrm>
            <a:off x="816545" y="8154960"/>
            <a:ext cx="16171001" cy="2546128"/>
          </a:xfrm>
          <a:prstGeom prst="rect">
            <a:avLst/>
          </a:prstGeom>
          <a:ln w="12700">
            <a:miter lim="400000"/>
          </a:ln>
        </p:spPr>
      </p:pic>
      <p:pic>
        <p:nvPicPr>
          <p:cNvPr id="702" name="Image" descr="Image"/>
          <p:cNvPicPr>
            <a:picLocks noChangeAspect="1"/>
          </p:cNvPicPr>
          <p:nvPr/>
        </p:nvPicPr>
        <p:blipFill>
          <a:blip r:embed="rId5">
            <a:extLst/>
          </a:blip>
          <a:stretch>
            <a:fillRect/>
          </a:stretch>
        </p:blipFill>
        <p:spPr>
          <a:xfrm>
            <a:off x="2030844" y="918005"/>
            <a:ext cx="3972511" cy="5065320"/>
          </a:xfrm>
          <a:prstGeom prst="rect">
            <a:avLst/>
          </a:prstGeom>
          <a:ln w="25400">
            <a:miter lim="400000"/>
          </a:ln>
          <a:effectLst>
            <a:outerShdw sx="100000" sy="100000" kx="0" ky="0" algn="b" rotWithShape="0" blurRad="355600" dist="177800" dir="5400000">
              <a:srgbClr val="000000">
                <a:alpha val="70000"/>
              </a:srgbClr>
            </a:outerShdw>
          </a:effectLst>
        </p:spPr>
      </p:pic>
      <p:pic>
        <p:nvPicPr>
          <p:cNvPr id="703" name="sp2.png" descr="sp2.png"/>
          <p:cNvPicPr>
            <a:picLocks noChangeAspect="1"/>
          </p:cNvPicPr>
          <p:nvPr/>
        </p:nvPicPr>
        <p:blipFill>
          <a:blip r:embed="rId6">
            <a:extLst/>
          </a:blip>
          <a:stretch>
            <a:fillRect/>
          </a:stretch>
        </p:blipFill>
        <p:spPr>
          <a:xfrm>
            <a:off x="19971260" y="5537200"/>
            <a:ext cx="2862213" cy="4120987"/>
          </a:xfrm>
          <a:prstGeom prst="rect">
            <a:avLst/>
          </a:prstGeom>
          <a:ln w="25400">
            <a:miter lim="400000"/>
          </a:ln>
          <a:effectLst>
            <a:outerShdw sx="100000" sy="100000" kx="0" ky="0" algn="b" rotWithShape="0" blurRad="355600" dist="177800" dir="5400000">
              <a:srgbClr val="000000">
                <a:alpha val="70000"/>
              </a:srgbClr>
            </a:outerShdw>
          </a:effectLst>
        </p:spPr>
      </p:pic>
      <p:pic>
        <p:nvPicPr>
          <p:cNvPr id="704" name="sp7.png" descr="sp7.png"/>
          <p:cNvPicPr>
            <a:picLocks noChangeAspect="1"/>
          </p:cNvPicPr>
          <p:nvPr/>
        </p:nvPicPr>
        <p:blipFill>
          <a:blip r:embed="rId7">
            <a:extLst/>
          </a:blip>
          <a:stretch>
            <a:fillRect/>
          </a:stretch>
        </p:blipFill>
        <p:spPr>
          <a:xfrm>
            <a:off x="19536102" y="4991100"/>
            <a:ext cx="3757930" cy="1422645"/>
          </a:xfrm>
          <a:prstGeom prst="rect">
            <a:avLst/>
          </a:prstGeom>
          <a:ln w="25400">
            <a:miter lim="400000"/>
          </a:ln>
        </p:spPr>
      </p:pic>
      <p:grpSp>
        <p:nvGrpSpPr>
          <p:cNvPr id="707" name="Group"/>
          <p:cNvGrpSpPr/>
          <p:nvPr/>
        </p:nvGrpSpPr>
        <p:grpSpPr>
          <a:xfrm>
            <a:off x="974347" y="7716255"/>
            <a:ext cx="18478501" cy="3805324"/>
            <a:chOff x="0" y="0"/>
            <a:chExt cx="18478500" cy="3805322"/>
          </a:xfrm>
        </p:grpSpPr>
        <p:sp>
          <p:nvSpPr>
            <p:cNvPr id="705" name="Rectangle"/>
            <p:cNvSpPr/>
            <p:nvPr/>
          </p:nvSpPr>
          <p:spPr>
            <a:xfrm>
              <a:off x="0" y="0"/>
              <a:ext cx="18478500" cy="3805323"/>
            </a:xfrm>
            <a:prstGeom prst="rect">
              <a:avLst/>
            </a:prstGeom>
            <a:solidFill>
              <a:srgbClr val="FFFFFF"/>
            </a:solidFill>
            <a:ln w="50800" cap="flat">
              <a:solidFill>
                <a:srgbClr val="000000"/>
              </a:solidFill>
              <a:prstDash val="solid"/>
              <a:miter lim="400000"/>
            </a:ln>
            <a:effectLst>
              <a:outerShdw sx="100000" sy="100000" kx="0" ky="0" algn="b" rotWithShape="0" blurRad="419100" dist="0" dir="18900000">
                <a:srgbClr val="000000">
                  <a:alpha val="73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706" name="if (reported_stolen())…"/>
            <p:cNvSpPr/>
            <p:nvPr/>
          </p:nvSpPr>
          <p:spPr>
            <a:xfrm>
              <a:off x="2237175" y="684610"/>
              <a:ext cx="15588140" cy="29187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p>
              <a:pPr algn="l">
                <a:defRPr sz="8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if (reported_stolen()) </a:t>
              </a:r>
            </a:p>
            <a:p>
              <a:pPr algn="l">
                <a:defRPr sz="8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send_GPS_coords();</a:t>
              </a:r>
            </a:p>
            <a:p>
              <a:pPr algn="l">
                <a:defRPr sz="8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a:t>
              </a:r>
            </a:p>
          </p:txBody>
        </p:sp>
      </p:grpSp>
      <p:grpSp>
        <p:nvGrpSpPr>
          <p:cNvPr id="710" name="Group"/>
          <p:cNvGrpSpPr/>
          <p:nvPr/>
        </p:nvGrpSpPr>
        <p:grpSpPr>
          <a:xfrm>
            <a:off x="974347" y="7711440"/>
            <a:ext cx="18478501" cy="3814954"/>
            <a:chOff x="0" y="0"/>
            <a:chExt cx="18478500" cy="3814952"/>
          </a:xfrm>
        </p:grpSpPr>
        <p:sp>
          <p:nvSpPr>
            <p:cNvPr id="708" name="Rectangle"/>
            <p:cNvSpPr/>
            <p:nvPr/>
          </p:nvSpPr>
          <p:spPr>
            <a:xfrm>
              <a:off x="0" y="0"/>
              <a:ext cx="18478500" cy="3814953"/>
            </a:xfrm>
            <a:prstGeom prst="rect">
              <a:avLst/>
            </a:prstGeom>
            <a:solidFill>
              <a:srgbClr val="FFFFFF"/>
            </a:solidFill>
            <a:ln w="50800" cap="flat">
              <a:solidFill>
                <a:srgbClr val="000000"/>
              </a:solidFill>
              <a:prstDash val="solid"/>
              <a:miter lim="400000"/>
            </a:ln>
            <a:effectLst>
              <a:outerShdw sx="100000" sy="100000" kx="0" ky="0" algn="b" rotWithShape="0" blurRad="419100" dist="0" dir="18900000">
                <a:srgbClr val="000000">
                  <a:alpha val="73033"/>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709" name="battery_management() {…"/>
            <p:cNvSpPr/>
            <p:nvPr/>
          </p:nvSpPr>
          <p:spPr>
            <a:xfrm>
              <a:off x="1279354" y="34395"/>
              <a:ext cx="16788292" cy="37463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p>
              <a:pPr algn="l">
                <a:defRPr sz="8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battery_management() {</a:t>
              </a:r>
            </a:p>
            <a:p>
              <a:pPr algn="l">
                <a:defRPr i="1" sz="8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valuable trade secrets</a:t>
              </a:r>
            </a:p>
            <a:p>
              <a:pPr algn="l">
                <a:defRPr i="1" sz="8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rPr i="0"/>
                <a:t>}</a:t>
              </a:r>
              <a:r>
                <a:t>    </a:t>
              </a:r>
            </a:p>
          </p:txBody>
        </p:sp>
      </p:grpSp>
      <p:grpSp>
        <p:nvGrpSpPr>
          <p:cNvPr id="713" name="Group"/>
          <p:cNvGrpSpPr/>
          <p:nvPr/>
        </p:nvGrpSpPr>
        <p:grpSpPr>
          <a:xfrm>
            <a:off x="5640894" y="7601727"/>
            <a:ext cx="10461472" cy="1642964"/>
            <a:chOff x="0" y="0"/>
            <a:chExt cx="10461471" cy="1642962"/>
          </a:xfrm>
        </p:grpSpPr>
        <p:sp>
          <p:nvSpPr>
            <p:cNvPr id="711" name="Line"/>
            <p:cNvSpPr/>
            <p:nvPr/>
          </p:nvSpPr>
          <p:spPr>
            <a:xfrm flipH="1">
              <a:off x="-1" y="1642962"/>
              <a:ext cx="10461473" cy="1"/>
            </a:xfrm>
            <a:prstGeom prst="line">
              <a:avLst/>
            </a:prstGeom>
            <a:noFill/>
            <a:ln w="114300" cap="flat">
              <a:solidFill>
                <a:schemeClr val="accent5"/>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712" name="false"/>
            <p:cNvSpPr txBox="1"/>
            <p:nvPr/>
          </p:nvSpPr>
          <p:spPr>
            <a:xfrm>
              <a:off x="2821927" y="0"/>
              <a:ext cx="3608516" cy="14054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b="1" sz="8000">
                  <a:solidFill>
                    <a:schemeClr val="accent5"/>
                  </a:solidFill>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false</a:t>
              </a:r>
            </a:p>
          </p:txBody>
        </p:sp>
      </p:grpSp>
      <p:grpSp>
        <p:nvGrpSpPr>
          <p:cNvPr id="716" name="Group"/>
          <p:cNvGrpSpPr/>
          <p:nvPr/>
        </p:nvGrpSpPr>
        <p:grpSpPr>
          <a:xfrm>
            <a:off x="972176" y="7713448"/>
            <a:ext cx="18482843" cy="3810939"/>
            <a:chOff x="0" y="0"/>
            <a:chExt cx="18482842" cy="3810938"/>
          </a:xfrm>
        </p:grpSpPr>
        <p:sp>
          <p:nvSpPr>
            <p:cNvPr id="714" name="Rectangle"/>
            <p:cNvSpPr/>
            <p:nvPr/>
          </p:nvSpPr>
          <p:spPr>
            <a:xfrm>
              <a:off x="0" y="0"/>
              <a:ext cx="18482843" cy="3810939"/>
            </a:xfrm>
            <a:prstGeom prst="rect">
              <a:avLst/>
            </a:prstGeom>
            <a:solidFill>
              <a:srgbClr val="FFFFFF"/>
            </a:solidFill>
            <a:ln w="50800" cap="flat">
              <a:solidFill>
                <a:srgbClr val="000000"/>
              </a:solidFill>
              <a:prstDash val="solid"/>
              <a:miter lim="400000"/>
            </a:ln>
            <a:effectLst>
              <a:outerShdw sx="100000" sy="100000" kx="0" ky="0" algn="b" rotWithShape="0" blurRad="419100" dist="0" dir="18900000">
                <a:srgbClr val="000000">
                  <a:alpha val="73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715" name="if (has_paid_for_upgrade())…"/>
            <p:cNvSpPr/>
            <p:nvPr/>
          </p:nvSpPr>
          <p:spPr>
            <a:xfrm>
              <a:off x="428966" y="716606"/>
              <a:ext cx="17913405" cy="27378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p>
              <a:pPr algn="l">
                <a:defRPr sz="8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if (has_paid_for_upgrade()) </a:t>
              </a:r>
            </a:p>
            <a:p>
              <a:pPr algn="l">
                <a:defRPr sz="8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allow_ridiculous_mode = 1;</a:t>
              </a:r>
            </a:p>
            <a:p>
              <a:pPr algn="l">
                <a:defRPr sz="34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a:t>
              </a:r>
            </a:p>
          </p:txBody>
        </p:sp>
      </p:grpSp>
      <p:grpSp>
        <p:nvGrpSpPr>
          <p:cNvPr id="719" name="Group"/>
          <p:cNvGrpSpPr/>
          <p:nvPr/>
        </p:nvGrpSpPr>
        <p:grpSpPr>
          <a:xfrm>
            <a:off x="3966835" y="7764613"/>
            <a:ext cx="13479390" cy="1508548"/>
            <a:chOff x="0" y="0"/>
            <a:chExt cx="13479389" cy="1508546"/>
          </a:xfrm>
        </p:grpSpPr>
        <p:sp>
          <p:nvSpPr>
            <p:cNvPr id="717" name="Line"/>
            <p:cNvSpPr/>
            <p:nvPr/>
          </p:nvSpPr>
          <p:spPr>
            <a:xfrm flipH="1">
              <a:off x="0" y="1508546"/>
              <a:ext cx="13479391" cy="1"/>
            </a:xfrm>
            <a:prstGeom prst="line">
              <a:avLst/>
            </a:prstGeom>
            <a:noFill/>
            <a:ln w="114300" cap="flat">
              <a:solidFill>
                <a:schemeClr val="accent5"/>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718" name="true"/>
            <p:cNvSpPr txBox="1"/>
            <p:nvPr/>
          </p:nvSpPr>
          <p:spPr>
            <a:xfrm>
              <a:off x="4958131" y="-1"/>
              <a:ext cx="4121298" cy="12065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b="1" sz="8000">
                  <a:solidFill>
                    <a:schemeClr val="accent5"/>
                  </a:solidFill>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true</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701"/>
                                        </p:tgtEl>
                                        <p:attrNameLst>
                                          <p:attrName>style.visibility</p:attrName>
                                        </p:attrNameLst>
                                      </p:cBhvr>
                                      <p:to>
                                        <p:strVal val="hidden"/>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716"/>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7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xit" nodeType="clickEffect" presetSubtype="0" presetID="1" grpId="5" fill="hold">
                                  <p:stCondLst>
                                    <p:cond delay="0"/>
                                  </p:stCondLst>
                                  <p:iterate type="el" backwards="0">
                                    <p:tmAbs val="0"/>
                                  </p:iterate>
                                  <p:childTnLst>
                                    <p:set>
                                      <p:cBhvr>
                                        <p:cTn id="20" fill="hold">
                                          <p:stCondLst>
                                            <p:cond delay="0"/>
                                          </p:stCondLst>
                                        </p:cTn>
                                        <p:tgtEl>
                                          <p:spTgt spid="719"/>
                                        </p:tgtEl>
                                        <p:attrNameLst>
                                          <p:attrName>style.visibility</p:attrName>
                                        </p:attrNameLst>
                                      </p:cBhvr>
                                      <p:to>
                                        <p:strVal val="hidden"/>
                                      </p:to>
                                    </p:set>
                                  </p:childTnLst>
                                </p:cTn>
                              </p:par>
                            </p:childTnLst>
                          </p:cTn>
                        </p:par>
                        <p:par>
                          <p:cTn id="21" fill="hold">
                            <p:stCondLst>
                              <p:cond delay="0"/>
                            </p:stCondLst>
                            <p:childTnLst>
                              <p:par>
                                <p:cTn id="22" presetClass="exit" nodeType="afterEffect" presetSubtype="0" presetID="1" grpId="6" fill="hold">
                                  <p:stCondLst>
                                    <p:cond delay="0"/>
                                  </p:stCondLst>
                                  <p:iterate type="el" backwards="0">
                                    <p:tmAbs val="0"/>
                                  </p:iterate>
                                  <p:childTnLst>
                                    <p:set>
                                      <p:cBhvr>
                                        <p:cTn id="23" fill="hold">
                                          <p:stCondLst>
                                            <p:cond delay="0"/>
                                          </p:stCondLst>
                                        </p:cTn>
                                        <p:tgtEl>
                                          <p:spTgt spid="716"/>
                                        </p:tgtEl>
                                        <p:attrNameLst>
                                          <p:attrName>style.visibility</p:attrName>
                                        </p:attrNameLst>
                                      </p:cBhvr>
                                      <p:to>
                                        <p:strVal val="hidden"/>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707"/>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7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xit" nodeType="clickEffect" presetSubtype="0" presetID="1" grpId="9" fill="hold">
                                  <p:stCondLst>
                                    <p:cond delay="0"/>
                                  </p:stCondLst>
                                  <p:iterate type="el" backwards="0">
                                    <p:tmAbs val="0"/>
                                  </p:iterate>
                                  <p:childTnLst>
                                    <p:set>
                                      <p:cBhvr>
                                        <p:cTn id="33" fill="hold">
                                          <p:stCondLst>
                                            <p:cond delay="0"/>
                                          </p:stCondLst>
                                        </p:cTn>
                                        <p:tgtEl>
                                          <p:spTgt spid="713"/>
                                        </p:tgtEl>
                                        <p:attrNameLst>
                                          <p:attrName>style.visibility</p:attrName>
                                        </p:attrNameLst>
                                      </p:cBhvr>
                                      <p:to>
                                        <p:strVal val="hidden"/>
                                      </p:to>
                                    </p:set>
                                  </p:childTnLst>
                                </p:cTn>
                              </p:par>
                            </p:childTnLst>
                          </p:cTn>
                        </p:par>
                        <p:par>
                          <p:cTn id="34" fill="hold">
                            <p:stCondLst>
                              <p:cond delay="0"/>
                            </p:stCondLst>
                            <p:childTnLst>
                              <p:par>
                                <p:cTn id="35" presetClass="exit" nodeType="afterEffect" presetSubtype="0" presetID="1" grpId="10" fill="hold">
                                  <p:stCondLst>
                                    <p:cond delay="0"/>
                                  </p:stCondLst>
                                  <p:iterate type="el" backwards="0">
                                    <p:tmAbs val="0"/>
                                  </p:iterate>
                                  <p:childTnLst>
                                    <p:set>
                                      <p:cBhvr>
                                        <p:cTn id="36" fill="hold">
                                          <p:stCondLst>
                                            <p:cond delay="0"/>
                                          </p:stCondLst>
                                        </p:cTn>
                                        <p:tgtEl>
                                          <p:spTgt spid="707"/>
                                        </p:tgtEl>
                                        <p:attrNameLst>
                                          <p:attrName>style.visibility</p:attrName>
                                        </p:attrNameLst>
                                      </p:cBhvr>
                                      <p:to>
                                        <p:strVal val="hidden"/>
                                      </p:to>
                                    </p:set>
                                  </p:childTnLst>
                                </p:cTn>
                              </p:par>
                            </p:childTnLst>
                          </p:cTn>
                        </p:par>
                        <p:par>
                          <p:cTn id="37" fill="hold">
                            <p:stCondLst>
                              <p:cond delay="0"/>
                            </p:stCondLst>
                            <p:childTnLst>
                              <p:par>
                                <p:cTn id="38" presetClass="entr" nodeType="afterEffect" presetSubtype="0" presetID="1" grpId="11" fill="hold">
                                  <p:stCondLst>
                                    <p:cond delay="0"/>
                                  </p:stCondLst>
                                  <p:iterate type="el" backwards="0">
                                    <p:tmAbs val="0"/>
                                  </p:iterate>
                                  <p:childTnLst>
                                    <p:set>
                                      <p:cBhvr>
                                        <p:cTn id="39" fill="hold"/>
                                        <p:tgtEl>
                                          <p:spTgt spid="71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Class="exit" nodeType="clickEffect" presetSubtype="0" presetID="1" grpId="12" fill="hold">
                                  <p:stCondLst>
                                    <p:cond delay="0"/>
                                  </p:stCondLst>
                                  <p:iterate type="el" backwards="0">
                                    <p:tmAbs val="0"/>
                                  </p:iterate>
                                  <p:childTnLst>
                                    <p:set>
                                      <p:cBhvr>
                                        <p:cTn id="43" fill="hold">
                                          <p:stCondLst>
                                            <p:cond delay="0"/>
                                          </p:stCondLst>
                                        </p:cTn>
                                        <p:tgtEl>
                                          <p:spTgt spid="710"/>
                                        </p:tgtEl>
                                        <p:attrNameLst>
                                          <p:attrName>style.visibility</p:attrName>
                                        </p:attrNameLst>
                                      </p:cBhvr>
                                      <p:to>
                                        <p:strVal val="hidden"/>
                                      </p:to>
                                    </p:set>
                                  </p:childTnLst>
                                </p:cTn>
                              </p:par>
                            </p:childTnLst>
                          </p:cTn>
                        </p:par>
                        <p:par>
                          <p:cTn id="44" fill="hold">
                            <p:stCondLst>
                              <p:cond delay="0"/>
                            </p:stCondLst>
                            <p:childTnLst>
                              <p:par>
                                <p:cTn id="45" presetClass="exit" nodeType="afterEffect" presetSubtype="8" presetID="2" grpId="13" fill="hold">
                                  <p:stCondLst>
                                    <p:cond delay="0"/>
                                  </p:stCondLst>
                                  <p:iterate type="el" backwards="0">
                                    <p:tmAbs val="0"/>
                                  </p:iterate>
                                  <p:childTnLst>
                                    <p:anim calcmode="lin" valueType="num">
                                      <p:cBhvr>
                                        <p:cTn id="46" dur="2750" fill="hold"/>
                                        <p:tgtEl>
                                          <p:spTgt spid="700"/>
                                        </p:tgtEl>
                                        <p:attrNameLst>
                                          <p:attrName>ppt_x</p:attrName>
                                        </p:attrNameLst>
                                      </p:cBhvr>
                                      <p:tavLst>
                                        <p:tav tm="0">
                                          <p:val>
                                            <p:strVal val="ppt_x"/>
                                          </p:val>
                                        </p:tav>
                                        <p:tav tm="100000">
                                          <p:val>
                                            <p:strVal val="0-ppt_w/2"/>
                                          </p:val>
                                        </p:tav>
                                      </p:tavLst>
                                    </p:anim>
                                    <p:anim calcmode="lin" valueType="num">
                                      <p:cBhvr>
                                        <p:cTn id="47" dur="2750" fill="hold"/>
                                        <p:tgtEl>
                                          <p:spTgt spid="700"/>
                                        </p:tgtEl>
                                        <p:attrNameLst>
                                          <p:attrName>ppt_y</p:attrName>
                                        </p:attrNameLst>
                                      </p:cBhvr>
                                      <p:tavLst>
                                        <p:tav tm="0">
                                          <p:val>
                                            <p:strVal val="ppt_y"/>
                                          </p:val>
                                        </p:tav>
                                        <p:tav tm="100000">
                                          <p:val>
                                            <p:strVal val="ppt_y"/>
                                          </p:val>
                                        </p:tav>
                                      </p:tavLst>
                                    </p:anim>
                                    <p:set>
                                      <p:cBhvr>
                                        <p:cTn id="48" fill="hold">
                                          <p:stCondLst>
                                            <p:cond delay="2749"/>
                                          </p:stCondLst>
                                        </p:cTn>
                                        <p:tgtEl>
                                          <p:spTgt spid="700"/>
                                        </p:tgtEl>
                                        <p:attrNameLst>
                                          <p:attrName>style.visibility</p:attrName>
                                        </p:attrNameLst>
                                      </p:cBhvr>
                                      <p:to>
                                        <p:strVal val="hidden"/>
                                      </p:to>
                                    </p:set>
                                  </p:childTnLst>
                                </p:cTn>
                              </p:par>
                            </p:childTnLst>
                          </p:cTn>
                        </p:par>
                        <p:par>
                          <p:cTn id="49" fill="hold">
                            <p:stCondLst>
                              <p:cond delay="0"/>
                            </p:stCondLst>
                            <p:childTnLst>
                              <p:par>
                                <p:cTn id="50" presetClass="path" nodeType="withEffect" presetSubtype="0" presetID="-1" grpId="14" accel="50000" decel="50000" fill="hold">
                                  <p:stCondLst>
                                    <p:cond delay="1000"/>
                                  </p:stCondLst>
                                  <p:childTnLst>
                                    <p:animMotion path="M 0.000000 0.000000 C 0.002370 0.007657 0.003860 0.016638 0.004274 0.025347 C 0.009519 0.135668 -0.089407 0.092475 -0.121049 -0.065040 C -0.144325 -0.180909 -0.169982 -0.312349 -0.125791 -0.404327 C 0.015381 -0.698161 0.215994 0.160564 -0.000734 0.130983" origin="layout" pathEditMode="relative">
                                      <p:cBhvr>
                                        <p:cTn id="51" dur="1500" fill="hold"/>
                                        <p:tgtEl>
                                          <p:spTgt spid="702"/>
                                        </p:tgtEl>
                                        <p:attrNameLst>
                                          <p:attrName>ppt_x</p:attrName>
                                          <p:attrName>ppt_y</p:attrName>
                                        </p:attrNameLst>
                                      </p:cBhvr>
                                    </p:animMotion>
                                  </p:childTnLst>
                                </p:cTn>
                              </p:par>
                            </p:childTnLst>
                          </p:cTn>
                        </p:par>
                        <p:par>
                          <p:cTn id="52" fill="hold">
                            <p:stCondLst>
                              <p:cond delay="0"/>
                            </p:stCondLst>
                            <p:childTnLst>
                              <p:par>
                                <p:cTn id="53" presetClass="emph" nodeType="withEffect" presetSubtype="0" presetID="8" grpId="15" accel="50000" fill="hold">
                                  <p:stCondLst>
                                    <p:cond delay="0"/>
                                  </p:stCondLst>
                                  <p:childTnLst>
                                    <p:animRot by="-26940000">
                                      <p:cBhvr>
                                        <p:cTn id="54" dur="1500" fill="hold"/>
                                        <p:tgtEl>
                                          <p:spTgt spid="702"/>
                                        </p:tgtEl>
                                        <p:attrNameLst>
                                          <p:attrName>r</p:attrName>
                                        </p:attrNameLst>
                                      </p:cBhvr>
                                    </p:animRot>
                                  </p:childTnLst>
                                </p:cTn>
                              </p:par>
                            </p:childTnLst>
                          </p:cTn>
                        </p:par>
                        <p:par>
                          <p:cTn id="55" fill="hold">
                            <p:stCondLst>
                              <p:cond delay="1500"/>
                            </p:stCondLst>
                            <p:childTnLst>
                              <p:par>
                                <p:cTn id="56" presetClass="exit" nodeType="afterEffect" presetSubtype="4" presetID="22" grpId="16" fill="hold">
                                  <p:stCondLst>
                                    <p:cond delay="0"/>
                                  </p:stCondLst>
                                  <p:iterate type="el" backwards="0">
                                    <p:tmAbs val="0"/>
                                  </p:iterate>
                                  <p:childTnLst>
                                    <p:animEffect filter="wipe(down)" transition="out">
                                      <p:cBhvr>
                                        <p:cTn id="57" dur="1000" fill="hold"/>
                                        <p:tgtEl>
                                          <p:spTgt spid="702"/>
                                        </p:tgtEl>
                                      </p:cBhvr>
                                    </p:animEffect>
                                    <p:set>
                                      <p:cBhvr>
                                        <p:cTn id="58" fill="hold">
                                          <p:stCondLst>
                                            <p:cond delay="999"/>
                                          </p:stCondLst>
                                        </p:cTn>
                                        <p:tgtEl>
                                          <p:spTgt spid="70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0" grpId="12"/>
      <p:bldP build="whole" bldLvl="1" animBg="1" rev="0" advAuto="0" spid="700" grpId="13"/>
      <p:bldP build="whole" bldLvl="1" animBg="1" rev="0" advAuto="0" spid="719" grpId="4"/>
      <p:bldP build="whole" bldLvl="1" animBg="1" rev="0" advAuto="0" spid="719" grpId="5"/>
      <p:bldP build="whole" bldLvl="1" animBg="1" rev="0" advAuto="0" spid="701" grpId="1"/>
      <p:bldP build="whole" bldLvl="1" animBg="1" rev="0" advAuto="0" spid="701" grpId="2"/>
      <p:bldP build="whole" bldLvl="1" animBg="1" rev="0" advAuto="0" spid="707" grpId="7"/>
      <p:bldP build="whole" bldLvl="1" animBg="1" rev="0" advAuto="0" spid="707" grpId="10"/>
      <p:bldP build="whole" bldLvl="1" animBg="1" rev="0" advAuto="0" spid="716" grpId="3"/>
      <p:bldP build="whole" bldLvl="1" animBg="1" rev="0" advAuto="0" spid="713" grpId="8"/>
      <p:bldP build="whole" bldLvl="1" animBg="1" rev="0" advAuto="0" spid="713" grpId="9"/>
      <p:bldP build="whole" bldLvl="1" animBg="1" rev="0" advAuto="0" spid="716" grpId="6"/>
      <p:bldP build="whole" bldLvl="1" animBg="1" rev="0" advAuto="0" spid="702" grpId="15"/>
      <p:bldP build="whole" bldLvl="1" animBg="1" rev="0" advAuto="0" spid="702" grpId="16"/>
      <p:bldP build="whole" bldLvl="1" animBg="1" rev="0" advAuto="0" spid="710" grpId="1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23" name="remote-URC62440.png" descr="remote-URC62440.png"/>
          <p:cNvPicPr>
            <a:picLocks noChangeAspect="1"/>
          </p:cNvPicPr>
          <p:nvPr/>
        </p:nvPicPr>
        <p:blipFill>
          <a:blip r:embed="rId3">
            <a:extLst/>
          </a:blip>
          <a:stretch>
            <a:fillRect/>
          </a:stretch>
        </p:blipFill>
        <p:spPr>
          <a:xfrm>
            <a:off x="18776534" y="9550936"/>
            <a:ext cx="1139284" cy="3689387"/>
          </a:xfrm>
          <a:prstGeom prst="rect">
            <a:avLst/>
          </a:prstGeom>
          <a:ln w="12700">
            <a:miter lim="400000"/>
          </a:ln>
        </p:spPr>
      </p:pic>
      <p:pic>
        <p:nvPicPr>
          <p:cNvPr id="724" name="10254_Surveillance_256.png" descr="10254_Surveillance_256.png"/>
          <p:cNvPicPr>
            <a:picLocks noChangeAspect="1"/>
          </p:cNvPicPr>
          <p:nvPr/>
        </p:nvPicPr>
        <p:blipFill>
          <a:blip r:embed="rId4">
            <a:extLst/>
          </a:blip>
          <a:stretch>
            <a:fillRect/>
          </a:stretch>
        </p:blipFill>
        <p:spPr>
          <a:xfrm flipH="1">
            <a:off x="15337011" y="895054"/>
            <a:ext cx="3689387" cy="3689387"/>
          </a:xfrm>
          <a:prstGeom prst="rect">
            <a:avLst/>
          </a:prstGeom>
          <a:ln w="12700">
            <a:miter lim="400000"/>
          </a:ln>
        </p:spPr>
      </p:pic>
      <p:pic>
        <p:nvPicPr>
          <p:cNvPr id="725" name="3eb45df6-f777-4cdb-a4e1-9d1e16a82c69.png._CB322123257_.png" descr="3eb45df6-f777-4cdb-a4e1-9d1e16a82c69.png._CB322123257_.png"/>
          <p:cNvPicPr>
            <a:picLocks noChangeAspect="1"/>
          </p:cNvPicPr>
          <p:nvPr/>
        </p:nvPicPr>
        <p:blipFill>
          <a:blip r:embed="rId5">
            <a:extLst/>
          </a:blip>
          <a:stretch>
            <a:fillRect/>
          </a:stretch>
        </p:blipFill>
        <p:spPr>
          <a:xfrm>
            <a:off x="14134340" y="9309358"/>
            <a:ext cx="3757930" cy="4172542"/>
          </a:xfrm>
          <a:prstGeom prst="rect">
            <a:avLst/>
          </a:prstGeom>
          <a:ln w="12700">
            <a:miter lim="400000"/>
          </a:ln>
        </p:spPr>
      </p:pic>
      <p:grpSp>
        <p:nvGrpSpPr>
          <p:cNvPr id="728" name="Group"/>
          <p:cNvGrpSpPr/>
          <p:nvPr/>
        </p:nvGrpSpPr>
        <p:grpSpPr>
          <a:xfrm>
            <a:off x="15960052" y="4522580"/>
            <a:ext cx="3757930" cy="4670840"/>
            <a:chOff x="0" y="0"/>
            <a:chExt cx="3757929" cy="4670839"/>
          </a:xfrm>
        </p:grpSpPr>
        <p:pic>
          <p:nvPicPr>
            <p:cNvPr id="726" name="sp2.png" descr="sp2.png"/>
            <p:cNvPicPr>
              <a:picLocks noChangeAspect="1"/>
            </p:cNvPicPr>
            <p:nvPr/>
          </p:nvPicPr>
          <p:blipFill>
            <a:blip r:embed="rId6">
              <a:extLst/>
            </a:blip>
            <a:stretch>
              <a:fillRect/>
            </a:stretch>
          </p:blipFill>
          <p:spPr>
            <a:xfrm>
              <a:off x="447859" y="549852"/>
              <a:ext cx="2862213" cy="4120988"/>
            </a:xfrm>
            <a:prstGeom prst="rect">
              <a:avLst/>
            </a:prstGeom>
            <a:ln w="25400" cap="flat">
              <a:noFill/>
              <a:miter lim="400000"/>
            </a:ln>
            <a:effectLst>
              <a:outerShdw sx="100000" sy="100000" kx="0" ky="0" algn="b" rotWithShape="0" blurRad="355600" dist="177800" dir="5400000">
                <a:srgbClr val="000000">
                  <a:alpha val="70000"/>
                </a:srgbClr>
              </a:outerShdw>
            </a:effectLst>
          </p:spPr>
        </p:pic>
        <p:pic>
          <p:nvPicPr>
            <p:cNvPr id="727" name="sp7.png" descr="sp7.png"/>
            <p:cNvPicPr>
              <a:picLocks noChangeAspect="1"/>
            </p:cNvPicPr>
            <p:nvPr/>
          </p:nvPicPr>
          <p:blipFill>
            <a:blip r:embed="rId7">
              <a:extLst/>
            </a:blip>
            <a:stretch>
              <a:fillRect/>
            </a:stretch>
          </p:blipFill>
          <p:spPr>
            <a:xfrm>
              <a:off x="0" y="0"/>
              <a:ext cx="3757930" cy="1422645"/>
            </a:xfrm>
            <a:prstGeom prst="rect">
              <a:avLst/>
            </a:prstGeom>
            <a:ln w="25400" cap="flat">
              <a:noFill/>
              <a:miter lim="400000"/>
            </a:ln>
            <a:effectLst/>
          </p:spPr>
        </p:pic>
      </p:grpSp>
      <p:pic>
        <p:nvPicPr>
          <p:cNvPr id="729" name="Image" descr="Image"/>
          <p:cNvPicPr>
            <a:picLocks noChangeAspect="1"/>
          </p:cNvPicPr>
          <p:nvPr/>
        </p:nvPicPr>
        <p:blipFill>
          <a:blip r:embed="rId8">
            <a:extLst/>
          </a:blip>
          <a:stretch>
            <a:fillRect/>
          </a:stretch>
        </p:blipFill>
        <p:spPr>
          <a:xfrm>
            <a:off x="1203687" y="5069755"/>
            <a:ext cx="3972511" cy="5065321"/>
          </a:xfrm>
          <a:prstGeom prst="rect">
            <a:avLst/>
          </a:prstGeom>
          <a:ln w="25400">
            <a:miter lim="400000"/>
          </a:ln>
          <a:effectLst>
            <a:outerShdw sx="100000" sy="100000" kx="0" ky="0" algn="b" rotWithShape="0" blurRad="355600" dist="177800" dir="5400000">
              <a:srgbClr val="000000">
                <a:alpha val="70000"/>
              </a:srgbClr>
            </a:outerShdw>
          </a:effectLst>
        </p:spPr>
      </p:pic>
      <p:grpSp>
        <p:nvGrpSpPr>
          <p:cNvPr id="736" name="Group"/>
          <p:cNvGrpSpPr/>
          <p:nvPr/>
        </p:nvGrpSpPr>
        <p:grpSpPr>
          <a:xfrm>
            <a:off x="2200191" y="546036"/>
            <a:ext cx="13734515" cy="6922030"/>
            <a:chOff x="0" y="182073"/>
            <a:chExt cx="13734513" cy="6922029"/>
          </a:xfrm>
        </p:grpSpPr>
        <p:pic>
          <p:nvPicPr>
            <p:cNvPr id="730" name="nest-stock-image-1.png" descr="nest-stock-image-1.png"/>
            <p:cNvPicPr>
              <a:picLocks noChangeAspect="1"/>
            </p:cNvPicPr>
            <p:nvPr/>
          </p:nvPicPr>
          <p:blipFill>
            <a:blip r:embed="rId9">
              <a:extLst/>
            </a:blip>
            <a:stretch>
              <a:fillRect/>
            </a:stretch>
          </p:blipFill>
          <p:spPr>
            <a:xfrm>
              <a:off x="9767346" y="3810380"/>
              <a:ext cx="3293723" cy="3293723"/>
            </a:xfrm>
            <a:prstGeom prst="rect">
              <a:avLst/>
            </a:prstGeom>
            <a:ln w="12700" cap="flat">
              <a:noFill/>
              <a:miter lim="400000"/>
            </a:ln>
            <a:effectLst/>
          </p:spPr>
        </p:pic>
        <p:sp>
          <p:nvSpPr>
            <p:cNvPr id="731" name="Extract…"/>
            <p:cNvSpPr txBox="1"/>
            <p:nvPr/>
          </p:nvSpPr>
          <p:spPr>
            <a:xfrm>
              <a:off x="8077903" y="1669524"/>
              <a:ext cx="5656611" cy="21215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90000"/>
                </a:lnSpc>
                <a:defRPr sz="7000">
                  <a:latin typeface="+mj-lt"/>
                  <a:ea typeface="+mj-ea"/>
                  <a:cs typeface="+mj-cs"/>
                  <a:sym typeface="Trebuchet MS"/>
                </a:defRPr>
              </a:pPr>
              <a:r>
                <a:t>Extract</a:t>
              </a:r>
            </a:p>
            <a:p>
              <a:pPr>
                <a:lnSpc>
                  <a:spcPct val="90000"/>
                </a:lnSpc>
                <a:defRPr sz="7000">
                  <a:latin typeface="+mj-lt"/>
                  <a:ea typeface="+mj-ea"/>
                  <a:cs typeface="+mj-cs"/>
                  <a:sym typeface="Trebuchet MS"/>
                </a:defRPr>
              </a:pPr>
              <a:r>
                <a:t>Credentials</a:t>
              </a:r>
            </a:p>
          </p:txBody>
        </p:sp>
        <p:grpSp>
          <p:nvGrpSpPr>
            <p:cNvPr id="734" name="Group"/>
            <p:cNvGrpSpPr/>
            <p:nvPr/>
          </p:nvGrpSpPr>
          <p:grpSpPr>
            <a:xfrm>
              <a:off x="0" y="182073"/>
              <a:ext cx="4290556" cy="2636911"/>
              <a:chOff x="0" y="182073"/>
              <a:chExt cx="4290555" cy="2636910"/>
            </a:xfrm>
          </p:grpSpPr>
          <p:pic>
            <p:nvPicPr>
              <p:cNvPr id="732" name="Colocation-No-round-overlay-website-v1.png" descr="Colocation-No-round-overlay-website-v1.png"/>
              <p:cNvPicPr>
                <a:picLocks noChangeAspect="1"/>
              </p:cNvPicPr>
              <p:nvPr/>
            </p:nvPicPr>
            <p:blipFill>
              <a:blip r:embed="rId10">
                <a:extLst/>
              </a:blip>
              <a:srcRect l="0" t="0" r="0" b="7883"/>
              <a:stretch>
                <a:fillRect/>
              </a:stretch>
            </p:blipFill>
            <p:spPr>
              <a:xfrm>
                <a:off x="767888" y="182073"/>
                <a:ext cx="2754779" cy="2127349"/>
              </a:xfrm>
              <a:prstGeom prst="rect">
                <a:avLst/>
              </a:prstGeom>
              <a:ln w="12700" cap="flat">
                <a:noFill/>
                <a:miter lim="400000"/>
              </a:ln>
              <a:effectLst/>
            </p:spPr>
          </p:pic>
          <p:pic>
            <p:nvPicPr>
              <p:cNvPr id="733" name="cloud_01_png_by_heroys-d7xym3w.png" descr="cloud_01_png_by_heroys-d7xym3w.png"/>
              <p:cNvPicPr>
                <a:picLocks noChangeAspect="1"/>
              </p:cNvPicPr>
              <p:nvPr/>
            </p:nvPicPr>
            <p:blipFill>
              <a:blip r:embed="rId11">
                <a:alphaModFix amt="90932"/>
                <a:extLst/>
              </a:blip>
              <a:srcRect l="0" t="0" r="0" b="0"/>
              <a:stretch>
                <a:fillRect/>
              </a:stretch>
            </p:blipFill>
            <p:spPr>
              <a:xfrm>
                <a:off x="0" y="405546"/>
                <a:ext cx="4290556" cy="2413438"/>
              </a:xfrm>
              <a:prstGeom prst="rect">
                <a:avLst/>
              </a:prstGeom>
              <a:ln w="12700" cap="flat">
                <a:noFill/>
                <a:miter lim="400000"/>
              </a:ln>
              <a:effectLst>
                <a:outerShdw sx="100000" sy="100000" kx="0" ky="0" algn="b" rotWithShape="0" blurRad="266700" dist="88900" dir="7118101">
                  <a:srgbClr val="000000">
                    <a:alpha val="62669"/>
                  </a:srgbClr>
                </a:outerShdw>
              </a:effectLst>
            </p:spPr>
          </p:pic>
        </p:grpSp>
        <p:pic>
          <p:nvPicPr>
            <p:cNvPr id="735" name="662696_arrows_512x512.png" descr="662696_arrows_512x512.png"/>
            <p:cNvPicPr>
              <a:picLocks noChangeAspect="0"/>
            </p:cNvPicPr>
            <p:nvPr/>
          </p:nvPicPr>
          <p:blipFill>
            <a:blip r:embed="rId12">
              <a:extLst/>
            </a:blip>
            <a:stretch>
              <a:fillRect/>
            </a:stretch>
          </p:blipFill>
          <p:spPr>
            <a:xfrm flipH="1" rot="1488376">
              <a:off x="4434680" y="2364450"/>
              <a:ext cx="5431246" cy="2834388"/>
            </a:xfrm>
            <a:prstGeom prst="rect">
              <a:avLst/>
            </a:prstGeom>
            <a:ln w="12700" cap="flat">
              <a:noFill/>
              <a:miter lim="400000"/>
            </a:ln>
            <a:effectLst/>
          </p:spPr>
        </p:pic>
      </p:grpSp>
      <p:grpSp>
        <p:nvGrpSpPr>
          <p:cNvPr id="739" name="Group"/>
          <p:cNvGrpSpPr/>
          <p:nvPr/>
        </p:nvGrpSpPr>
        <p:grpSpPr>
          <a:xfrm>
            <a:off x="8193800" y="7386068"/>
            <a:ext cx="6580276" cy="5434862"/>
            <a:chOff x="0" y="0"/>
            <a:chExt cx="6580274" cy="5434861"/>
          </a:xfrm>
        </p:grpSpPr>
        <p:pic>
          <p:nvPicPr>
            <p:cNvPr id="737" name="kidtorso_0_0-480x250.png" descr="kidtorso_0_0-480x250.png"/>
            <p:cNvPicPr>
              <a:picLocks noChangeAspect="1"/>
            </p:cNvPicPr>
            <p:nvPr/>
          </p:nvPicPr>
          <p:blipFill>
            <a:blip r:embed="rId13">
              <a:extLst/>
            </a:blip>
            <a:stretch>
              <a:fillRect/>
            </a:stretch>
          </p:blipFill>
          <p:spPr>
            <a:xfrm>
              <a:off x="256327" y="2141138"/>
              <a:ext cx="6323948" cy="3293724"/>
            </a:xfrm>
            <a:prstGeom prst="rect">
              <a:avLst/>
            </a:prstGeom>
            <a:ln w="12700" cap="flat">
              <a:noFill/>
              <a:miter lim="400000"/>
            </a:ln>
            <a:effectLst/>
          </p:spPr>
        </p:pic>
        <p:sp>
          <p:nvSpPr>
            <p:cNvPr id="738" name="Tamper to…"/>
            <p:cNvSpPr txBox="1"/>
            <p:nvPr/>
          </p:nvSpPr>
          <p:spPr>
            <a:xfrm>
              <a:off x="0" y="-1"/>
              <a:ext cx="5862799" cy="21215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90000"/>
                </a:lnSpc>
                <a:defRPr sz="7000">
                  <a:latin typeface="+mj-lt"/>
                  <a:ea typeface="+mj-ea"/>
                  <a:cs typeface="+mj-cs"/>
                  <a:sym typeface="Trebuchet MS"/>
                </a:defRPr>
              </a:pPr>
              <a:r>
                <a:t>Tamper to</a:t>
              </a:r>
            </a:p>
            <a:p>
              <a:pPr>
                <a:lnSpc>
                  <a:spcPct val="90000"/>
                </a:lnSpc>
                <a:defRPr sz="7000">
                  <a:latin typeface="+mj-lt"/>
                  <a:ea typeface="+mj-ea"/>
                  <a:cs typeface="+mj-cs"/>
                  <a:sym typeface="Trebuchet MS"/>
                </a:defRPr>
              </a:pPr>
              <a:r>
                <a:t>Cause Harm</a:t>
              </a:r>
            </a:p>
          </p:txBody>
        </p:sp>
      </p:grpSp>
      <p:grpSp>
        <p:nvGrpSpPr>
          <p:cNvPr id="742" name="Group"/>
          <p:cNvGrpSpPr/>
          <p:nvPr/>
        </p:nvGrpSpPr>
        <p:grpSpPr>
          <a:xfrm>
            <a:off x="18773790" y="2701074"/>
            <a:ext cx="6203427" cy="7983443"/>
            <a:chOff x="390808" y="1529397"/>
            <a:chExt cx="6203426" cy="7983442"/>
          </a:xfrm>
        </p:grpSpPr>
        <p:pic>
          <p:nvPicPr>
            <p:cNvPr id="740" name="uk-multi-door-rf56k9540sr-rf56k9540sr-eu-silver-thumb-61418632.png" descr="uk-multi-door-rf56k9540sr-rf56k9540sr-eu-silver-thumb-61418632.png"/>
            <p:cNvPicPr>
              <a:picLocks noChangeAspect="1"/>
            </p:cNvPicPr>
            <p:nvPr/>
          </p:nvPicPr>
          <p:blipFill>
            <a:blip r:embed="rId14">
              <a:extLst/>
            </a:blip>
            <a:stretch>
              <a:fillRect/>
            </a:stretch>
          </p:blipFill>
          <p:spPr>
            <a:xfrm>
              <a:off x="390808" y="2270700"/>
              <a:ext cx="6203428" cy="7242140"/>
            </a:xfrm>
            <a:prstGeom prst="rect">
              <a:avLst/>
            </a:prstGeom>
            <a:ln w="12700" cap="flat">
              <a:noFill/>
              <a:miter lim="400000"/>
            </a:ln>
            <a:effectLst/>
          </p:spPr>
        </p:pic>
        <p:sp>
          <p:nvSpPr>
            <p:cNvPr id="741" name="Extract…"/>
            <p:cNvSpPr/>
            <p:nvPr/>
          </p:nvSpPr>
          <p:spPr>
            <a:xfrm>
              <a:off x="2860427" y="152939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90000"/>
                </a:lnSpc>
                <a:defRPr sz="7000">
                  <a:latin typeface="+mj-lt"/>
                  <a:ea typeface="+mj-ea"/>
                  <a:cs typeface="+mj-cs"/>
                  <a:sym typeface="Trebuchet MS"/>
                </a:defRPr>
              </a:pPr>
              <a:r>
                <a:t>Extract</a:t>
              </a:r>
            </a:p>
            <a:p>
              <a:pPr>
                <a:lnSpc>
                  <a:spcPct val="90000"/>
                </a:lnSpc>
                <a:defRPr sz="7000">
                  <a:latin typeface="+mj-lt"/>
                  <a:ea typeface="+mj-ea"/>
                  <a:cs typeface="+mj-cs"/>
                  <a:sym typeface="Trebuchet MS"/>
                </a:defRPr>
              </a:pPr>
              <a:r>
                <a:t>Intellectual</a:t>
              </a:r>
            </a:p>
            <a:p>
              <a:pPr>
                <a:lnSpc>
                  <a:spcPct val="90000"/>
                </a:lnSpc>
                <a:defRPr sz="7000">
                  <a:latin typeface="+mj-lt"/>
                  <a:ea typeface="+mj-ea"/>
                  <a:cs typeface="+mj-cs"/>
                  <a:sym typeface="Trebuchet MS"/>
                </a:defRPr>
              </a:pPr>
              <a:r>
                <a:t>Property</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7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6" grpId="3"/>
      <p:bldP build="whole" bldLvl="1" animBg="1" rev="0" advAuto="0" spid="742" grpId="1"/>
      <p:bldP build="whole" bldLvl="1" animBg="1" rev="0" advAuto="0" spid="739" grpId="2"/>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6" name="Rounded Rectangle"/>
          <p:cNvSpPr/>
          <p:nvPr/>
        </p:nvSpPr>
        <p:spPr>
          <a:xfrm>
            <a:off x="813436" y="296351"/>
            <a:ext cx="9335088" cy="13008685"/>
          </a:xfrm>
          <a:prstGeom prst="roundRect">
            <a:avLst>
              <a:gd name="adj" fmla="val 3853"/>
            </a:avLst>
          </a:prstGeom>
          <a:solidFill>
            <a:srgbClr val="FFFFFF"/>
          </a:solidFill>
          <a:ln w="635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grpSp>
        <p:nvGrpSpPr>
          <p:cNvPr id="753" name="Group"/>
          <p:cNvGrpSpPr/>
          <p:nvPr/>
        </p:nvGrpSpPr>
        <p:grpSpPr>
          <a:xfrm>
            <a:off x="1067136" y="472473"/>
            <a:ext cx="8911219" cy="1190576"/>
            <a:chOff x="0" y="0"/>
            <a:chExt cx="8911217" cy="1190575"/>
          </a:xfrm>
        </p:grpSpPr>
        <p:grpSp>
          <p:nvGrpSpPr>
            <p:cNvPr id="749" name="Group"/>
            <p:cNvGrpSpPr/>
            <p:nvPr/>
          </p:nvGrpSpPr>
          <p:grpSpPr>
            <a:xfrm>
              <a:off x="2414621" y="40350"/>
              <a:ext cx="5092208" cy="1065475"/>
              <a:chOff x="0" y="0"/>
              <a:chExt cx="5092207" cy="1065474"/>
            </a:xfrm>
          </p:grpSpPr>
          <p:sp>
            <p:nvSpPr>
              <p:cNvPr id="747" name="Rounded Rectangle"/>
              <p:cNvSpPr/>
              <p:nvPr/>
            </p:nvSpPr>
            <p:spPr>
              <a:xfrm>
                <a:off x="0" y="76200"/>
                <a:ext cx="5092208" cy="989275"/>
              </a:xfrm>
              <a:prstGeom prst="roundRect">
                <a:avLst>
                  <a:gd name="adj" fmla="val 19257"/>
                </a:avLst>
              </a:prstGeom>
              <a:solidFill>
                <a:srgbClr val="FFFFFF"/>
              </a:solidFill>
              <a:ln w="254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748" name="nytimes.com"/>
              <p:cNvSpPr txBox="1"/>
              <p:nvPr/>
            </p:nvSpPr>
            <p:spPr>
              <a:xfrm>
                <a:off x="106480" y="0"/>
                <a:ext cx="4879250" cy="101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a:solidFill>
                      <a:srgbClr val="000000"/>
                    </a:solidFill>
                    <a:latin typeface="Courier"/>
                    <a:ea typeface="Courier"/>
                    <a:cs typeface="Courier"/>
                    <a:sym typeface="Courier"/>
                  </a:defRPr>
                </a:lvl1pPr>
              </a:lstStyle>
              <a:p>
                <a:pPr/>
                <a:r>
                  <a:t>nytimes.com</a:t>
                </a:r>
              </a:p>
            </p:txBody>
          </p:sp>
        </p:grpSp>
        <p:pic>
          <p:nvPicPr>
            <p:cNvPr id="750" name="2000px-Firefox_Logo,_2017.svg.png" descr="2000px-Firefox_Logo,_2017.svg.png"/>
            <p:cNvPicPr>
              <a:picLocks noChangeAspect="1"/>
            </p:cNvPicPr>
            <p:nvPr/>
          </p:nvPicPr>
          <p:blipFill>
            <a:blip r:embed="rId3">
              <a:extLst/>
            </a:blip>
            <a:stretch>
              <a:fillRect/>
            </a:stretch>
          </p:blipFill>
          <p:spPr>
            <a:xfrm>
              <a:off x="7720691" y="49"/>
              <a:ext cx="1190527" cy="1190527"/>
            </a:xfrm>
            <a:prstGeom prst="rect">
              <a:avLst/>
            </a:prstGeom>
            <a:ln w="12700" cap="flat">
              <a:noFill/>
              <a:miter lim="400000"/>
            </a:ln>
            <a:effectLst/>
          </p:spPr>
        </p:pic>
        <p:pic>
          <p:nvPicPr>
            <p:cNvPr id="751" name="Ic_refresh_48px.svg.png" descr="Ic_refresh_48px.svg.png"/>
            <p:cNvPicPr>
              <a:picLocks noChangeAspect="1"/>
            </p:cNvPicPr>
            <p:nvPr/>
          </p:nvPicPr>
          <p:blipFill>
            <a:blip r:embed="rId4">
              <a:extLst/>
            </a:blip>
            <a:srcRect l="0" t="0" r="0" b="0"/>
            <a:stretch>
              <a:fillRect/>
            </a:stretch>
          </p:blipFill>
          <p:spPr>
            <a:xfrm>
              <a:off x="0" y="0"/>
              <a:ext cx="1146175" cy="1146175"/>
            </a:xfrm>
            <a:prstGeom prst="rect">
              <a:avLst/>
            </a:prstGeom>
            <a:ln w="12700" cap="flat">
              <a:noFill/>
              <a:miter lim="400000"/>
            </a:ln>
            <a:effectLst/>
          </p:spPr>
        </p:pic>
        <p:pic>
          <p:nvPicPr>
            <p:cNvPr id="752" name="Ic_home_48px.svg.png" descr="Ic_home_48px.svg.png"/>
            <p:cNvPicPr>
              <a:picLocks noChangeAspect="1"/>
            </p:cNvPicPr>
            <p:nvPr/>
          </p:nvPicPr>
          <p:blipFill>
            <a:blip r:embed="rId5">
              <a:extLst/>
            </a:blip>
            <a:srcRect l="0" t="0" r="0" b="0"/>
            <a:stretch>
              <a:fillRect/>
            </a:stretch>
          </p:blipFill>
          <p:spPr>
            <a:xfrm>
              <a:off x="1010132" y="0"/>
              <a:ext cx="1190527" cy="1190526"/>
            </a:xfrm>
            <a:prstGeom prst="rect">
              <a:avLst/>
            </a:prstGeom>
            <a:ln w="12700" cap="flat">
              <a:noFill/>
              <a:miter lim="400000"/>
            </a:ln>
            <a:effectLst/>
          </p:spPr>
        </p:pic>
      </p:grpSp>
      <p:pic>
        <p:nvPicPr>
          <p:cNvPr id="754" name="1280px-NewYorkTimes.svg.png" descr="1280px-NewYorkTimes.svg.png"/>
          <p:cNvPicPr>
            <a:picLocks noChangeAspect="1"/>
          </p:cNvPicPr>
          <p:nvPr/>
        </p:nvPicPr>
        <p:blipFill>
          <a:blip r:embed="rId6">
            <a:extLst/>
          </a:blip>
          <a:stretch>
            <a:fillRect/>
          </a:stretch>
        </p:blipFill>
        <p:spPr>
          <a:xfrm>
            <a:off x="2234137" y="2026600"/>
            <a:ext cx="7032233" cy="928475"/>
          </a:xfrm>
          <a:prstGeom prst="rect">
            <a:avLst/>
          </a:prstGeom>
          <a:ln w="12700">
            <a:miter lim="400000"/>
          </a:ln>
        </p:spPr>
      </p:pic>
      <p:pic>
        <p:nvPicPr>
          <p:cNvPr id="755" name="Colocation-No-round-overlay-website-v1.png" descr="Colocation-No-round-overlay-website-v1.png"/>
          <p:cNvPicPr>
            <a:picLocks noChangeAspect="1"/>
          </p:cNvPicPr>
          <p:nvPr/>
        </p:nvPicPr>
        <p:blipFill>
          <a:blip r:embed="rId7">
            <a:extLst/>
          </a:blip>
          <a:srcRect l="0" t="0" r="0" b="7883"/>
          <a:stretch>
            <a:fillRect/>
          </a:stretch>
        </p:blipFill>
        <p:spPr>
          <a:xfrm>
            <a:off x="18231732" y="1157794"/>
            <a:ext cx="5149754" cy="3976845"/>
          </a:xfrm>
          <a:prstGeom prst="rect">
            <a:avLst/>
          </a:prstGeom>
          <a:ln w="12700">
            <a:miter lim="400000"/>
          </a:ln>
        </p:spPr>
      </p:pic>
      <p:sp>
        <p:nvSpPr>
          <p:cNvPr id="756" name="nytimes.com"/>
          <p:cNvSpPr txBox="1"/>
          <p:nvPr/>
        </p:nvSpPr>
        <p:spPr>
          <a:xfrm>
            <a:off x="18767228" y="302421"/>
            <a:ext cx="4514925"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000000"/>
                </a:solidFill>
                <a:latin typeface="Courier"/>
                <a:ea typeface="Courier"/>
                <a:cs typeface="Courier"/>
                <a:sym typeface="Courier"/>
              </a:defRPr>
            </a:lvl1pPr>
          </a:lstStyle>
          <a:p>
            <a:pPr/>
            <a:r>
              <a:t>nytimes.com</a:t>
            </a:r>
          </a:p>
        </p:txBody>
      </p:sp>
      <p:pic>
        <p:nvPicPr>
          <p:cNvPr id="757" name="662696_arrows_512x512.png" descr="662696_arrows_512x512.png"/>
          <p:cNvPicPr>
            <a:picLocks noChangeAspect="0"/>
          </p:cNvPicPr>
          <p:nvPr/>
        </p:nvPicPr>
        <p:blipFill>
          <a:blip r:embed="rId8">
            <a:extLst/>
          </a:blip>
          <a:stretch>
            <a:fillRect/>
          </a:stretch>
        </p:blipFill>
        <p:spPr>
          <a:xfrm rot="8872438">
            <a:off x="9664449" y="4189554"/>
            <a:ext cx="8950839" cy="2834388"/>
          </a:xfrm>
          <a:prstGeom prst="rect">
            <a:avLst/>
          </a:prstGeom>
          <a:ln w="12700">
            <a:miter lim="400000"/>
          </a:ln>
        </p:spPr>
      </p:pic>
      <p:sp>
        <p:nvSpPr>
          <p:cNvPr id="758" name="Line"/>
          <p:cNvSpPr/>
          <p:nvPr/>
        </p:nvSpPr>
        <p:spPr>
          <a:xfrm>
            <a:off x="951274" y="1844824"/>
            <a:ext cx="9096209" cy="1"/>
          </a:xfrm>
          <a:prstGeom prst="line">
            <a:avLst/>
          </a:prstGeom>
          <a:ln w="50800">
            <a:solidFill>
              <a:srgbClr val="000000"/>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grpSp>
        <p:nvGrpSpPr>
          <p:cNvPr id="765" name="Group"/>
          <p:cNvGrpSpPr/>
          <p:nvPr/>
        </p:nvGrpSpPr>
        <p:grpSpPr>
          <a:xfrm>
            <a:off x="1206012" y="3183846"/>
            <a:ext cx="8633469" cy="3951289"/>
            <a:chOff x="0" y="0"/>
            <a:chExt cx="8633468" cy="3951287"/>
          </a:xfrm>
        </p:grpSpPr>
        <p:grpSp>
          <p:nvGrpSpPr>
            <p:cNvPr id="761" name="Group"/>
            <p:cNvGrpSpPr/>
            <p:nvPr/>
          </p:nvGrpSpPr>
          <p:grpSpPr>
            <a:xfrm>
              <a:off x="0" y="0"/>
              <a:ext cx="8633469" cy="3951288"/>
              <a:chOff x="0" y="0"/>
              <a:chExt cx="8633468" cy="3951287"/>
            </a:xfrm>
          </p:grpSpPr>
          <p:sp>
            <p:nvSpPr>
              <p:cNvPr id="759" name="Rectangle"/>
              <p:cNvSpPr/>
              <p:nvPr/>
            </p:nvSpPr>
            <p:spPr>
              <a:xfrm>
                <a:off x="0" y="0"/>
                <a:ext cx="8633469" cy="3951288"/>
              </a:xfrm>
              <a:prstGeom prst="rect">
                <a:avLst/>
              </a:prstGeom>
              <a:solidFill>
                <a:srgbClr val="DCDEE0"/>
              </a:solidFill>
              <a:ln w="63500" cap="flat">
                <a:solidFill>
                  <a:srgbClr val="000000"/>
                </a:solidFill>
                <a:prstDash val="solid"/>
                <a:miter lim="400000"/>
              </a:ln>
              <a:effectLst>
                <a:outerShdw sx="100000" sy="100000" kx="0" ky="0" algn="b" rotWithShape="0" blurRad="101600" dist="69949" dir="3339601">
                  <a:srgbClr val="000000">
                    <a:alpha val="33283"/>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pic>
            <p:nvPicPr>
              <p:cNvPr id="760" name="volvo-s60-blue-1514-0.png" descr="volvo-s60-blue-1514-0.png"/>
              <p:cNvPicPr>
                <a:picLocks noChangeAspect="1"/>
              </p:cNvPicPr>
              <p:nvPr/>
            </p:nvPicPr>
            <p:blipFill>
              <a:blip r:embed="rId9">
                <a:extLst/>
              </a:blip>
              <a:srcRect l="0" t="1577" r="0" b="1577"/>
              <a:stretch>
                <a:fillRect/>
              </a:stretch>
            </p:blipFill>
            <p:spPr>
              <a:xfrm>
                <a:off x="5760275" y="207267"/>
                <a:ext cx="2655883" cy="1364439"/>
              </a:xfrm>
              <a:prstGeom prst="rect">
                <a:avLst/>
              </a:prstGeom>
              <a:ln w="12700" cap="flat">
                <a:noFill/>
                <a:miter lim="400000"/>
              </a:ln>
              <a:effectLst>
                <a:outerShdw sx="100000" sy="100000" kx="0" ky="0" algn="b" rotWithShape="0" blurRad="723900" dist="355600" dir="3933303">
                  <a:srgbClr val="000000">
                    <a:alpha val="43960"/>
                  </a:srgbClr>
                </a:outerShdw>
              </a:effectLst>
            </p:spPr>
          </p:pic>
        </p:grpSp>
        <p:sp>
          <p:nvSpPr>
            <p:cNvPr id="762" name="if (ad_blocked)…"/>
            <p:cNvSpPr txBox="1"/>
            <p:nvPr/>
          </p:nvSpPr>
          <p:spPr>
            <a:xfrm>
              <a:off x="237795" y="1278775"/>
              <a:ext cx="8157878" cy="1666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sz="5000">
                  <a:solidFill>
                    <a:srgbClr val="000000"/>
                  </a:solidFill>
                  <a:latin typeface="Courier"/>
                  <a:ea typeface="Courier"/>
                  <a:cs typeface="Courier"/>
                  <a:sym typeface="Courier"/>
                </a:defRPr>
              </a:pPr>
              <a:r>
                <a:t>if (ad_blocked)</a:t>
              </a:r>
            </a:p>
            <a:p>
              <a:pPr algn="l">
                <a:defRPr sz="5000">
                  <a:solidFill>
                    <a:srgbClr val="000000"/>
                  </a:solidFill>
                  <a:latin typeface="Courier"/>
                  <a:ea typeface="Courier"/>
                  <a:cs typeface="Courier"/>
                  <a:sym typeface="Courier"/>
                </a:defRPr>
              </a:pPr>
              <a:r>
                <a:t>  don’t_show_content;</a:t>
              </a:r>
            </a:p>
          </p:txBody>
        </p:sp>
        <p:sp>
          <p:nvSpPr>
            <p:cNvPr id="763" name="&lt;script&gt;"/>
            <p:cNvSpPr txBox="1"/>
            <p:nvPr/>
          </p:nvSpPr>
          <p:spPr>
            <a:xfrm>
              <a:off x="101662" y="430056"/>
              <a:ext cx="2594373" cy="752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000">
                  <a:solidFill>
                    <a:srgbClr val="000000"/>
                  </a:solidFill>
                  <a:latin typeface="Courier"/>
                  <a:ea typeface="Courier"/>
                  <a:cs typeface="Courier"/>
                  <a:sym typeface="Courier"/>
                </a:defRPr>
              </a:lvl1pPr>
            </a:lstStyle>
            <a:p>
              <a:pPr/>
              <a:r>
                <a:t>&lt;script&gt;</a:t>
              </a:r>
            </a:p>
          </p:txBody>
        </p:sp>
        <p:sp>
          <p:nvSpPr>
            <p:cNvPr id="764" name="&lt;/script&gt;"/>
            <p:cNvSpPr txBox="1"/>
            <p:nvPr/>
          </p:nvSpPr>
          <p:spPr>
            <a:xfrm>
              <a:off x="211130" y="3041894"/>
              <a:ext cx="2899223" cy="752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sz="4000">
                  <a:solidFill>
                    <a:srgbClr val="000000"/>
                  </a:solidFill>
                  <a:latin typeface="Courier"/>
                  <a:ea typeface="Courier"/>
                  <a:cs typeface="Courier"/>
                  <a:sym typeface="Courier"/>
                </a:defRPr>
              </a:lvl1pPr>
            </a:lstStyle>
            <a:p>
              <a:pPr/>
              <a:r>
                <a:t>&lt;/script&gt;</a:t>
              </a:r>
            </a:p>
          </p:txBody>
        </p:sp>
      </p:grpSp>
      <p:grpSp>
        <p:nvGrpSpPr>
          <p:cNvPr id="770" name="Group"/>
          <p:cNvGrpSpPr/>
          <p:nvPr/>
        </p:nvGrpSpPr>
        <p:grpSpPr>
          <a:xfrm>
            <a:off x="1206012" y="8180756"/>
            <a:ext cx="8633469" cy="4670841"/>
            <a:chOff x="0" y="0"/>
            <a:chExt cx="8633468" cy="4670839"/>
          </a:xfrm>
        </p:grpSpPr>
        <p:grpSp>
          <p:nvGrpSpPr>
            <p:cNvPr id="768" name="Group"/>
            <p:cNvGrpSpPr/>
            <p:nvPr/>
          </p:nvGrpSpPr>
          <p:grpSpPr>
            <a:xfrm>
              <a:off x="0" y="-1"/>
              <a:ext cx="8633469" cy="4670841"/>
              <a:chOff x="0" y="0"/>
              <a:chExt cx="8633468" cy="4670839"/>
            </a:xfrm>
          </p:grpSpPr>
          <p:sp>
            <p:nvSpPr>
              <p:cNvPr id="766" name="Rectangle"/>
              <p:cNvSpPr/>
              <p:nvPr/>
            </p:nvSpPr>
            <p:spPr>
              <a:xfrm>
                <a:off x="0" y="-1"/>
                <a:ext cx="8633469" cy="4670841"/>
              </a:xfrm>
              <a:prstGeom prst="rect">
                <a:avLst/>
              </a:prstGeom>
              <a:solidFill>
                <a:srgbClr val="FFFFFF"/>
              </a:solidFill>
              <a:ln w="508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767" name="Extensions"/>
              <p:cNvSpPr txBox="1"/>
              <p:nvPr/>
            </p:nvSpPr>
            <p:spPr>
              <a:xfrm>
                <a:off x="1587199" y="46584"/>
                <a:ext cx="5459070" cy="10366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u="sng">
                    <a:solidFill>
                      <a:srgbClr val="000000"/>
                    </a:solidFill>
                    <a:latin typeface="Courier"/>
                    <a:ea typeface="Courier"/>
                    <a:cs typeface="Courier"/>
                    <a:sym typeface="Courier"/>
                  </a:defRPr>
                </a:lvl1pPr>
              </a:lstStyle>
              <a:p>
                <a:pPr/>
                <a:r>
                  <a:t>Extensions</a:t>
                </a:r>
              </a:p>
            </p:txBody>
          </p:sp>
        </p:grpSp>
        <p:sp>
          <p:nvSpPr>
            <p:cNvPr id="769" name="if (blacklisted)…"/>
            <p:cNvSpPr txBox="1"/>
            <p:nvPr/>
          </p:nvSpPr>
          <p:spPr>
            <a:xfrm>
              <a:off x="214789" y="1596406"/>
              <a:ext cx="7543491" cy="22121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sz="5000">
                  <a:solidFill>
                    <a:srgbClr val="000000"/>
                  </a:solidFill>
                  <a:latin typeface="Courier"/>
                  <a:ea typeface="Courier"/>
                  <a:cs typeface="Courier"/>
                  <a:sym typeface="Courier"/>
                </a:defRPr>
              </a:pPr>
              <a:r>
                <a:t>if (blacklisted)</a:t>
              </a:r>
            </a:p>
            <a:p>
              <a:pPr algn="l">
                <a:defRPr sz="5000">
                  <a:solidFill>
                    <a:srgbClr val="000000"/>
                  </a:solidFill>
                  <a:latin typeface="Courier"/>
                  <a:ea typeface="Courier"/>
                  <a:cs typeface="Courier"/>
                  <a:sym typeface="Courier"/>
                </a:defRPr>
              </a:pPr>
              <a:r>
                <a:t>  don’t_show_ad;</a:t>
              </a:r>
            </a:p>
          </p:txBody>
        </p:sp>
      </p:grpSp>
      <p:grpSp>
        <p:nvGrpSpPr>
          <p:cNvPr id="778" name="Group"/>
          <p:cNvGrpSpPr/>
          <p:nvPr/>
        </p:nvGrpSpPr>
        <p:grpSpPr>
          <a:xfrm>
            <a:off x="1206012" y="8180756"/>
            <a:ext cx="8633469" cy="4670841"/>
            <a:chOff x="0" y="0"/>
            <a:chExt cx="8633468" cy="4670839"/>
          </a:xfrm>
        </p:grpSpPr>
        <p:grpSp>
          <p:nvGrpSpPr>
            <p:cNvPr id="776" name="Group"/>
            <p:cNvGrpSpPr/>
            <p:nvPr/>
          </p:nvGrpSpPr>
          <p:grpSpPr>
            <a:xfrm>
              <a:off x="0" y="-1"/>
              <a:ext cx="8633469" cy="4670841"/>
              <a:chOff x="-258222" y="-109468"/>
              <a:chExt cx="8633468" cy="4670839"/>
            </a:xfrm>
          </p:grpSpPr>
          <p:grpSp>
            <p:nvGrpSpPr>
              <p:cNvPr id="773" name="Group"/>
              <p:cNvGrpSpPr/>
              <p:nvPr/>
            </p:nvGrpSpPr>
            <p:grpSpPr>
              <a:xfrm>
                <a:off x="-258223" y="-109469"/>
                <a:ext cx="8633469" cy="4670841"/>
                <a:chOff x="0" y="0"/>
                <a:chExt cx="8633468" cy="4670839"/>
              </a:xfrm>
            </p:grpSpPr>
            <p:sp>
              <p:nvSpPr>
                <p:cNvPr id="771" name="Rectangle"/>
                <p:cNvSpPr/>
                <p:nvPr/>
              </p:nvSpPr>
              <p:spPr>
                <a:xfrm>
                  <a:off x="0" y="-1"/>
                  <a:ext cx="8633469" cy="4670841"/>
                </a:xfrm>
                <a:prstGeom prst="rect">
                  <a:avLst/>
                </a:prstGeom>
                <a:solidFill>
                  <a:srgbClr val="FFFFFF"/>
                </a:solidFill>
                <a:ln w="508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772" name="Extensions"/>
                <p:cNvSpPr txBox="1"/>
                <p:nvPr/>
              </p:nvSpPr>
              <p:spPr>
                <a:xfrm>
                  <a:off x="1587199" y="46584"/>
                  <a:ext cx="5459070" cy="10366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u="sng">
                      <a:solidFill>
                        <a:srgbClr val="000000"/>
                      </a:solidFill>
                      <a:latin typeface="Courier"/>
                      <a:ea typeface="Courier"/>
                      <a:cs typeface="Courier"/>
                      <a:sym typeface="Courier"/>
                    </a:defRPr>
                  </a:lvl1pPr>
                </a:lstStyle>
                <a:p>
                  <a:pPr/>
                  <a:r>
                    <a:t>Extensions</a:t>
                  </a:r>
                </a:p>
              </p:txBody>
            </p:sp>
          </p:grpSp>
          <p:sp>
            <p:nvSpPr>
              <p:cNvPr id="774" name="if (has_pattern("/>
              <p:cNvSpPr txBox="1"/>
              <p:nvPr/>
            </p:nvSpPr>
            <p:spPr>
              <a:xfrm>
                <a:off x="544989" y="663682"/>
                <a:ext cx="7027046" cy="10923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5000">
                    <a:solidFill>
                      <a:srgbClr val="000000"/>
                    </a:solidFill>
                    <a:latin typeface="Courier"/>
                    <a:ea typeface="Courier"/>
                    <a:cs typeface="Courier"/>
                    <a:sym typeface="Courier"/>
                  </a:defRPr>
                </a:lvl1pPr>
              </a:lstStyle>
              <a:p>
                <a:pPr/>
                <a:r>
                  <a:t>if (has_pattern(</a:t>
                </a:r>
              </a:p>
            </p:txBody>
          </p:sp>
          <p:sp>
            <p:nvSpPr>
              <p:cNvPr id="775" name="))…"/>
              <p:cNvSpPr txBox="1"/>
              <p:nvPr/>
            </p:nvSpPr>
            <p:spPr>
              <a:xfrm>
                <a:off x="544989" y="2589421"/>
                <a:ext cx="7027045" cy="18227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p>
                <a:pPr algn="l">
                  <a:defRPr sz="5000">
                    <a:solidFill>
                      <a:srgbClr val="000000"/>
                    </a:solidFill>
                    <a:latin typeface="Courier"/>
                    <a:ea typeface="Courier"/>
                    <a:cs typeface="Courier"/>
                    <a:sym typeface="Courier"/>
                  </a:defRPr>
                </a:pPr>
                <a:r>
                  <a:t>))</a:t>
                </a:r>
              </a:p>
              <a:p>
                <a:pPr algn="l">
                  <a:defRPr sz="5000">
                    <a:solidFill>
                      <a:srgbClr val="000000"/>
                    </a:solidFill>
                    <a:latin typeface="Courier"/>
                    <a:ea typeface="Courier"/>
                    <a:cs typeface="Courier"/>
                    <a:sym typeface="Courier"/>
                  </a:defRPr>
                </a:pPr>
                <a:r>
                  <a:t>  don’t_show_ad;</a:t>
                </a:r>
              </a:p>
            </p:txBody>
          </p:sp>
        </p:grpSp>
        <p:sp>
          <p:nvSpPr>
            <p:cNvPr id="777" name="“if (ad_blocked)…"/>
            <p:cNvSpPr txBox="1"/>
            <p:nvPr/>
          </p:nvSpPr>
          <p:spPr>
            <a:xfrm>
              <a:off x="1618065" y="1654382"/>
              <a:ext cx="6862268"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sz="4000">
                  <a:solidFill>
                    <a:schemeClr val="accent5"/>
                  </a:solidFill>
                  <a:latin typeface="Courier"/>
                  <a:ea typeface="Courier"/>
                  <a:cs typeface="Courier"/>
                  <a:sym typeface="Courier"/>
                </a:defRPr>
              </a:pPr>
              <a:r>
                <a:t>“if (ad_blocked)</a:t>
              </a:r>
            </a:p>
            <a:p>
              <a:pPr algn="l">
                <a:defRPr sz="4000">
                  <a:solidFill>
                    <a:schemeClr val="accent5"/>
                  </a:solidFill>
                  <a:latin typeface="Courier"/>
                  <a:ea typeface="Courier"/>
                  <a:cs typeface="Courier"/>
                  <a:sym typeface="Courier"/>
                </a:defRPr>
              </a:pPr>
              <a:r>
                <a:t>  don’t_show_content;”</a:t>
              </a:r>
            </a:p>
          </p:txBody>
        </p:sp>
      </p:grpSp>
      <p:pic>
        <p:nvPicPr>
          <p:cNvPr id="779" name="car.png" descr="car.png"/>
          <p:cNvPicPr>
            <a:picLocks noChangeAspect="1"/>
          </p:cNvPicPr>
          <p:nvPr/>
        </p:nvPicPr>
        <p:blipFill>
          <a:blip r:embed="rId10">
            <a:extLst/>
          </a:blip>
          <a:srcRect l="0" t="1853" r="0" b="0"/>
          <a:stretch>
            <a:fillRect/>
          </a:stretch>
        </p:blipFill>
        <p:spPr>
          <a:xfrm>
            <a:off x="1186248" y="2456228"/>
            <a:ext cx="8673440" cy="5634211"/>
          </a:xfrm>
          <a:prstGeom prst="rect">
            <a:avLst/>
          </a:prstGeom>
          <a:ln w="12700">
            <a:miter lim="400000"/>
          </a:ln>
        </p:spPr>
      </p:pic>
      <p:grpSp>
        <p:nvGrpSpPr>
          <p:cNvPr id="782" name="Group"/>
          <p:cNvGrpSpPr/>
          <p:nvPr/>
        </p:nvGrpSpPr>
        <p:grpSpPr>
          <a:xfrm>
            <a:off x="17422324" y="2454968"/>
            <a:ext cx="3021049" cy="1382647"/>
            <a:chOff x="0" y="0"/>
            <a:chExt cx="3021047" cy="1382645"/>
          </a:xfrm>
        </p:grpSpPr>
        <p:sp>
          <p:nvSpPr>
            <p:cNvPr id="780" name="Rectangle"/>
            <p:cNvSpPr/>
            <p:nvPr/>
          </p:nvSpPr>
          <p:spPr>
            <a:xfrm>
              <a:off x="0" y="0"/>
              <a:ext cx="3021048" cy="1382646"/>
            </a:xfrm>
            <a:prstGeom prst="rect">
              <a:avLst/>
            </a:prstGeom>
            <a:solidFill>
              <a:srgbClr val="DCDEE0"/>
            </a:solidFill>
            <a:ln w="25400" cap="flat">
              <a:solidFill>
                <a:srgbClr val="000000"/>
              </a:solidFill>
              <a:prstDash val="solid"/>
              <a:miter lim="400000"/>
            </a:ln>
            <a:effectLst>
              <a:outerShdw sx="100000" sy="100000" kx="0" ky="0" algn="b" rotWithShape="0" blurRad="101600" dist="69949" dir="3339601">
                <a:srgbClr val="000000">
                  <a:alpha val="33283"/>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pic>
          <p:nvPicPr>
            <p:cNvPr id="781" name="volvo-s60-blue-1514-0.png" descr="volvo-s60-blue-1514-0.png"/>
            <p:cNvPicPr>
              <a:picLocks noChangeAspect="1"/>
            </p:cNvPicPr>
            <p:nvPr/>
          </p:nvPicPr>
          <p:blipFill>
            <a:blip r:embed="rId9">
              <a:extLst/>
            </a:blip>
            <a:srcRect l="0" t="1577" r="0" b="1577"/>
            <a:stretch>
              <a:fillRect/>
            </a:stretch>
          </p:blipFill>
          <p:spPr>
            <a:xfrm>
              <a:off x="307652" y="73326"/>
              <a:ext cx="2405784" cy="1235952"/>
            </a:xfrm>
            <a:prstGeom prst="rect">
              <a:avLst/>
            </a:prstGeom>
            <a:ln w="12700" cap="flat">
              <a:noFill/>
              <a:miter lim="400000"/>
            </a:ln>
            <a:effectLst>
              <a:outerShdw sx="100000" sy="100000" kx="0" ky="0" algn="b" rotWithShape="0" blurRad="723900" dist="355600" dir="3933303">
                <a:srgbClr val="000000">
                  <a:alpha val="43960"/>
                </a:srgbClr>
              </a:outerShdw>
            </a:effectLst>
          </p:spPr>
        </p:pic>
      </p:grpSp>
      <p:pic>
        <p:nvPicPr>
          <p:cNvPr id="783" name="Image" descr="Image"/>
          <p:cNvPicPr>
            <a:picLocks noChangeAspect="1"/>
          </p:cNvPicPr>
          <p:nvPr/>
        </p:nvPicPr>
        <p:blipFill>
          <a:blip r:embed="rId11">
            <a:extLst/>
          </a:blip>
          <a:stretch>
            <a:fillRect/>
          </a:stretch>
        </p:blipFill>
        <p:spPr>
          <a:xfrm>
            <a:off x="9055917" y="8448757"/>
            <a:ext cx="3972510" cy="5065320"/>
          </a:xfrm>
          <a:prstGeom prst="rect">
            <a:avLst/>
          </a:prstGeom>
          <a:ln w="25400">
            <a:miter lim="400000"/>
          </a:ln>
          <a:effectLst>
            <a:outerShdw sx="100000" sy="100000" kx="0" ky="0" algn="b" rotWithShape="0" blurRad="355600" dist="177800" dir="5400000">
              <a:srgbClr val="000000">
                <a:alpha val="70000"/>
              </a:srgbClr>
            </a:outerShdw>
          </a:effectLst>
        </p:spPr>
      </p:pic>
      <p:pic>
        <p:nvPicPr>
          <p:cNvPr id="784" name="sp2.png" descr="sp2.png"/>
          <p:cNvPicPr>
            <a:picLocks noChangeAspect="1"/>
          </p:cNvPicPr>
          <p:nvPr/>
        </p:nvPicPr>
        <p:blipFill>
          <a:blip r:embed="rId12">
            <a:extLst/>
          </a:blip>
          <a:stretch>
            <a:fillRect/>
          </a:stretch>
        </p:blipFill>
        <p:spPr>
          <a:xfrm>
            <a:off x="19971260" y="5537200"/>
            <a:ext cx="2862213" cy="4120987"/>
          </a:xfrm>
          <a:prstGeom prst="rect">
            <a:avLst/>
          </a:prstGeom>
          <a:ln w="25400">
            <a:miter lim="400000"/>
          </a:ln>
          <a:effectLst>
            <a:outerShdw sx="100000" sy="100000" kx="0" ky="0" algn="b" rotWithShape="0" blurRad="355600" dist="177800" dir="5400000">
              <a:srgbClr val="000000">
                <a:alpha val="70000"/>
              </a:srgbClr>
            </a:outerShdw>
          </a:effectLst>
        </p:spPr>
      </p:pic>
      <p:pic>
        <p:nvPicPr>
          <p:cNvPr id="785" name="sp7.png" descr="sp7.png"/>
          <p:cNvPicPr>
            <a:picLocks noChangeAspect="1"/>
          </p:cNvPicPr>
          <p:nvPr/>
        </p:nvPicPr>
        <p:blipFill>
          <a:blip r:embed="rId13">
            <a:extLst/>
          </a:blip>
          <a:stretch>
            <a:fillRect/>
          </a:stretch>
        </p:blipFill>
        <p:spPr>
          <a:xfrm>
            <a:off x="19536102" y="4991100"/>
            <a:ext cx="3757930" cy="1422645"/>
          </a:xfrm>
          <a:prstGeom prst="rect">
            <a:avLst/>
          </a:prstGeom>
          <a:ln w="25400">
            <a:miter lim="400000"/>
          </a:ln>
        </p:spPr>
      </p:pic>
      <p:grpSp>
        <p:nvGrpSpPr>
          <p:cNvPr id="790" name="Group"/>
          <p:cNvGrpSpPr/>
          <p:nvPr/>
        </p:nvGrpSpPr>
        <p:grpSpPr>
          <a:xfrm>
            <a:off x="363876" y="-159584"/>
            <a:ext cx="23864486" cy="13578702"/>
            <a:chOff x="3586298" y="679569"/>
            <a:chExt cx="23864484" cy="13578701"/>
          </a:xfrm>
        </p:grpSpPr>
        <p:grpSp>
          <p:nvGrpSpPr>
            <p:cNvPr id="788" name="Group"/>
            <p:cNvGrpSpPr/>
            <p:nvPr/>
          </p:nvGrpSpPr>
          <p:grpSpPr>
            <a:xfrm>
              <a:off x="3586298" y="679569"/>
              <a:ext cx="23864486" cy="13578703"/>
              <a:chOff x="-412340" y="-412341"/>
              <a:chExt cx="23864484" cy="13578701"/>
            </a:xfrm>
          </p:grpSpPr>
          <p:pic>
            <p:nvPicPr>
              <p:cNvPr id="786" name="Rectangle Rectangle" descr="Rectangle Rectangle"/>
              <p:cNvPicPr>
                <a:picLocks noChangeAspect="0"/>
              </p:cNvPicPr>
              <p:nvPr/>
            </p:nvPicPr>
            <p:blipFill>
              <a:blip r:embed="rId14">
                <a:alphaModFix amt="84582"/>
                <a:extLst/>
              </a:blip>
              <a:stretch>
                <a:fillRect/>
              </a:stretch>
            </p:blipFill>
            <p:spPr>
              <a:xfrm rot="1300975">
                <a:off x="-281580" y="3762988"/>
                <a:ext cx="23602963" cy="5228043"/>
              </a:xfrm>
              <a:prstGeom prst="rect">
                <a:avLst/>
              </a:prstGeom>
              <a:effectLst>
                <a:outerShdw sx="100000" sy="100000" kx="0" ky="0" algn="b" rotWithShape="0" blurRad="152400" dist="135348" dir="5400000">
                  <a:srgbClr val="000000">
                    <a:alpha val="47890"/>
                  </a:srgbClr>
                </a:outerShdw>
              </a:effectLst>
            </p:spPr>
          </p:pic>
          <p:sp>
            <p:nvSpPr>
              <p:cNvPr id="787" name="Rectangle"/>
              <p:cNvSpPr/>
              <p:nvPr/>
            </p:nvSpPr>
            <p:spPr>
              <a:xfrm rot="1292161">
                <a:off x="191915" y="4432320"/>
                <a:ext cx="22430569" cy="3927592"/>
              </a:xfrm>
              <a:prstGeom prst="rect">
                <a:avLst/>
              </a:prstGeom>
              <a:noFill/>
              <a:ln w="101600" cap="flat">
                <a:solidFill>
                  <a:srgbClr val="A50609">
                    <a:alpha val="84582"/>
                  </a:srgbClr>
                </a:solidFill>
                <a:prstDash val="solid"/>
                <a:miter lim="400000"/>
              </a:ln>
              <a:effectLst>
                <a:outerShdw sx="100000" sy="100000" kx="0" ky="0" algn="b" rotWithShape="0" blurRad="152400" dist="135348" dir="5400000">
                  <a:srgbClr val="000000">
                    <a:alpha val="47890"/>
                  </a:srgbClr>
                </a:outerShdw>
              </a:effectLst>
            </p:spPr>
            <p:txBody>
              <a:bodyPr wrap="square" lIns="50800" tIns="50800" rIns="50800" bIns="50800" numCol="1" anchor="ctr">
                <a:noAutofit/>
              </a:bodyPr>
              <a:lstStyle/>
              <a:p>
                <a:pPr marL="63500" algn="l" defTabSz="584200">
                  <a:defRPr b="1" sz="34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grpSp>
        <p:pic>
          <p:nvPicPr>
            <p:cNvPr id="789" name="yeahthing.png" descr="yeahthing.png"/>
            <p:cNvPicPr>
              <a:picLocks noChangeAspect="1"/>
            </p:cNvPicPr>
            <p:nvPr/>
          </p:nvPicPr>
          <p:blipFill>
            <a:blip r:embed="rId15">
              <a:extLst/>
            </a:blip>
            <a:srcRect l="0" t="0" r="0" b="0"/>
            <a:stretch>
              <a:fillRect/>
            </a:stretch>
          </p:blipFill>
          <p:spPr>
            <a:xfrm rot="1309426">
              <a:off x="4656428" y="6374361"/>
              <a:ext cx="21346103" cy="2601742"/>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82"/>
                                        </p:tgtEl>
                                        <p:attrNameLst>
                                          <p:attrName>style.visibility</p:attrName>
                                        </p:attrNameLst>
                                      </p:cBhvr>
                                      <p:to>
                                        <p:strVal val="visible"/>
                                      </p:to>
                                    </p:set>
                                  </p:childTnLst>
                                </p:cTn>
                              </p:par>
                            </p:childTnLst>
                          </p:cTn>
                        </p:par>
                        <p:par>
                          <p:cTn id="7" fill="hold">
                            <p:stCondLst>
                              <p:cond delay="0"/>
                            </p:stCondLst>
                            <p:childTnLst>
                              <p:par>
                                <p:cTn id="8" presetClass="path" nodeType="afterEffect" presetSubtype="0" presetID="-1" grpId="2" accel="50000" decel="50000" fill="hold">
                                  <p:stCondLst>
                                    <p:cond delay="0"/>
                                  </p:stCondLst>
                                  <p:childTnLst>
                                    <p:animMotion path="M 0.000000 0.000000 L -0.549923 0.150038" origin="layout" pathEditMode="relative">
                                      <p:cBhvr>
                                        <p:cTn id="9" dur="1000" fill="hold"/>
                                        <p:tgtEl>
                                          <p:spTgt spid="782"/>
                                        </p:tgtEl>
                                        <p:attrNameLst>
                                          <p:attrName>ppt_x</p:attrName>
                                          <p:attrName>ppt_y</p:attrName>
                                        </p:attrNameLst>
                                      </p:cBhvr>
                                    </p:animMotion>
                                  </p:childTnLst>
                                </p:cTn>
                              </p:par>
                            </p:childTnLst>
                          </p:cTn>
                        </p:par>
                        <p:par>
                          <p:cTn id="10" fill="hold">
                            <p:stCondLst>
                              <p:cond delay="0"/>
                            </p:stCondLst>
                            <p:childTnLst>
                              <p:par>
                                <p:cTn id="11" presetClass="emph" nodeType="withEffect" presetSubtype="0" presetID="6" grpId="3" accel="50000" decel="50000" fill="hold">
                                  <p:stCondLst>
                                    <p:cond delay="0"/>
                                  </p:stCondLst>
                                  <p:childTnLst>
                                    <p:animScale>
                                      <p:cBhvr>
                                        <p:cTn id="12" dur="1000" fill="hold"/>
                                        <p:tgtEl>
                                          <p:spTgt spid="782"/>
                                        </p:tgtEl>
                                      </p:cBhvr>
                                      <p:by x="285777" y="285777"/>
                                    </p:animScale>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770"/>
                                        </p:tgtEl>
                                        <p:attrNameLst>
                                          <p:attrName>style.visibility</p:attrName>
                                        </p:attrNameLst>
                                      </p:cBhvr>
                                      <p:to>
                                        <p:strVal val="visible"/>
                                      </p:to>
                                    </p:set>
                                  </p:childTnLst>
                                </p:cTn>
                              </p:par>
                            </p:childTnLst>
                          </p:cTn>
                        </p:par>
                        <p:par>
                          <p:cTn id="17" fill="hold">
                            <p:stCondLst>
                              <p:cond delay="0"/>
                            </p:stCondLst>
                            <p:childTnLst>
                              <p:par>
                                <p:cTn id="18" presetClass="exit" nodeType="afterEffect" presetID="9" grpId="5" fill="hold">
                                  <p:stCondLst>
                                    <p:cond delay="1750"/>
                                  </p:stCondLst>
                                  <p:iterate type="el" backwards="0">
                                    <p:tmAbs val="0"/>
                                  </p:iterate>
                                  <p:childTnLst>
                                    <p:animEffect filter="dissolve" transition="out">
                                      <p:cBhvr>
                                        <p:cTn id="19" dur="499" fill="hold"/>
                                        <p:tgtEl>
                                          <p:spTgt spid="782"/>
                                        </p:tgtEl>
                                      </p:cBhvr>
                                    </p:animEffect>
                                    <p:set>
                                      <p:cBhvr>
                                        <p:cTn id="20" fill="hold">
                                          <p:stCondLst>
                                            <p:cond delay="498"/>
                                          </p:stCondLst>
                                        </p:cTn>
                                        <p:tgtEl>
                                          <p:spTgt spid="78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765"/>
                                        </p:tgtEl>
                                        <p:attrNameLst>
                                          <p:attrName>style.visibility</p:attrName>
                                        </p:attrNameLst>
                                      </p:cBhvr>
                                      <p:to>
                                        <p:strVal val="visible"/>
                                      </p:to>
                                    </p:set>
                                  </p:childTnLst>
                                </p:cTn>
                              </p:par>
                            </p:childTnLst>
                          </p:cTn>
                        </p:par>
                        <p:par>
                          <p:cTn id="25" fill="hold">
                            <p:stCondLst>
                              <p:cond delay="0"/>
                            </p:stCondLst>
                            <p:childTnLst>
                              <p:par>
                                <p:cTn id="26" presetClass="exit" nodeType="afterEffect" presetID="9" grpId="7" fill="hold">
                                  <p:stCondLst>
                                    <p:cond delay="1750"/>
                                  </p:stCondLst>
                                  <p:iterate type="el" backwards="0">
                                    <p:tmAbs val="0"/>
                                  </p:iterate>
                                  <p:childTnLst>
                                    <p:animEffect filter="dissolve" transition="out">
                                      <p:cBhvr>
                                        <p:cTn id="27" dur="500" fill="hold"/>
                                        <p:tgtEl>
                                          <p:spTgt spid="770"/>
                                        </p:tgtEl>
                                      </p:cBhvr>
                                    </p:animEffect>
                                    <p:set>
                                      <p:cBhvr>
                                        <p:cTn id="28" fill="hold">
                                          <p:stCondLst>
                                            <p:cond delay="499"/>
                                          </p:stCondLst>
                                        </p:cTn>
                                        <p:tgtEl>
                                          <p:spTgt spid="77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8" fill="hold">
                                  <p:stCondLst>
                                    <p:cond delay="0"/>
                                  </p:stCondLst>
                                  <p:iterate type="el" backwards="0">
                                    <p:tmAbs val="0"/>
                                  </p:iterate>
                                  <p:childTnLst>
                                    <p:set>
                                      <p:cBhvr>
                                        <p:cTn id="32" fill="hold"/>
                                        <p:tgtEl>
                                          <p:spTgt spid="778"/>
                                        </p:tgtEl>
                                        <p:attrNameLst>
                                          <p:attrName>style.visibility</p:attrName>
                                        </p:attrNameLst>
                                      </p:cBhvr>
                                      <p:to>
                                        <p:strVal val="visible"/>
                                      </p:to>
                                    </p:set>
                                  </p:childTnLst>
                                </p:cTn>
                              </p:par>
                            </p:childTnLst>
                          </p:cTn>
                        </p:par>
                        <p:par>
                          <p:cTn id="33" fill="hold">
                            <p:stCondLst>
                              <p:cond delay="0"/>
                            </p:stCondLst>
                            <p:childTnLst>
                              <p:par>
                                <p:cTn id="34" presetClass="exit" nodeType="afterEffect" presetID="9" grpId="9" fill="hold">
                                  <p:stCondLst>
                                    <p:cond delay="1750"/>
                                  </p:stCondLst>
                                  <p:iterate type="el" backwards="0">
                                    <p:tmAbs val="0"/>
                                  </p:iterate>
                                  <p:childTnLst>
                                    <p:animEffect filter="dissolve" transition="out">
                                      <p:cBhvr>
                                        <p:cTn id="35" dur="499" fill="hold"/>
                                        <p:tgtEl>
                                          <p:spTgt spid="765"/>
                                        </p:tgtEl>
                                      </p:cBhvr>
                                    </p:animEffect>
                                    <p:set>
                                      <p:cBhvr>
                                        <p:cTn id="36" fill="hold">
                                          <p:stCondLst>
                                            <p:cond delay="498"/>
                                          </p:stCondLst>
                                        </p:cTn>
                                        <p:tgtEl>
                                          <p:spTgt spid="76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0" fill="hold">
                                  <p:stCondLst>
                                    <p:cond delay="0"/>
                                  </p:stCondLst>
                                  <p:iterate type="el" backwards="0">
                                    <p:tmAbs val="0"/>
                                  </p:iterate>
                                  <p:childTnLst>
                                    <p:set>
                                      <p:cBhvr>
                                        <p:cTn id="40" fill="hold"/>
                                        <p:tgtEl>
                                          <p:spTgt spid="779"/>
                                        </p:tgtEl>
                                        <p:attrNameLst>
                                          <p:attrName>style.visibility</p:attrName>
                                        </p:attrNameLst>
                                      </p:cBhvr>
                                      <p:to>
                                        <p:strVal val="visible"/>
                                      </p:to>
                                    </p:set>
                                  </p:childTnLst>
                                </p:cTn>
                              </p:par>
                            </p:childTnLst>
                          </p:cTn>
                        </p:par>
                        <p:par>
                          <p:cTn id="41" fill="hold">
                            <p:stCondLst>
                              <p:cond delay="0"/>
                            </p:stCondLst>
                            <p:childTnLst>
                              <p:par>
                                <p:cTn id="42" presetClass="exit" nodeType="afterEffect" presetID="9" grpId="11" fill="hold">
                                  <p:stCondLst>
                                    <p:cond delay="1750"/>
                                  </p:stCondLst>
                                  <p:iterate type="el" backwards="0">
                                    <p:tmAbs val="0"/>
                                  </p:iterate>
                                  <p:childTnLst>
                                    <p:animEffect filter="dissolve" transition="out">
                                      <p:cBhvr>
                                        <p:cTn id="43" dur="499" fill="hold"/>
                                        <p:tgtEl>
                                          <p:spTgt spid="778"/>
                                        </p:tgtEl>
                                      </p:cBhvr>
                                    </p:animEffect>
                                    <p:set>
                                      <p:cBhvr>
                                        <p:cTn id="44" fill="hold">
                                          <p:stCondLst>
                                            <p:cond delay="498"/>
                                          </p:stCondLst>
                                        </p:cTn>
                                        <p:tgtEl>
                                          <p:spTgt spid="77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1" presetID="2" grpId="12" fill="hold">
                                  <p:stCondLst>
                                    <p:cond delay="0"/>
                                  </p:stCondLst>
                                  <p:iterate type="el" backwards="0">
                                    <p:tmAbs val="0"/>
                                  </p:iterate>
                                  <p:childTnLst>
                                    <p:set>
                                      <p:cBhvr>
                                        <p:cTn id="48" fill="hold"/>
                                        <p:tgtEl>
                                          <p:spTgt spid="790"/>
                                        </p:tgtEl>
                                        <p:attrNameLst>
                                          <p:attrName>style.visibility</p:attrName>
                                        </p:attrNameLst>
                                      </p:cBhvr>
                                      <p:to>
                                        <p:strVal val="visible"/>
                                      </p:to>
                                    </p:set>
                                    <p:anim calcmode="lin" valueType="num">
                                      <p:cBhvr>
                                        <p:cTn id="49" dur="1500" fill="hold"/>
                                        <p:tgtEl>
                                          <p:spTgt spid="790"/>
                                        </p:tgtEl>
                                        <p:attrNameLst>
                                          <p:attrName>ppt_x</p:attrName>
                                        </p:attrNameLst>
                                      </p:cBhvr>
                                      <p:tavLst>
                                        <p:tav tm="0">
                                          <p:val>
                                            <p:strVal val="#ppt_x"/>
                                          </p:val>
                                        </p:tav>
                                        <p:tav tm="100000">
                                          <p:val>
                                            <p:strVal val="#ppt_x"/>
                                          </p:val>
                                        </p:tav>
                                      </p:tavLst>
                                    </p:anim>
                                    <p:anim calcmode="lin" valueType="num">
                                      <p:cBhvr>
                                        <p:cTn id="50" dur="1500" fill="hold"/>
                                        <p:tgtEl>
                                          <p:spTgt spid="79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70" grpId="7"/>
      <p:bldP build="whole" bldLvl="1" animBg="1" rev="0" advAuto="0" spid="778" grpId="8"/>
      <p:bldP build="whole" bldLvl="1" animBg="1" rev="0" advAuto="0" spid="790" grpId="12"/>
      <p:bldP build="whole" bldLvl="1" animBg="1" rev="0" advAuto="0" spid="779" grpId="10"/>
      <p:bldP build="whole" bldLvl="1" animBg="1" rev="0" advAuto="0" spid="778" grpId="11"/>
      <p:bldP build="whole" bldLvl="1" animBg="1" rev="0" advAuto="0" spid="765" grpId="6"/>
      <p:bldP build="whole" bldLvl="1" animBg="1" rev="0" advAuto="0" spid="782" grpId="1"/>
      <p:bldP build="whole" bldLvl="1" animBg="1" rev="0" advAuto="0" spid="782" grpId="3"/>
      <p:bldP build="whole" bldLvl="1" animBg="1" rev="0" advAuto="0" spid="765" grpId="9"/>
      <p:bldP build="whole" bldLvl="1" animBg="1" rev="0" advAuto="0" spid="770" grpId="4"/>
      <p:bldP build="whole" bldLvl="1" animBg="1" rev="0" advAuto="0" spid="782" grpId="5"/>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94" name="Performance Matters"/>
          <p:cNvSpPr txBox="1"/>
          <p:nvPr/>
        </p:nvSpPr>
        <p:spPr>
          <a:xfrm>
            <a:off x="5339407" y="131269"/>
            <a:ext cx="13455155" cy="179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Performance Matters</a:t>
            </a:r>
          </a:p>
        </p:txBody>
      </p:sp>
      <p:pic>
        <p:nvPicPr>
          <p:cNvPr id="795" name="Image" descr="Image"/>
          <p:cNvPicPr>
            <a:picLocks noChangeAspect="1"/>
          </p:cNvPicPr>
          <p:nvPr/>
        </p:nvPicPr>
        <p:blipFill>
          <a:blip r:embed="rId3">
            <a:extLst/>
          </a:blip>
          <a:stretch>
            <a:fillRect/>
          </a:stretch>
        </p:blipFill>
        <p:spPr>
          <a:xfrm>
            <a:off x="292761" y="8771883"/>
            <a:ext cx="3350826" cy="4272614"/>
          </a:xfrm>
          <a:prstGeom prst="rect">
            <a:avLst/>
          </a:prstGeom>
          <a:ln w="25400">
            <a:miter lim="400000"/>
          </a:ln>
          <a:effectLst>
            <a:outerShdw sx="100000" sy="100000" kx="0" ky="0" algn="b" rotWithShape="0" blurRad="355600" dist="177800" dir="5400000">
              <a:srgbClr val="000000">
                <a:alpha val="70000"/>
              </a:srgbClr>
            </a:outerShdw>
          </a:effectLst>
        </p:spPr>
      </p:pic>
      <p:sp>
        <p:nvSpPr>
          <p:cNvPr id="796" name="Liem, Gu, Johnson: A compiler-based infrastructure for software-protection, PLAS’08"/>
          <p:cNvSpPr txBox="1"/>
          <p:nvPr/>
        </p:nvSpPr>
        <p:spPr>
          <a:xfrm>
            <a:off x="3084842" y="12596493"/>
            <a:ext cx="19496807" cy="1260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b="1" sz="3800">
                <a:solidFill>
                  <a:srgbClr val="000000"/>
                </a:solidFill>
                <a:latin typeface="+mj-lt"/>
                <a:ea typeface="+mj-ea"/>
                <a:cs typeface="+mj-cs"/>
                <a:sym typeface="Trebuchet MS"/>
              </a:defRPr>
            </a:lvl1pPr>
          </a:lstStyle>
          <a:p>
            <a:pPr/>
            <a:r>
              <a:t>Liem, Gu, Johnson: A compiler-based infrastructure for software-protection, PLAS’08</a:t>
            </a:r>
          </a:p>
        </p:txBody>
      </p:sp>
      <p:graphicFrame>
        <p:nvGraphicFramePr>
          <p:cNvPr id="797" name="Table"/>
          <p:cNvGraphicFramePr/>
          <p:nvPr/>
        </p:nvGraphicFramePr>
        <p:xfrm>
          <a:off x="2033566" y="632258"/>
          <a:ext cx="21298045" cy="745106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7466888"/>
                <a:gridCol w="8043599"/>
                <a:gridCol w="5736756"/>
              </a:tblGrid>
              <a:tr h="2686266">
                <a:tc>
                  <a:txBody>
                    <a:bodyPr/>
                    <a:lstStyle/>
                    <a:p>
                      <a:pPr defTabSz="914400">
                        <a:defRPr sz="1800">
                          <a:solidFill>
                            <a:srgbClr val="000000"/>
                          </a:solidFill>
                        </a:defRPr>
                      </a:pPr>
                      <a:r>
                        <a:rPr b="1" sz="8000">
                          <a:latin typeface="+mj-lt"/>
                          <a:ea typeface="+mj-ea"/>
                          <a:cs typeface="+mj-cs"/>
                          <a:sym typeface="Trebuchet MS"/>
                        </a:rPr>
                        <a:t>Metric</a:t>
                      </a:r>
                    </a:p>
                  </a:txBody>
                  <a:tcPr marL="50800" marR="50800" marT="50800" marB="50800" anchor="b" anchorCtr="0" horzOverflow="overflow">
                    <a:lnL w="3175">
                      <a:miter lim="400000"/>
                    </a:lnL>
                    <a:lnR w="3175">
                      <a:miter lim="400000"/>
                    </a:lnR>
                    <a:lnT w="3175">
                      <a:miter lim="400000"/>
                    </a:lnT>
                    <a:lnB w="50800">
                      <a:solidFill>
                        <a:srgbClr val="000000"/>
                      </a:solidFill>
                      <a:miter lim="400000"/>
                    </a:lnB>
                    <a:noFill/>
                  </a:tcPr>
                </a:tc>
                <a:tc>
                  <a:txBody>
                    <a:bodyPr/>
                    <a:lstStyle/>
                    <a:p>
                      <a:pPr defTabSz="914400">
                        <a:defRPr sz="1800">
                          <a:solidFill>
                            <a:srgbClr val="000000"/>
                          </a:solidFill>
                        </a:defRPr>
                      </a:pPr>
                      <a:r>
                        <a:rPr b="1" sz="8000">
                          <a:latin typeface="+mj-lt"/>
                          <a:ea typeface="+mj-ea"/>
                          <a:cs typeface="+mj-cs"/>
                          <a:sym typeface="Trebuchet MS"/>
                        </a:rPr>
                        <a:t>Program</a:t>
                      </a:r>
                    </a:p>
                  </a:txBody>
                  <a:tcPr marL="50800" marR="50800" marT="50800" marB="50800" anchor="b" anchorCtr="0" horzOverflow="overflow">
                    <a:lnL w="3175">
                      <a:miter lim="400000"/>
                    </a:lnL>
                    <a:lnR w="3175">
                      <a:miter lim="400000"/>
                    </a:lnR>
                    <a:lnT w="3175">
                      <a:miter lim="400000"/>
                    </a:lnT>
                    <a:lnB w="50800">
                      <a:solidFill>
                        <a:srgbClr val="000000"/>
                      </a:solidFill>
                      <a:miter lim="400000"/>
                    </a:lnB>
                    <a:noFill/>
                  </a:tcPr>
                </a:tc>
                <a:tc>
                  <a:txBody>
                    <a:bodyPr/>
                    <a:lstStyle/>
                    <a:p>
                      <a:pPr defTabSz="914400">
                        <a:defRPr sz="1800">
                          <a:solidFill>
                            <a:srgbClr val="000000"/>
                          </a:solidFill>
                        </a:defRPr>
                      </a:pPr>
                      <a:r>
                        <a:rPr b="1" sz="8000">
                          <a:latin typeface="+mj-lt"/>
                          <a:ea typeface="+mj-ea"/>
                          <a:cs typeface="+mj-cs"/>
                          <a:sym typeface="Trebuchet MS"/>
                        </a:rPr>
                        <a:t>Slowdown</a:t>
                      </a:r>
                    </a:p>
                  </a:txBody>
                  <a:tcPr marL="50800" marR="50800" marT="50800" marB="50800" anchor="b" anchorCtr="0" horzOverflow="overflow">
                    <a:lnL w="3175">
                      <a:miter lim="400000"/>
                    </a:lnL>
                    <a:lnR w="3175">
                      <a:miter lim="400000"/>
                    </a:lnR>
                    <a:lnT w="3175">
                      <a:miter lim="400000"/>
                    </a:lnT>
                    <a:lnB w="50800">
                      <a:solidFill>
                        <a:srgbClr val="000000"/>
                      </a:solidFill>
                      <a:miter lim="400000"/>
                    </a:lnB>
                    <a:noFill/>
                  </a:tcPr>
                </a:tc>
              </a:tr>
              <a:tr h="1611237">
                <a:tc>
                  <a:txBody>
                    <a:bodyPr/>
                    <a:lstStyle/>
                    <a:p>
                      <a:pPr>
                        <a:spcBef>
                          <a:spcPts val="1800"/>
                        </a:spcBef>
                        <a:defRPr sz="1800">
                          <a:solidFill>
                            <a:srgbClr val="000000"/>
                          </a:solidFill>
                        </a:defRPr>
                      </a:pPr>
                      <a:r>
                        <a:rPr sz="8000">
                          <a:latin typeface="+mj-lt"/>
                          <a:ea typeface="+mj-ea"/>
                          <a:cs typeface="+mj-cs"/>
                          <a:sym typeface="Trebuchet MS"/>
                        </a:rPr>
                        <a:t>absolute time</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8000">
                          <a:latin typeface="+mj-lt"/>
                          <a:ea typeface="+mj-ea"/>
                          <a:cs typeface="+mj-cs"/>
                          <a:sym typeface="Trebuchet MS"/>
                        </a:rPr>
                        <a:t>application</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8000">
                          <a:latin typeface="+mj-lt"/>
                          <a:ea typeface="+mj-ea"/>
                          <a:cs typeface="+mj-cs"/>
                          <a:sym typeface="Trebuchet MS"/>
                        </a:rPr>
                        <a:t>&lt;1s</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1515330">
                <a:tc>
                  <a:txBody>
                    <a:bodyPr/>
                    <a:lstStyle/>
                    <a:p>
                      <a:pPr>
                        <a:spcBef>
                          <a:spcPts val="1800"/>
                        </a:spcBef>
                        <a:defRPr sz="1800">
                          <a:solidFill>
                            <a:srgbClr val="000000"/>
                          </a:solidFill>
                        </a:defRPr>
                      </a:pPr>
                      <a:r>
                        <a:rPr sz="8000">
                          <a:latin typeface="+mj-lt"/>
                          <a:ea typeface="+mj-ea"/>
                          <a:cs typeface="+mj-cs"/>
                          <a:sym typeface="Trebuchet MS"/>
                        </a:rPr>
                        <a:t>relative</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8000">
                          <a:latin typeface="+mj-lt"/>
                          <a:ea typeface="+mj-ea"/>
                          <a:cs typeface="+mj-cs"/>
                          <a:sym typeface="Trebuchet MS"/>
                        </a:rPr>
                        <a:t>application</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8000">
                          <a:latin typeface="+mj-lt"/>
                          <a:ea typeface="+mj-ea"/>
                          <a:cs typeface="+mj-cs"/>
                          <a:sym typeface="Trebuchet MS"/>
                        </a:rPr>
                        <a:t>1.5x</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1611237">
                <a:tc>
                  <a:txBody>
                    <a:bodyPr/>
                    <a:lstStyle/>
                    <a:p>
                      <a:pPr>
                        <a:spcBef>
                          <a:spcPts val="1800"/>
                        </a:spcBef>
                        <a:defRPr sz="1800">
                          <a:solidFill>
                            <a:srgbClr val="000000"/>
                          </a:solidFill>
                        </a:defRPr>
                      </a:pPr>
                      <a:r>
                        <a:rPr sz="8000">
                          <a:latin typeface="+mj-lt"/>
                          <a:ea typeface="+mj-ea"/>
                          <a:cs typeface="+mj-cs"/>
                          <a:sym typeface="Trebuchet MS"/>
                        </a:rPr>
                        <a:t>relative</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8000">
                          <a:latin typeface="+mj-lt"/>
                          <a:ea typeface="+mj-ea"/>
                          <a:cs typeface="+mj-cs"/>
                          <a:sym typeface="Trebuchet MS"/>
                        </a:rPr>
                        <a:t>security kernel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8000">
                          <a:latin typeface="+mj-lt"/>
                          <a:ea typeface="+mj-ea"/>
                          <a:cs typeface="+mj-cs"/>
                          <a:sym typeface="Trebuchet MS"/>
                        </a:rPr>
                        <a:t>100x-1000x</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graphicFrame>
        <p:nvGraphicFramePr>
          <p:cNvPr id="798" name="Table"/>
          <p:cNvGraphicFramePr/>
          <p:nvPr/>
        </p:nvGraphicFramePr>
        <p:xfrm>
          <a:off x="4265655" y="8531376"/>
          <a:ext cx="18852551" cy="3618647"/>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6267250"/>
                <a:gridCol w="4582187"/>
                <a:gridCol w="4286562"/>
                <a:gridCol w="3665750"/>
              </a:tblGrid>
              <a:tr h="1755628">
                <a:tc>
                  <a:txBody>
                    <a:bodyPr/>
                    <a:lstStyle/>
                    <a:p>
                      <a:pPr algn="l">
                        <a:spcBef>
                          <a:spcPts val="5900"/>
                        </a:spcBef>
                        <a:defRPr sz="1800">
                          <a:solidFill>
                            <a:srgbClr val="000000"/>
                          </a:solidFill>
                        </a:defRPr>
                      </a:pPr>
                      <a:r>
                        <a:rPr b="1" sz="6000">
                          <a:latin typeface="+mj-lt"/>
                          <a:ea typeface="+mj-ea"/>
                          <a:cs typeface="+mj-cs"/>
                          <a:sym typeface="Trebuchet MS"/>
                        </a:rPr>
                        <a:t>Code virtualizer</a:t>
                      </a:r>
                    </a:p>
                  </a:txBody>
                  <a:tcPr marL="50800" marR="50800" marT="50800" marB="50800" anchor="b" anchorCtr="0" horzOverflow="overflow">
                    <a:lnL w="3175">
                      <a:miter lim="400000"/>
                    </a:lnL>
                    <a:lnR w="3175">
                      <a:miter lim="400000"/>
                    </a:lnR>
                    <a:lnT w="3175">
                      <a:miter lim="400000"/>
                    </a:lnT>
                    <a:lnB w="50800">
                      <a:solidFill>
                        <a:srgbClr val="000000"/>
                      </a:solidFill>
                      <a:miter lim="400000"/>
                    </a:lnB>
                    <a:noFill/>
                  </a:tcPr>
                </a:tc>
                <a:tc>
                  <a:txBody>
                    <a:bodyPr/>
                    <a:lstStyle/>
                    <a:p>
                      <a:pPr algn="l">
                        <a:spcBef>
                          <a:spcPts val="5300"/>
                        </a:spcBef>
                        <a:defRPr sz="1800">
                          <a:solidFill>
                            <a:srgbClr val="000000"/>
                          </a:solidFill>
                        </a:defRPr>
                      </a:pPr>
                      <a:r>
                        <a:rPr b="1" sz="6000">
                          <a:latin typeface="+mj-lt"/>
                          <a:ea typeface="+mj-ea"/>
                          <a:cs typeface="+mj-cs"/>
                          <a:sym typeface="Trebuchet MS"/>
                        </a:rPr>
                        <a:t>ExeCryptor</a:t>
                      </a:r>
                    </a:p>
                  </a:txBody>
                  <a:tcPr marL="50800" marR="50800" marT="50800" marB="50800" anchor="b" anchorCtr="0" horzOverflow="overflow">
                    <a:lnL w="3175">
                      <a:miter lim="400000"/>
                    </a:lnL>
                    <a:lnR w="3175">
                      <a:miter lim="400000"/>
                    </a:lnR>
                    <a:lnT w="3175">
                      <a:miter lim="400000"/>
                    </a:lnT>
                    <a:lnB w="50800">
                      <a:solidFill>
                        <a:srgbClr val="000000"/>
                      </a:solidFill>
                      <a:miter lim="400000"/>
                    </a:lnB>
                    <a:noFill/>
                  </a:tcPr>
                </a:tc>
                <a:tc>
                  <a:txBody>
                    <a:bodyPr/>
                    <a:lstStyle/>
                    <a:p>
                      <a:pPr algn="l">
                        <a:spcBef>
                          <a:spcPts val="5300"/>
                        </a:spcBef>
                        <a:defRPr sz="1800">
                          <a:solidFill>
                            <a:srgbClr val="000000"/>
                          </a:solidFill>
                        </a:defRPr>
                      </a:pPr>
                      <a:r>
                        <a:rPr b="1" sz="6000">
                          <a:latin typeface="+mj-lt"/>
                          <a:ea typeface="+mj-ea"/>
                          <a:cs typeface="+mj-cs"/>
                          <a:sym typeface="Trebuchet MS"/>
                        </a:rPr>
                        <a:t>VMProtect</a:t>
                      </a:r>
                    </a:p>
                  </a:txBody>
                  <a:tcPr marL="50800" marR="50800" marT="50800" marB="50800" anchor="b" anchorCtr="0" horzOverflow="overflow">
                    <a:lnL w="3175">
                      <a:miter lim="400000"/>
                    </a:lnL>
                    <a:lnR w="3175">
                      <a:miter lim="400000"/>
                    </a:lnR>
                    <a:lnT w="3175">
                      <a:miter lim="400000"/>
                    </a:lnT>
                    <a:lnB w="50800">
                      <a:solidFill>
                        <a:srgbClr val="000000"/>
                      </a:solidFill>
                      <a:miter lim="400000"/>
                    </a:lnB>
                    <a:noFill/>
                  </a:tcPr>
                </a:tc>
                <a:tc>
                  <a:txBody>
                    <a:bodyPr/>
                    <a:lstStyle/>
                    <a:p>
                      <a:pPr algn="l">
                        <a:spcBef>
                          <a:spcPts val="5300"/>
                        </a:spcBef>
                        <a:defRPr sz="1800">
                          <a:solidFill>
                            <a:srgbClr val="000000"/>
                          </a:solidFill>
                        </a:defRPr>
                      </a:pPr>
                      <a:r>
                        <a:rPr b="1" sz="6000">
                          <a:latin typeface="+mj-lt"/>
                          <a:ea typeface="+mj-ea"/>
                          <a:cs typeface="+mj-cs"/>
                          <a:sym typeface="Trebuchet MS"/>
                        </a:rPr>
                        <a:t>Themida</a:t>
                      </a:r>
                    </a:p>
                  </a:txBody>
                  <a:tcPr marL="50800" marR="50800" marT="50800" marB="50800" anchor="b" anchorCtr="0" horzOverflow="overflow">
                    <a:lnL w="3175">
                      <a:miter lim="400000"/>
                    </a:lnL>
                    <a:lnR w="3175">
                      <a:miter lim="400000"/>
                    </a:lnR>
                    <a:lnT w="3175">
                      <a:miter lim="400000"/>
                    </a:lnT>
                    <a:lnB w="50800">
                      <a:solidFill>
                        <a:srgbClr val="000000"/>
                      </a:solidFill>
                      <a:miter lim="400000"/>
                    </a:lnB>
                    <a:noFill/>
                  </a:tcPr>
                </a:tc>
              </a:tr>
              <a:tr h="1836031">
                <a:tc>
                  <a:txBody>
                    <a:bodyPr/>
                    <a:lstStyle/>
                    <a:p>
                      <a:pPr defTabSz="914400">
                        <a:defRPr sz="1800">
                          <a:solidFill>
                            <a:srgbClr val="000000"/>
                          </a:solidFill>
                        </a:defRPr>
                      </a:pPr>
                      <a:r>
                        <a:rPr sz="8000">
                          <a:latin typeface="+mj-lt"/>
                          <a:ea typeface="+mj-ea"/>
                          <a:cs typeface="+mj-cs"/>
                          <a:sym typeface="Trebuchet MS"/>
                        </a:rPr>
                        <a:t>100x</a:t>
                      </a:r>
                    </a:p>
                  </a:txBody>
                  <a:tcPr marL="50800" marR="50800" marT="50800" marB="50800" anchor="ctr" anchorCtr="0" horzOverflow="overflow">
                    <a:lnL w="50800">
                      <a:solidFill>
                        <a:srgbClr val="000000"/>
                      </a:solidFill>
                      <a:miter lim="400000"/>
                    </a:lnL>
                    <a:lnR w="50800">
                      <a:solidFill>
                        <a:srgbClr val="B4B4B4"/>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8000">
                          <a:latin typeface="+mj-lt"/>
                          <a:ea typeface="+mj-ea"/>
                          <a:cs typeface="+mj-cs"/>
                          <a:sym typeface="Trebuchet MS"/>
                        </a:rPr>
                        <a:t>700x</a:t>
                      </a:r>
                    </a:p>
                  </a:txBody>
                  <a:tcPr marL="50800" marR="50800" marT="50800" marB="50800" anchor="ctr" anchorCtr="0" horzOverflow="overflow">
                    <a:lnL w="50800">
                      <a:solidFill>
                        <a:srgbClr val="B4B4B4"/>
                      </a:solidFill>
                      <a:miter lim="400000"/>
                    </a:lnL>
                    <a:lnR w="50800">
                      <a:solidFill>
                        <a:srgbClr val="B4B4B4"/>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8000">
                          <a:latin typeface="+mj-lt"/>
                          <a:ea typeface="+mj-ea"/>
                          <a:cs typeface="+mj-cs"/>
                          <a:sym typeface="Trebuchet MS"/>
                        </a:rPr>
                        <a:t>500x</a:t>
                      </a:r>
                    </a:p>
                  </a:txBody>
                  <a:tcPr marL="50800" marR="50800" marT="50800" marB="50800" anchor="ctr" anchorCtr="0" horzOverflow="overflow">
                    <a:lnL w="50800">
                      <a:solidFill>
                        <a:srgbClr val="B4B4B4"/>
                      </a:solidFill>
                      <a:miter lim="400000"/>
                    </a:lnL>
                    <a:lnR w="50800">
                      <a:solidFill>
                        <a:srgbClr val="B4B4B4"/>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8000">
                          <a:latin typeface="+mj-lt"/>
                          <a:ea typeface="+mj-ea"/>
                          <a:cs typeface="+mj-cs"/>
                          <a:sym typeface="Trebuchet MS"/>
                        </a:rPr>
                        <a:t>1200x</a:t>
                      </a:r>
                    </a:p>
                  </a:txBody>
                  <a:tcPr marL="50800" marR="50800" marT="50800" marB="50800" anchor="ctr" anchorCtr="0" horzOverflow="overflow">
                    <a:lnL w="50800">
                      <a:solidFill>
                        <a:srgbClr val="B4B4B4"/>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8"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02" name="Time-to-Crack Matters"/>
          <p:cNvSpPr txBox="1"/>
          <p:nvPr/>
        </p:nvSpPr>
        <p:spPr>
          <a:xfrm>
            <a:off x="4843859" y="131269"/>
            <a:ext cx="14446251" cy="179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Time-to-Crack Matters</a:t>
            </a:r>
          </a:p>
        </p:txBody>
      </p:sp>
      <p:grpSp>
        <p:nvGrpSpPr>
          <p:cNvPr id="805" name="Group"/>
          <p:cNvGrpSpPr/>
          <p:nvPr/>
        </p:nvGrpSpPr>
        <p:grpSpPr>
          <a:xfrm>
            <a:off x="292100" y="8770270"/>
            <a:ext cx="3018160" cy="3955563"/>
            <a:chOff x="0" y="0"/>
            <a:chExt cx="3018159" cy="3955562"/>
          </a:xfrm>
        </p:grpSpPr>
        <p:pic>
          <p:nvPicPr>
            <p:cNvPr id="803" name="sp2.png" descr="sp2.png"/>
            <p:cNvPicPr>
              <a:picLocks noChangeAspect="1"/>
            </p:cNvPicPr>
            <p:nvPr/>
          </p:nvPicPr>
          <p:blipFill>
            <a:blip r:embed="rId3">
              <a:extLst/>
            </a:blip>
            <a:stretch>
              <a:fillRect/>
            </a:stretch>
          </p:blipFill>
          <p:spPr>
            <a:xfrm>
              <a:off x="296184" y="462933"/>
              <a:ext cx="2425791" cy="3492630"/>
            </a:xfrm>
            <a:prstGeom prst="rect">
              <a:avLst/>
            </a:prstGeom>
            <a:ln w="25400" cap="flat">
              <a:noFill/>
              <a:miter lim="400000"/>
            </a:ln>
            <a:effectLst>
              <a:outerShdw sx="100000" sy="100000" kx="0" ky="0" algn="b" rotWithShape="0" blurRad="355600" dist="177800" dir="5400000">
                <a:srgbClr val="000000">
                  <a:alpha val="70000"/>
                </a:srgbClr>
              </a:outerShdw>
            </a:effectLst>
          </p:spPr>
        </p:pic>
        <p:pic>
          <p:nvPicPr>
            <p:cNvPr id="804" name="sp7.png" descr="sp7.png"/>
            <p:cNvPicPr>
              <a:picLocks noChangeAspect="1"/>
            </p:cNvPicPr>
            <p:nvPr/>
          </p:nvPicPr>
          <p:blipFill>
            <a:blip r:embed="rId4">
              <a:extLst/>
            </a:blip>
            <a:stretch>
              <a:fillRect/>
            </a:stretch>
          </p:blipFill>
          <p:spPr>
            <a:xfrm>
              <a:off x="0" y="0"/>
              <a:ext cx="3018160" cy="1142589"/>
            </a:xfrm>
            <a:prstGeom prst="rect">
              <a:avLst/>
            </a:prstGeom>
            <a:ln w="25400" cap="flat">
              <a:noFill/>
              <a:miter lim="400000"/>
            </a:ln>
            <a:effectLst/>
          </p:spPr>
        </p:pic>
      </p:grpSp>
      <p:graphicFrame>
        <p:nvGraphicFramePr>
          <p:cNvPr id="806" name="Table"/>
          <p:cNvGraphicFramePr/>
          <p:nvPr/>
        </p:nvGraphicFramePr>
        <p:xfrm>
          <a:off x="4022392" y="1826502"/>
          <a:ext cx="18741677" cy="8408133"/>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4967158"/>
                <a:gridCol w="6942574"/>
                <a:gridCol w="6781144"/>
              </a:tblGrid>
              <a:tr h="2153258">
                <a:tc>
                  <a:txBody>
                    <a:bodyPr/>
                    <a:lstStyle/>
                    <a:p>
                      <a:pPr defTabSz="914400">
                        <a:defRPr sz="1800">
                          <a:solidFill>
                            <a:srgbClr val="000000"/>
                          </a:solidFill>
                        </a:defRPr>
                      </a:pPr>
                      <a:r>
                        <a:rPr b="1" sz="7000">
                          <a:latin typeface="+mj-lt"/>
                          <a:ea typeface="+mj-ea"/>
                          <a:cs typeface="+mj-cs"/>
                          <a:sym typeface="Trebuchet MS"/>
                        </a:rPr>
                        <a:t>Analysis</a:t>
                      </a:r>
                    </a:p>
                  </a:txBody>
                  <a:tcPr marL="50800" marR="50800" marT="50800" marB="50800" anchor="b" anchorCtr="0" horzOverflow="overflow">
                    <a:lnL w="3175">
                      <a:miter lim="400000"/>
                    </a:lnL>
                    <a:lnR w="3175">
                      <a:miter lim="400000"/>
                    </a:lnR>
                    <a:lnT w="3175">
                      <a:miter lim="400000"/>
                    </a:lnT>
                    <a:lnB w="50800">
                      <a:solidFill>
                        <a:srgbClr val="000000"/>
                      </a:solidFill>
                      <a:miter lim="400000"/>
                    </a:lnB>
                    <a:noFill/>
                  </a:tcPr>
                </a:tc>
                <a:tc>
                  <a:txBody>
                    <a:bodyPr/>
                    <a:lstStyle/>
                    <a:p>
                      <a:pPr defTabSz="914400">
                        <a:defRPr sz="1800">
                          <a:solidFill>
                            <a:srgbClr val="000000"/>
                          </a:solidFill>
                        </a:defRPr>
                      </a:pPr>
                      <a:r>
                        <a:rPr b="1" sz="7000">
                          <a:latin typeface="+mj-lt"/>
                          <a:ea typeface="+mj-ea"/>
                          <a:cs typeface="+mj-cs"/>
                          <a:sym typeface="Trebuchet MS"/>
                        </a:rPr>
                        <a:t>Program</a:t>
                      </a:r>
                    </a:p>
                  </a:txBody>
                  <a:tcPr marL="50800" marR="50800" marT="50800" marB="50800" anchor="b" anchorCtr="0" horzOverflow="overflow">
                    <a:lnL w="3175">
                      <a:miter lim="400000"/>
                    </a:lnL>
                    <a:lnR w="3175">
                      <a:miter lim="400000"/>
                    </a:lnR>
                    <a:lnT w="3175">
                      <a:miter lim="400000"/>
                    </a:lnT>
                    <a:lnB w="50800">
                      <a:solidFill>
                        <a:srgbClr val="000000"/>
                      </a:solidFill>
                      <a:miter lim="400000"/>
                    </a:lnB>
                    <a:noFill/>
                  </a:tcPr>
                </a:tc>
                <a:tc>
                  <a:txBody>
                    <a:bodyPr/>
                    <a:lstStyle/>
                    <a:p>
                      <a:pPr defTabSz="914400">
                        <a:defRPr sz="1800">
                          <a:solidFill>
                            <a:srgbClr val="000000"/>
                          </a:solidFill>
                        </a:defRPr>
                      </a:pPr>
                      <a:r>
                        <a:rPr b="1" sz="7000">
                          <a:latin typeface="+mj-lt"/>
                          <a:ea typeface="+mj-ea"/>
                          <a:cs typeface="+mj-cs"/>
                          <a:sym typeface="Trebuchet MS"/>
                        </a:rPr>
                        <a:t>Performance</a:t>
                      </a:r>
                    </a:p>
                  </a:txBody>
                  <a:tcPr marL="50800" marR="50800" marT="50800" marB="50800" anchor="b" anchorCtr="0" horzOverflow="overflow">
                    <a:lnL w="3175">
                      <a:miter lim="400000"/>
                    </a:lnL>
                    <a:lnR w="3175">
                      <a:miter lim="400000"/>
                    </a:lnR>
                    <a:lnT w="3175">
                      <a:miter lim="400000"/>
                    </a:lnT>
                    <a:lnB w="50800">
                      <a:solidFill>
                        <a:srgbClr val="000000"/>
                      </a:solidFill>
                      <a:miter lim="400000"/>
                    </a:lnB>
                    <a:noFill/>
                  </a:tcPr>
                </a:tc>
              </a:tr>
              <a:tr h="3113942">
                <a:tc>
                  <a:txBody>
                    <a:bodyPr/>
                    <a:lstStyle/>
                    <a:p>
                      <a:pPr>
                        <a:spcBef>
                          <a:spcPts val="1800"/>
                        </a:spcBef>
                        <a:defRPr sz="1800">
                          <a:solidFill>
                            <a:srgbClr val="000000"/>
                          </a:solidFill>
                        </a:defRPr>
                      </a:pPr>
                      <a:r>
                        <a:rPr sz="7000">
                          <a:latin typeface="+mj-lt"/>
                          <a:ea typeface="+mj-ea"/>
                          <a:cs typeface="+mj-cs"/>
                          <a:sym typeface="Trebuchet MS"/>
                        </a:rPr>
                        <a:t>Concolic</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7000">
                          <a:latin typeface="+mj-lt"/>
                          <a:ea typeface="+mj-ea"/>
                          <a:cs typeface="+mj-cs"/>
                          <a:sym typeface="Trebuchet MS"/>
                        </a:rPr>
                        <a:t>14 lines</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a:spcBef>
                          <a:spcPts val="1800"/>
                        </a:spcBef>
                        <a:defRPr sz="1800">
                          <a:solidFill>
                            <a:srgbClr val="000000"/>
                          </a:solidFill>
                        </a:defRPr>
                      </a:pPr>
                      <a:r>
                        <a:rPr sz="7000">
                          <a:latin typeface="+mj-lt"/>
                          <a:ea typeface="+mj-ea"/>
                          <a:cs typeface="+mj-cs"/>
                          <a:sym typeface="Trebuchet MS"/>
                        </a:rPr>
                        <a:t>4 hours</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3113942">
                <a:tc>
                  <a:txBody>
                    <a:bodyPr/>
                    <a:lstStyle/>
                    <a:p>
                      <a:pPr>
                        <a:lnSpc>
                          <a:spcPct val="80000"/>
                        </a:lnSpc>
                        <a:spcBef>
                          <a:spcPts val="1800"/>
                        </a:spcBef>
                        <a:defRPr sz="1800">
                          <a:solidFill>
                            <a:srgbClr val="000000"/>
                          </a:solidFill>
                        </a:defRPr>
                      </a:pPr>
                      <a:r>
                        <a:rPr sz="7000">
                          <a:latin typeface="+mj-lt"/>
                          <a:ea typeface="+mj-ea"/>
                          <a:cs typeface="+mj-cs"/>
                          <a:sym typeface="Trebuchet MS"/>
                        </a:rPr>
                        <a:t>Dynamic/
Symbolic</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7000">
                          <a:latin typeface="+mj-lt"/>
                          <a:ea typeface="+mj-ea"/>
                          <a:cs typeface="+mj-cs"/>
                          <a:sym typeface="Trebuchet MS"/>
                        </a:rPr>
                        <a:t>Tigress
Challenge 3.4</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a:lnSpc>
                          <a:spcPct val="80000"/>
                        </a:lnSpc>
                        <a:spcBef>
                          <a:spcPts val="1800"/>
                        </a:spcBef>
                        <a:defRPr sz="1800">
                          <a:solidFill>
                            <a:srgbClr val="000000"/>
                          </a:solidFill>
                        </a:defRPr>
                      </a:pPr>
                      <a:r>
                        <a:rPr sz="7000">
                          <a:latin typeface="+mj-lt"/>
                          <a:ea typeface="+mj-ea"/>
                          <a:cs typeface="+mj-cs"/>
                          <a:sym typeface="Trebuchet MS"/>
                        </a:rPr>
                        <a:t>2.2 hours,
170GB RAM</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sp>
        <p:nvSpPr>
          <p:cNvPr id="807" name="Salwan, et. al, Playing with Binary Analysis, SSTIC’07"/>
          <p:cNvSpPr txBox="1"/>
          <p:nvPr/>
        </p:nvSpPr>
        <p:spPr>
          <a:xfrm>
            <a:off x="6673364" y="12622955"/>
            <a:ext cx="12106052" cy="70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3800">
                <a:solidFill>
                  <a:srgbClr val="000000"/>
                </a:solidFill>
                <a:latin typeface="+mj-lt"/>
                <a:ea typeface="+mj-ea"/>
                <a:cs typeface="+mj-cs"/>
                <a:sym typeface="Trebuchet MS"/>
              </a:defRPr>
            </a:lvl1pPr>
          </a:lstStyle>
          <a:p>
            <a:pPr/>
            <a:r>
              <a:t>Salwan, et. al, Playing with Binary Analysis, SSTIC’07</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811" name="Text"/>
          <p:cNvSpPr txBox="1"/>
          <p:nvPr/>
        </p:nvSpPr>
        <p:spPr>
          <a:xfrm>
            <a:off x="11375593" y="11937655"/>
            <a:ext cx="794614"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8100" u="sng">
                <a:solidFill>
                  <a:srgbClr val="41FF00"/>
                </a:solidFill>
                <a:hlinkClick r:id="rId3" invalidUrl="" action="" tgtFrame="" tooltip="" history="1" highlightClick="0" endSnd="0"/>
              </a:defRPr>
            </a:lvl1pPr>
          </a:lstStyle>
          <a:p>
            <a:pPr>
              <a:defRPr u="none"/>
            </a:pPr>
            <a:r>
              <a:rPr u="sng">
                <a:hlinkClick r:id="rId3" invalidUrl="" action="" tgtFrame="" tooltip="" history="1" highlightClick="0" endSnd="0"/>
              </a:rPr>
              <a:t> </a:t>
            </a:r>
          </a:p>
        </p:txBody>
      </p:sp>
      <p:sp>
        <p:nvSpPr>
          <p:cNvPr id="812" name="ssergiT"/>
          <p:cNvSpPr txBox="1"/>
          <p:nvPr/>
        </p:nvSpPr>
        <p:spPr>
          <a:xfrm flipH="1">
            <a:off x="6838875" y="5976006"/>
            <a:ext cx="9811687"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18100">
                <a:solidFill>
                  <a:srgbClr val="41FF00"/>
                </a:solidFill>
                <a:latin typeface="Courier"/>
                <a:ea typeface="Courier"/>
                <a:cs typeface="Courier"/>
                <a:sym typeface="Courier"/>
              </a:defRPr>
            </a:lvl1pPr>
          </a:lstStyle>
          <a:p>
            <a:pPr/>
            <a:r>
              <a:t>ssergiT</a:t>
            </a:r>
          </a:p>
        </p:txBody>
      </p:sp>
      <p:sp>
        <p:nvSpPr>
          <p:cNvPr id="813" name="Tigress"/>
          <p:cNvSpPr txBox="1"/>
          <p:nvPr/>
        </p:nvSpPr>
        <p:spPr>
          <a:xfrm>
            <a:off x="6838875" y="5976006"/>
            <a:ext cx="9811688"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8100">
                <a:solidFill>
                  <a:srgbClr val="41FF00"/>
                </a:solidFill>
                <a:latin typeface="Courier"/>
                <a:ea typeface="Courier"/>
                <a:cs typeface="Courier"/>
                <a:sym typeface="Courier"/>
              </a:defRPr>
            </a:lvl1pPr>
          </a:lstStyle>
          <a:p>
            <a:pPr/>
            <a:r>
              <a:t>Tigress</a:t>
            </a:r>
          </a:p>
        </p:txBody>
      </p:sp>
      <p:sp>
        <p:nvSpPr>
          <p:cNvPr id="814" name="Design"/>
          <p:cNvSpPr txBox="1"/>
          <p:nvPr/>
        </p:nvSpPr>
        <p:spPr>
          <a:xfrm>
            <a:off x="7556778" y="8807491"/>
            <a:ext cx="8432243"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8100">
                <a:solidFill>
                  <a:srgbClr val="41FF00"/>
                </a:solidFill>
                <a:latin typeface="Courier"/>
                <a:ea typeface="Courier"/>
                <a:cs typeface="Courier"/>
                <a:sym typeface="Courier"/>
              </a:defRPr>
            </a:lvl1pPr>
          </a:lstStyle>
          <a:p>
            <a:pPr/>
            <a:r>
              <a:t>Design</a:t>
            </a:r>
          </a:p>
        </p:txBody>
      </p:sp>
      <p:sp>
        <p:nvSpPr>
          <p:cNvPr id="815" name="ngiseD"/>
          <p:cNvSpPr txBox="1"/>
          <p:nvPr/>
        </p:nvSpPr>
        <p:spPr>
          <a:xfrm flipH="1">
            <a:off x="7556779" y="8807491"/>
            <a:ext cx="8432243"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18100">
                <a:solidFill>
                  <a:srgbClr val="41FF00"/>
                </a:solidFill>
                <a:latin typeface="Courier"/>
                <a:ea typeface="Courier"/>
                <a:cs typeface="Courier"/>
                <a:sym typeface="Courier"/>
              </a:defRPr>
            </a:lvl1pPr>
          </a:lstStyle>
          <a:p>
            <a:pPr/>
            <a:r>
              <a:t>ngiseD</a:t>
            </a:r>
          </a:p>
        </p:txBody>
      </p:sp>
      <p:pic>
        <p:nvPicPr>
          <p:cNvPr id="816" name="Group" descr="Group"/>
          <p:cNvPicPr>
            <a:picLocks noChangeAspect="1"/>
          </p:cNvPicPr>
          <p:nvPr/>
        </p:nvPicPr>
        <p:blipFill>
          <a:blip r:embed="rId4">
            <a:extLst/>
          </a:blip>
          <a:stretch>
            <a:fillRect/>
          </a:stretch>
        </p:blipFill>
        <p:spPr>
          <a:xfrm>
            <a:off x="9237098" y="1371401"/>
            <a:ext cx="5015241" cy="399939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Subtype="10" presetID="19" grpId="1" fill="hold">
                                  <p:stCondLst>
                                    <p:cond delay="0"/>
                                  </p:stCondLst>
                                  <p:iterate type="lt" backwards="0">
                                    <p:tmAbs val="0"/>
                                  </p:iterate>
                                  <p:childTnLst>
                                    <p:anim calcmode="lin" valueType="num">
                                      <p:cBhvr>
                                        <p:cTn id="6" dur="1000" fill="hold"/>
                                        <p:tgtEl>
                                          <p:spTgt spid="812"/>
                                        </p:tgtEl>
                                        <p:attrNameLst>
                                          <p:attrName>ppt_h</p:attrName>
                                        </p:attrNameLst>
                                      </p:cBhvr>
                                      <p:tavLst>
                                        <p:tav tm="0">
                                          <p:val>
                                            <p:strVal val="ppt_h"/>
                                          </p:val>
                                        </p:tav>
                                        <p:tav tm="100000">
                                          <p:val>
                                            <p:strVal val="ppt_h"/>
                                          </p:val>
                                        </p:tav>
                                      </p:tavLst>
                                    </p:anim>
                                    <p:anim calcmode="lin" valueType="num">
                                      <p:cBhvr>
                                        <p:cTn id="7" dur="1000" fill="hold"/>
                                        <p:tgtEl>
                                          <p:spTgt spid="81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fill="hold">
                                          <p:stCondLst>
                                            <p:cond delay="999"/>
                                          </p:stCondLst>
                                        </p:cTn>
                                        <p:tgtEl>
                                          <p:spTgt spid="812"/>
                                        </p:tgtEl>
                                        <p:attrNameLst>
                                          <p:attrName>style.visibility</p:attrName>
                                        </p:attrNameLst>
                                      </p:cBhvr>
                                      <p:to>
                                        <p:strVal val="hidden"/>
                                      </p:to>
                                    </p:set>
                                  </p:childTnLst>
                                </p:cTn>
                              </p:par>
                            </p:childTnLst>
                          </p:cTn>
                        </p:par>
                        <p:par>
                          <p:cTn id="9" fill="hold">
                            <p:stCondLst>
                              <p:cond delay="1000"/>
                            </p:stCondLst>
                            <p:childTnLst>
                              <p:par>
                                <p:cTn id="10" presetClass="entr" nodeType="afterEffect" presetSubtype="10" presetID="19" grpId="2" fill="hold">
                                  <p:stCondLst>
                                    <p:cond delay="0"/>
                                  </p:stCondLst>
                                  <p:iterate type="lt" backwards="0">
                                    <p:tmAbs val="0"/>
                                  </p:iterate>
                                  <p:childTnLst>
                                    <p:set>
                                      <p:cBhvr>
                                        <p:cTn id="11" fill="hold"/>
                                        <p:tgtEl>
                                          <p:spTgt spid="813"/>
                                        </p:tgtEl>
                                        <p:attrNameLst>
                                          <p:attrName>style.visibility</p:attrName>
                                        </p:attrNameLst>
                                      </p:cBhvr>
                                      <p:to>
                                        <p:strVal val="visible"/>
                                      </p:to>
                                    </p:set>
                                    <p:anim calcmode="lin" valueType="num">
                                      <p:cBhvr>
                                        <p:cTn id="12" dur="1000" fill="hold"/>
                                        <p:tgtEl>
                                          <p:spTgt spid="813"/>
                                        </p:tgtEl>
                                        <p:attrNameLst>
                                          <p:attrName>ppt_w</p:attrName>
                                        </p:attrNameLst>
                                      </p:cBhvr>
                                      <p:tavLst>
                                        <p:tav tm="0" fmla="#ppt_w*sin(2.5*pi*$)">
                                          <p:val>
                                            <p:fltVal val="0"/>
                                          </p:val>
                                        </p:tav>
                                        <p:tav tm="100000">
                                          <p:val>
                                            <p:fltVal val="1"/>
                                          </p:val>
                                        </p:tav>
                                      </p:tavLst>
                                    </p:anim>
                                    <p:anim calcmode="lin" valueType="num">
                                      <p:cBhvr>
                                        <p:cTn id="13" dur="1000" fill="hold"/>
                                        <p:tgtEl>
                                          <p:spTgt spid="813"/>
                                        </p:tgtEl>
                                        <p:attrNameLst>
                                          <p:attrName>ppt_h</p:attrName>
                                        </p:attrNameLst>
                                      </p:cBhvr>
                                      <p:tavLst>
                                        <p:tav tm="0">
                                          <p:val>
                                            <p:strVal val="#ppt_h"/>
                                          </p:val>
                                        </p:tav>
                                        <p:tav tm="100000">
                                          <p:val>
                                            <p:strVal val="#ppt_h"/>
                                          </p:val>
                                        </p:tav>
                                      </p:tavLst>
                                    </p:anim>
                                  </p:childTnLst>
                                </p:cTn>
                              </p:par>
                            </p:childTnLst>
                          </p:cTn>
                        </p:par>
                        <p:par>
                          <p:cTn id="14" fill="hold">
                            <p:stCondLst>
                              <p:cond delay="2000"/>
                            </p:stCondLst>
                            <p:childTnLst>
                              <p:par>
                                <p:cTn id="15" presetClass="entr" nodeType="afterEffect" presetSubtype="10" presetID="19" grpId="3" fill="hold">
                                  <p:stCondLst>
                                    <p:cond delay="0"/>
                                  </p:stCondLst>
                                  <p:iterate type="lt" backwards="0">
                                    <p:tmAbs val="0"/>
                                  </p:iterate>
                                  <p:childTnLst>
                                    <p:set>
                                      <p:cBhvr>
                                        <p:cTn id="16" fill="hold"/>
                                        <p:tgtEl>
                                          <p:spTgt spid="814"/>
                                        </p:tgtEl>
                                        <p:attrNameLst>
                                          <p:attrName>style.visibility</p:attrName>
                                        </p:attrNameLst>
                                      </p:cBhvr>
                                      <p:to>
                                        <p:strVal val="visible"/>
                                      </p:to>
                                    </p:set>
                                    <p:anim calcmode="lin" valueType="num">
                                      <p:cBhvr>
                                        <p:cTn id="17" dur="1000" fill="hold"/>
                                        <p:tgtEl>
                                          <p:spTgt spid="814"/>
                                        </p:tgtEl>
                                        <p:attrNameLst>
                                          <p:attrName>ppt_w</p:attrName>
                                        </p:attrNameLst>
                                      </p:cBhvr>
                                      <p:tavLst>
                                        <p:tav tm="0" fmla="#ppt_w*sin(2.5*pi*$)">
                                          <p:val>
                                            <p:fltVal val="0"/>
                                          </p:val>
                                        </p:tav>
                                        <p:tav tm="100000">
                                          <p:val>
                                            <p:fltVal val="1"/>
                                          </p:val>
                                        </p:tav>
                                      </p:tavLst>
                                    </p:anim>
                                    <p:anim calcmode="lin" valueType="num">
                                      <p:cBhvr>
                                        <p:cTn id="18" dur="1000" fill="hold"/>
                                        <p:tgtEl>
                                          <p:spTgt spid="814"/>
                                        </p:tgtEl>
                                        <p:attrNameLst>
                                          <p:attrName>ppt_h</p:attrName>
                                        </p:attrNameLst>
                                      </p:cBhvr>
                                      <p:tavLst>
                                        <p:tav tm="0">
                                          <p:val>
                                            <p:strVal val="#ppt_h"/>
                                          </p:val>
                                        </p:tav>
                                        <p:tav tm="100000">
                                          <p:val>
                                            <p:strVal val="#ppt_h"/>
                                          </p:val>
                                        </p:tav>
                                      </p:tavLst>
                                    </p:anim>
                                  </p:childTnLst>
                                </p:cTn>
                              </p:par>
                            </p:childTnLst>
                          </p:cTn>
                        </p:par>
                        <p:par>
                          <p:cTn id="19" fill="hold">
                            <p:stCondLst>
                              <p:cond delay="3000"/>
                            </p:stCondLst>
                            <p:childTnLst>
                              <p:par>
                                <p:cTn id="20" presetClass="exit" nodeType="afterEffect" presetSubtype="10" presetID="19" grpId="4" fill="hold">
                                  <p:stCondLst>
                                    <p:cond delay="0"/>
                                  </p:stCondLst>
                                  <p:iterate type="lt" backwards="0">
                                    <p:tmAbs val="0"/>
                                  </p:iterate>
                                  <p:childTnLst>
                                    <p:anim calcmode="lin" valueType="num">
                                      <p:cBhvr>
                                        <p:cTn id="21" dur="1000" fill="hold"/>
                                        <p:tgtEl>
                                          <p:spTgt spid="815"/>
                                        </p:tgtEl>
                                        <p:attrNameLst>
                                          <p:attrName>ppt_h</p:attrName>
                                        </p:attrNameLst>
                                      </p:cBhvr>
                                      <p:tavLst>
                                        <p:tav tm="0">
                                          <p:val>
                                            <p:strVal val="ppt_h"/>
                                          </p:val>
                                        </p:tav>
                                        <p:tav tm="100000">
                                          <p:val>
                                            <p:strVal val="ppt_h"/>
                                          </p:val>
                                        </p:tav>
                                      </p:tavLst>
                                    </p:anim>
                                    <p:anim calcmode="lin" valueType="num">
                                      <p:cBhvr>
                                        <p:cTn id="22" dur="1000" fill="hold"/>
                                        <p:tgtEl>
                                          <p:spTgt spid="8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23" fill="hold">
                                          <p:stCondLst>
                                            <p:cond delay="999"/>
                                          </p:stCondLst>
                                        </p:cTn>
                                        <p:tgtEl>
                                          <p:spTgt spid="81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12" grpId="1"/>
      <p:bldP build="whole" bldLvl="1" animBg="1" rev="0" advAuto="0" spid="814" grpId="3"/>
      <p:bldP build="whole" bldLvl="1" animBg="1" rev="0" advAuto="0" spid="813" grpId="2"/>
      <p:bldP build="whole" bldLvl="1" animBg="1" rev="0" advAuto="0" spid="815" grpId="4"/>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658DA0"/>
        </a:solidFill>
      </p:bgPr>
    </p:bg>
    <p:spTree>
      <p:nvGrpSpPr>
        <p:cNvPr id="1" name=""/>
        <p:cNvGrpSpPr/>
        <p:nvPr/>
      </p:nvGrpSpPr>
      <p:grpSpPr>
        <a:xfrm>
          <a:off x="0" y="0"/>
          <a:ext cx="0" cy="0"/>
          <a:chOff x="0" y="0"/>
          <a:chExt cx="0" cy="0"/>
        </a:xfrm>
      </p:grpSpPr>
      <p:grpSp>
        <p:nvGrpSpPr>
          <p:cNvPr id="859" name="Group"/>
          <p:cNvGrpSpPr/>
          <p:nvPr/>
        </p:nvGrpSpPr>
        <p:grpSpPr>
          <a:xfrm>
            <a:off x="1271760" y="803042"/>
            <a:ext cx="22533590" cy="9301125"/>
            <a:chOff x="0" y="0"/>
            <a:chExt cx="22533588" cy="9301124"/>
          </a:xfrm>
        </p:grpSpPr>
        <p:sp>
          <p:nvSpPr>
            <p:cNvPr id="820" name="Rounded Rectangle"/>
            <p:cNvSpPr/>
            <p:nvPr/>
          </p:nvSpPr>
          <p:spPr>
            <a:xfrm>
              <a:off x="0" y="0"/>
              <a:ext cx="22533589" cy="7707282"/>
            </a:xfrm>
            <a:prstGeom prst="roundRect">
              <a:avLst>
                <a:gd name="adj" fmla="val 11669"/>
              </a:avLst>
            </a:prstGeom>
            <a:solidFill>
              <a:srgbClr val="87D6FF"/>
            </a:solidFill>
            <a:ln w="101600" cap="flat">
              <a:solidFill>
                <a:srgbClr val="3D315B"/>
              </a:solidFill>
              <a:prstDash val="solid"/>
              <a:miter lim="400000"/>
            </a:ln>
            <a:effectLst>
              <a:outerShdw sx="100000" sy="100000" kx="0" ky="0" algn="b" rotWithShape="0" blurRad="190500" dist="228600" dir="959345">
                <a:srgbClr val="000000"/>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821" name="Line"/>
            <p:cNvSpPr/>
            <p:nvPr/>
          </p:nvSpPr>
          <p:spPr>
            <a:xfrm>
              <a:off x="10838097" y="8031262"/>
              <a:ext cx="1" cy="1269863"/>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838" name="Group"/>
            <p:cNvGrpSpPr/>
            <p:nvPr/>
          </p:nvGrpSpPr>
          <p:grpSpPr>
            <a:xfrm>
              <a:off x="1764451" y="777830"/>
              <a:ext cx="6050654" cy="3928563"/>
              <a:chOff x="0" y="0"/>
              <a:chExt cx="6050653" cy="3928562"/>
            </a:xfrm>
          </p:grpSpPr>
          <p:sp>
            <p:nvSpPr>
              <p:cNvPr id="822" name="Oval"/>
              <p:cNvSpPr/>
              <p:nvPr/>
            </p:nvSpPr>
            <p:spPr>
              <a:xfrm>
                <a:off x="0" y="0"/>
                <a:ext cx="6050654" cy="340144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836" name="Group"/>
              <p:cNvGrpSpPr/>
              <p:nvPr/>
            </p:nvGrpSpPr>
            <p:grpSpPr>
              <a:xfrm>
                <a:off x="822527" y="556580"/>
                <a:ext cx="4599909" cy="1650845"/>
                <a:chOff x="0" y="0"/>
                <a:chExt cx="4599907" cy="1650844"/>
              </a:xfrm>
            </p:grpSpPr>
            <p:sp>
              <p:nvSpPr>
                <p:cNvPr id="823" name="Line"/>
                <p:cNvSpPr/>
                <p:nvPr/>
              </p:nvSpPr>
              <p:spPr>
                <a:xfrm flipH="1">
                  <a:off x="787277" y="666981"/>
                  <a:ext cx="1271611" cy="307243"/>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824" name="Rectangle"/>
                <p:cNvSpPr/>
                <p:nvPr/>
              </p:nvSpPr>
              <p:spPr>
                <a:xfrm>
                  <a:off x="392571" y="990473"/>
                  <a:ext cx="878051" cy="232318"/>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825" name="Rectangle"/>
                <p:cNvSpPr/>
                <p:nvPr/>
              </p:nvSpPr>
              <p:spPr>
                <a:xfrm>
                  <a:off x="1910366" y="398669"/>
                  <a:ext cx="687590" cy="232318"/>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826" name="Rectangle"/>
                <p:cNvSpPr/>
                <p:nvPr/>
              </p:nvSpPr>
              <p:spPr>
                <a:xfrm>
                  <a:off x="2337565" y="990473"/>
                  <a:ext cx="878050" cy="232318"/>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827" name="Rectangle"/>
                <p:cNvSpPr/>
                <p:nvPr/>
              </p:nvSpPr>
              <p:spPr>
                <a:xfrm>
                  <a:off x="3310061" y="990473"/>
                  <a:ext cx="878051" cy="232318"/>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828" name="Line"/>
                <p:cNvSpPr/>
                <p:nvPr/>
              </p:nvSpPr>
              <p:spPr>
                <a:xfrm flipH="1">
                  <a:off x="1783263" y="659881"/>
                  <a:ext cx="393361" cy="304784"/>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829" name="Line"/>
                <p:cNvSpPr/>
                <p:nvPr/>
              </p:nvSpPr>
              <p:spPr>
                <a:xfrm>
                  <a:off x="2525765" y="666981"/>
                  <a:ext cx="1271611" cy="307243"/>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830" name="Line"/>
                <p:cNvSpPr/>
                <p:nvPr/>
              </p:nvSpPr>
              <p:spPr>
                <a:xfrm rot="5400000">
                  <a:off x="518611" y="-115994"/>
                  <a:ext cx="1274209" cy="1770449"/>
                </a:xfrm>
                <a:custGeom>
                  <a:avLst/>
                  <a:gdLst/>
                  <a:ahLst/>
                  <a:cxnLst>
                    <a:cxn ang="0">
                      <a:pos x="wd2" y="hd2"/>
                    </a:cxn>
                    <a:cxn ang="5400000">
                      <a:pos x="wd2" y="hd2"/>
                    </a:cxn>
                    <a:cxn ang="10800000">
                      <a:pos x="wd2" y="hd2"/>
                    </a:cxn>
                    <a:cxn ang="16200000">
                      <a:pos x="wd2" y="hd2"/>
                    </a:cxn>
                  </a:cxnLst>
                  <a:rect l="0" t="0" r="r" b="b"/>
                  <a:pathLst>
                    <a:path w="20230" h="21385" fill="norm" stroke="1" extrusionOk="0">
                      <a:moveTo>
                        <a:pt x="17488" y="10051"/>
                      </a:moveTo>
                      <a:cubicBezTo>
                        <a:pt x="18670" y="10905"/>
                        <a:pt x="19654" y="12109"/>
                        <a:pt x="20020" y="13497"/>
                      </a:cubicBezTo>
                      <a:cubicBezTo>
                        <a:pt x="20979" y="17126"/>
                        <a:pt x="18559" y="20789"/>
                        <a:pt x="14796" y="21314"/>
                      </a:cubicBezTo>
                      <a:cubicBezTo>
                        <a:pt x="12741" y="21600"/>
                        <a:pt x="10954" y="20990"/>
                        <a:pt x="9295" y="20035"/>
                      </a:cubicBezTo>
                      <a:cubicBezTo>
                        <a:pt x="5225" y="17692"/>
                        <a:pt x="1977" y="13619"/>
                        <a:pt x="561" y="9031"/>
                      </a:cubicBezTo>
                      <a:cubicBezTo>
                        <a:pt x="-621" y="5204"/>
                        <a:pt x="-94" y="856"/>
                        <a:pt x="3697" y="0"/>
                      </a:cubicBez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831" name="Line"/>
                <p:cNvSpPr/>
                <p:nvPr/>
              </p:nvSpPr>
              <p:spPr>
                <a:xfrm flipH="1" rot="16200000">
                  <a:off x="2956636" y="-157264"/>
                  <a:ext cx="1137215" cy="1963635"/>
                </a:xfrm>
                <a:custGeom>
                  <a:avLst/>
                  <a:gdLst/>
                  <a:ahLst/>
                  <a:cxnLst>
                    <a:cxn ang="0">
                      <a:pos x="wd2" y="hd2"/>
                    </a:cxn>
                    <a:cxn ang="5400000">
                      <a:pos x="wd2" y="hd2"/>
                    </a:cxn>
                    <a:cxn ang="10800000">
                      <a:pos x="wd2" y="hd2"/>
                    </a:cxn>
                    <a:cxn ang="16200000">
                      <a:pos x="wd2" y="hd2"/>
                    </a:cxn>
                  </a:cxnLst>
                  <a:rect l="0" t="0" r="r" b="b"/>
                  <a:pathLst>
                    <a:path w="20743" h="19484" fill="norm" stroke="1" extrusionOk="0">
                      <a:moveTo>
                        <a:pt x="17833" y="12396"/>
                      </a:moveTo>
                      <a:cubicBezTo>
                        <a:pt x="19453" y="12910"/>
                        <a:pt x="20719" y="13990"/>
                        <a:pt x="20742" y="15227"/>
                      </a:cubicBezTo>
                      <a:cubicBezTo>
                        <a:pt x="20847" y="20733"/>
                        <a:pt x="6565" y="21600"/>
                        <a:pt x="1837" y="13611"/>
                      </a:cubicBezTo>
                      <a:cubicBezTo>
                        <a:pt x="-753" y="9233"/>
                        <a:pt x="-598" y="4293"/>
                        <a:pt x="2264" y="0"/>
                      </a:cubicBez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832" name="Line"/>
                <p:cNvSpPr/>
                <p:nvPr/>
              </p:nvSpPr>
              <p:spPr>
                <a:xfrm flipH="1" rot="16200000">
                  <a:off x="2689039" y="-260024"/>
                  <a:ext cx="1647048" cy="2174691"/>
                </a:xfrm>
                <a:custGeom>
                  <a:avLst/>
                  <a:gdLst/>
                  <a:ahLst/>
                  <a:cxnLst>
                    <a:cxn ang="0">
                      <a:pos x="wd2" y="hd2"/>
                    </a:cxn>
                    <a:cxn ang="5400000">
                      <a:pos x="wd2" y="hd2"/>
                    </a:cxn>
                    <a:cxn ang="10800000">
                      <a:pos x="wd2" y="hd2"/>
                    </a:cxn>
                    <a:cxn ang="16200000">
                      <a:pos x="wd2" y="hd2"/>
                    </a:cxn>
                  </a:cxnLst>
                  <a:rect l="0" t="0" r="r" b="b"/>
                  <a:pathLst>
                    <a:path w="19218" h="20439" fill="norm" stroke="1" extrusionOk="0">
                      <a:moveTo>
                        <a:pt x="14373" y="3317"/>
                      </a:moveTo>
                      <a:cubicBezTo>
                        <a:pt x="20570" y="6400"/>
                        <a:pt x="20900" y="15694"/>
                        <a:pt x="14913" y="19229"/>
                      </a:cubicBezTo>
                      <a:cubicBezTo>
                        <a:pt x="10899" y="21600"/>
                        <a:pt x="6285" y="20282"/>
                        <a:pt x="3401" y="17051"/>
                      </a:cubicBezTo>
                      <a:cubicBezTo>
                        <a:pt x="1896" y="15364"/>
                        <a:pt x="954" y="13240"/>
                        <a:pt x="411" y="11011"/>
                      </a:cubicBezTo>
                      <a:cubicBezTo>
                        <a:pt x="-700" y="6441"/>
                        <a:pt x="384" y="1390"/>
                        <a:pt x="4355" y="0"/>
                      </a:cubicBez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833" name="Rectangle"/>
                <p:cNvSpPr/>
                <p:nvPr/>
              </p:nvSpPr>
              <p:spPr>
                <a:xfrm>
                  <a:off x="1365068" y="990473"/>
                  <a:ext cx="878050" cy="232318"/>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834" name="Line"/>
                <p:cNvSpPr/>
                <p:nvPr/>
              </p:nvSpPr>
              <p:spPr>
                <a:xfrm>
                  <a:off x="2296758" y="659869"/>
                  <a:ext cx="421799" cy="326819"/>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835" name="Line"/>
                <p:cNvSpPr/>
                <p:nvPr/>
              </p:nvSpPr>
              <p:spPr>
                <a:xfrm rot="5400000">
                  <a:off x="263821" y="-263822"/>
                  <a:ext cx="1647047" cy="2174690"/>
                </a:xfrm>
                <a:custGeom>
                  <a:avLst/>
                  <a:gdLst/>
                  <a:ahLst/>
                  <a:cxnLst>
                    <a:cxn ang="0">
                      <a:pos x="wd2" y="hd2"/>
                    </a:cxn>
                    <a:cxn ang="5400000">
                      <a:pos x="wd2" y="hd2"/>
                    </a:cxn>
                    <a:cxn ang="10800000">
                      <a:pos x="wd2" y="hd2"/>
                    </a:cxn>
                    <a:cxn ang="16200000">
                      <a:pos x="wd2" y="hd2"/>
                    </a:cxn>
                  </a:cxnLst>
                  <a:rect l="0" t="0" r="r" b="b"/>
                  <a:pathLst>
                    <a:path w="19218" h="20439" fill="norm" stroke="1" extrusionOk="0">
                      <a:moveTo>
                        <a:pt x="14373" y="3317"/>
                      </a:moveTo>
                      <a:cubicBezTo>
                        <a:pt x="20570" y="6400"/>
                        <a:pt x="20900" y="15694"/>
                        <a:pt x="14913" y="19229"/>
                      </a:cubicBezTo>
                      <a:cubicBezTo>
                        <a:pt x="10899" y="21600"/>
                        <a:pt x="6285" y="20282"/>
                        <a:pt x="3401" y="17051"/>
                      </a:cubicBezTo>
                      <a:cubicBezTo>
                        <a:pt x="1896" y="15364"/>
                        <a:pt x="954" y="13240"/>
                        <a:pt x="411" y="11011"/>
                      </a:cubicBezTo>
                      <a:cubicBezTo>
                        <a:pt x="-700" y="6441"/>
                        <a:pt x="384" y="1390"/>
                        <a:pt x="4355" y="0"/>
                      </a:cubicBez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sp>
            <p:nvSpPr>
              <p:cNvPr id="837" name="Flatten"/>
              <p:cNvSpPr/>
              <p:nvPr/>
            </p:nvSpPr>
            <p:spPr>
              <a:xfrm>
                <a:off x="3122481" y="265856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Flatten</a:t>
                </a:r>
              </a:p>
            </p:txBody>
          </p:sp>
        </p:grpSp>
        <p:grpSp>
          <p:nvGrpSpPr>
            <p:cNvPr id="852" name="Group"/>
            <p:cNvGrpSpPr/>
            <p:nvPr/>
          </p:nvGrpSpPr>
          <p:grpSpPr>
            <a:xfrm>
              <a:off x="15229997" y="988576"/>
              <a:ext cx="4858873" cy="3573758"/>
              <a:chOff x="0" y="0"/>
              <a:chExt cx="4858871" cy="3573756"/>
            </a:xfrm>
          </p:grpSpPr>
          <p:grpSp>
            <p:nvGrpSpPr>
              <p:cNvPr id="850" name="Group"/>
              <p:cNvGrpSpPr/>
              <p:nvPr/>
            </p:nvGrpSpPr>
            <p:grpSpPr>
              <a:xfrm>
                <a:off x="0" y="0"/>
                <a:ext cx="4858872" cy="2979956"/>
                <a:chOff x="0" y="0"/>
                <a:chExt cx="4858871" cy="2979955"/>
              </a:xfrm>
            </p:grpSpPr>
            <p:sp>
              <p:nvSpPr>
                <p:cNvPr id="839" name="Group"/>
                <p:cNvSpPr/>
                <p:nvPr/>
              </p:nvSpPr>
              <p:spPr>
                <a:xfrm>
                  <a:off x="0" y="0"/>
                  <a:ext cx="4858872" cy="2979956"/>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849" name="Group"/>
                <p:cNvGrpSpPr/>
                <p:nvPr/>
              </p:nvGrpSpPr>
              <p:grpSpPr>
                <a:xfrm>
                  <a:off x="1133860" y="493986"/>
                  <a:ext cx="2666734" cy="1302385"/>
                  <a:chOff x="0" y="0"/>
                  <a:chExt cx="2666732" cy="1302384"/>
                </a:xfrm>
              </p:grpSpPr>
              <p:sp>
                <p:nvSpPr>
                  <p:cNvPr id="840" name="Line"/>
                  <p:cNvSpPr/>
                  <p:nvPr/>
                </p:nvSpPr>
                <p:spPr>
                  <a:xfrm rot="5400000">
                    <a:off x="152646" y="404107"/>
                    <a:ext cx="321532" cy="213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841" name="Line"/>
                  <p:cNvSpPr/>
                  <p:nvPr/>
                </p:nvSpPr>
                <p:spPr>
                  <a:xfrm>
                    <a:off x="2423793" y="647934"/>
                    <a:ext cx="230184" cy="1"/>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842" name="Rectangle"/>
                  <p:cNvSpPr/>
                  <p:nvPr/>
                </p:nvSpPr>
                <p:spPr>
                  <a:xfrm>
                    <a:off x="0" y="11095"/>
                    <a:ext cx="2000570" cy="321776"/>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843" name="NEXTINSTR[VPC]"/>
                  <p:cNvSpPr txBox="1"/>
                  <p:nvPr/>
                </p:nvSpPr>
                <p:spPr>
                  <a:xfrm>
                    <a:off x="66435" y="0"/>
                    <a:ext cx="1914310" cy="310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sz="4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rPr sz="5000"/>
                      <a:t>NEXTINSTR</a:t>
                    </a:r>
                    <a:r>
                      <a:t>[VPC]</a:t>
                    </a:r>
                  </a:p>
                </p:txBody>
              </p:sp>
              <p:sp>
                <p:nvSpPr>
                  <p:cNvPr id="844" name="Rectangle"/>
                  <p:cNvSpPr/>
                  <p:nvPr/>
                </p:nvSpPr>
                <p:spPr>
                  <a:xfrm>
                    <a:off x="418662" y="487530"/>
                    <a:ext cx="2000571" cy="321776"/>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845" name="Line"/>
                  <p:cNvSpPr/>
                  <p:nvPr/>
                </p:nvSpPr>
                <p:spPr>
                  <a:xfrm rot="5400000">
                    <a:off x="-138079" y="573808"/>
                    <a:ext cx="795559" cy="348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846" name="Line"/>
                  <p:cNvSpPr/>
                  <p:nvPr/>
                </p:nvSpPr>
                <p:spPr>
                  <a:xfrm rot="16200000">
                    <a:off x="1837350" y="337852"/>
                    <a:ext cx="988567" cy="670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 y="14056"/>
                        </a:moveTo>
                        <a:lnTo>
                          <a:pt x="0" y="21550"/>
                        </a:lnTo>
                        <a:lnTo>
                          <a:pt x="21511" y="21600"/>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847" name="Rectangle"/>
                  <p:cNvSpPr/>
                  <p:nvPr/>
                </p:nvSpPr>
                <p:spPr>
                  <a:xfrm>
                    <a:off x="418662" y="980609"/>
                    <a:ext cx="2000571" cy="321776"/>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848" name="Rectangle"/>
                  <p:cNvSpPr/>
                  <p:nvPr/>
                </p:nvSpPr>
                <p:spPr>
                  <a:xfrm>
                    <a:off x="3715" y="8441"/>
                    <a:ext cx="2000570" cy="321775"/>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grpSp>
          </p:grpSp>
          <p:sp>
            <p:nvSpPr>
              <p:cNvPr id="851" name="Virtualize"/>
              <p:cNvSpPr/>
              <p:nvPr/>
            </p:nvSpPr>
            <p:spPr>
              <a:xfrm>
                <a:off x="2467226" y="230375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Virtualize</a:t>
                </a:r>
              </a:p>
            </p:txBody>
          </p:sp>
        </p:grpSp>
        <p:grpSp>
          <p:nvGrpSpPr>
            <p:cNvPr id="855" name="Group"/>
            <p:cNvGrpSpPr/>
            <p:nvPr/>
          </p:nvGrpSpPr>
          <p:grpSpPr>
            <a:xfrm>
              <a:off x="9542804" y="1550792"/>
              <a:ext cx="3959496" cy="1772592"/>
              <a:chOff x="0" y="0"/>
              <a:chExt cx="3959495" cy="1772591"/>
            </a:xfrm>
          </p:grpSpPr>
          <p:sp>
            <p:nvSpPr>
              <p:cNvPr id="853" name="Group"/>
              <p:cNvSpPr/>
              <p:nvPr/>
            </p:nvSpPr>
            <p:spPr>
              <a:xfrm>
                <a:off x="0" y="82933"/>
                <a:ext cx="3959496" cy="168965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854" name="Encode…"/>
              <p:cNvSpPr txBox="1"/>
              <p:nvPr/>
            </p:nvSpPr>
            <p:spPr>
              <a:xfrm>
                <a:off x="186583" y="0"/>
                <a:ext cx="3704063" cy="17031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nSpc>
                    <a:spcPct val="80000"/>
                  </a:lnSpc>
                  <a:defRPr sz="5000">
                    <a:solidFill>
                      <a:srgbClr val="000000"/>
                    </a:solidFill>
                    <a:latin typeface="+mj-lt"/>
                    <a:ea typeface="+mj-ea"/>
                    <a:cs typeface="+mj-cs"/>
                    <a:sym typeface="Trebuchet MS"/>
                  </a:defRPr>
                </a:pPr>
                <a:r>
                  <a:t>Encode</a:t>
                </a:r>
              </a:p>
              <a:p>
                <a:pPr>
                  <a:lnSpc>
                    <a:spcPct val="80000"/>
                  </a:lnSpc>
                  <a:defRPr sz="5000">
                    <a:solidFill>
                      <a:srgbClr val="000000"/>
                    </a:solidFill>
                    <a:latin typeface="+mj-lt"/>
                    <a:ea typeface="+mj-ea"/>
                    <a:cs typeface="+mj-cs"/>
                    <a:sym typeface="Trebuchet MS"/>
                  </a:defRPr>
                </a:pPr>
                <a:r>
                  <a:t>Arithmetic</a:t>
                </a:r>
              </a:p>
            </p:txBody>
          </p:sp>
        </p:grpSp>
        <p:sp>
          <p:nvSpPr>
            <p:cNvPr id="856" name="Obfuscation Script"/>
            <p:cNvSpPr/>
            <p:nvPr/>
          </p:nvSpPr>
          <p:spPr>
            <a:xfrm>
              <a:off x="11522552" y="68913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nSpc>
                  <a:spcPct val="80000"/>
                </a:lnSpc>
                <a:defRPr b="1" sz="6600">
                  <a:solidFill>
                    <a:srgbClr val="000000"/>
                  </a:solidFill>
                  <a:latin typeface="+mj-lt"/>
                  <a:ea typeface="+mj-ea"/>
                  <a:cs typeface="+mj-cs"/>
                  <a:sym typeface="Trebuchet MS"/>
                </a:defRPr>
              </a:lvl1pPr>
            </a:lstStyle>
            <a:p>
              <a:pPr/>
              <a:r>
                <a:t>Obfuscation Script</a:t>
              </a:r>
            </a:p>
          </p:txBody>
        </p:sp>
        <p:sp>
          <p:nvSpPr>
            <p:cNvPr id="857" name="Line"/>
            <p:cNvSpPr/>
            <p:nvPr/>
          </p:nvSpPr>
          <p:spPr>
            <a:xfrm>
              <a:off x="8044025" y="2477398"/>
              <a:ext cx="1269862"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858" name="Line"/>
            <p:cNvSpPr/>
            <p:nvPr/>
          </p:nvSpPr>
          <p:spPr>
            <a:xfrm>
              <a:off x="13731217" y="2477398"/>
              <a:ext cx="1269863"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pic>
        <p:nvPicPr>
          <p:cNvPr id="860" name="Group" descr="Group"/>
          <p:cNvPicPr>
            <a:picLocks noChangeAspect="1"/>
          </p:cNvPicPr>
          <p:nvPr/>
        </p:nvPicPr>
        <p:blipFill>
          <a:blip r:embed="rId3">
            <a:extLst/>
          </a:blip>
          <a:stretch>
            <a:fillRect/>
          </a:stretch>
        </p:blipFill>
        <p:spPr>
          <a:xfrm>
            <a:off x="10645619" y="10286801"/>
            <a:ext cx="3036399" cy="2421371"/>
          </a:xfrm>
          <a:prstGeom prst="rect">
            <a:avLst/>
          </a:prstGeom>
          <a:ln w="12700">
            <a:miter lim="400000"/>
          </a:ln>
        </p:spPr>
      </p:pic>
      <p:sp>
        <p:nvSpPr>
          <p:cNvPr id="861" name="Line"/>
          <p:cNvSpPr/>
          <p:nvPr/>
        </p:nvSpPr>
        <p:spPr>
          <a:xfrm>
            <a:off x="8966941" y="10783823"/>
            <a:ext cx="1269862" cy="1"/>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862" name="Line"/>
          <p:cNvSpPr/>
          <p:nvPr/>
        </p:nvSpPr>
        <p:spPr>
          <a:xfrm>
            <a:off x="14090834" y="10755407"/>
            <a:ext cx="1269863" cy="1"/>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866" name="Group"/>
          <p:cNvGrpSpPr/>
          <p:nvPr/>
        </p:nvGrpSpPr>
        <p:grpSpPr>
          <a:xfrm>
            <a:off x="5557398" y="9267269"/>
            <a:ext cx="3000727" cy="2631727"/>
            <a:chOff x="0" y="0"/>
            <a:chExt cx="3000725" cy="2631725"/>
          </a:xfrm>
        </p:grpSpPr>
        <p:sp>
          <p:nvSpPr>
            <p:cNvPr id="863"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864" name="diamond-clipart-purple-diamond-2.png" descr="diamond-clipart-purple-diamond-2.png"/>
            <p:cNvPicPr>
              <a:picLocks noChangeAspect="1"/>
            </p:cNvPicPr>
            <p:nvPr/>
          </p:nvPicPr>
          <p:blipFill>
            <a:blip r:embed="rId4">
              <a:extLst/>
            </a:blip>
            <a:stretch>
              <a:fillRect/>
            </a:stretch>
          </p:blipFill>
          <p:spPr>
            <a:xfrm>
              <a:off x="657910" y="1323482"/>
              <a:ext cx="1684906" cy="1173818"/>
            </a:xfrm>
            <a:prstGeom prst="rect">
              <a:avLst/>
            </a:prstGeom>
            <a:ln w="12700" cap="flat">
              <a:noFill/>
              <a:miter lim="400000"/>
            </a:ln>
            <a:effectLst/>
          </p:spPr>
        </p:pic>
        <p:sp>
          <p:nvSpPr>
            <p:cNvPr id="865" name="P.c"/>
            <p:cNvSpPr txBox="1"/>
            <p:nvPr/>
          </p:nvSpPr>
          <p:spPr>
            <a:xfrm>
              <a:off x="508026" y="0"/>
              <a:ext cx="1984674"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grpSp>
        <p:nvGrpSpPr>
          <p:cNvPr id="879" name="Group"/>
          <p:cNvGrpSpPr/>
          <p:nvPr/>
        </p:nvGrpSpPr>
        <p:grpSpPr>
          <a:xfrm>
            <a:off x="3015763" y="5611293"/>
            <a:ext cx="18845147" cy="2497303"/>
            <a:chOff x="0" y="0"/>
            <a:chExt cx="18845145" cy="2497301"/>
          </a:xfrm>
        </p:grpSpPr>
        <p:grpSp>
          <p:nvGrpSpPr>
            <p:cNvPr id="870" name="Group"/>
            <p:cNvGrpSpPr/>
            <p:nvPr/>
          </p:nvGrpSpPr>
          <p:grpSpPr>
            <a:xfrm>
              <a:off x="0" y="3889"/>
              <a:ext cx="5307534" cy="2493413"/>
              <a:chOff x="0" y="0"/>
              <a:chExt cx="5307533" cy="2493412"/>
            </a:xfrm>
          </p:grpSpPr>
          <p:sp>
            <p:nvSpPr>
              <p:cNvPr id="867" name="Functions=foo"/>
              <p:cNvSpPr txBox="1"/>
              <p:nvPr/>
            </p:nvSpPr>
            <p:spPr>
              <a:xfrm>
                <a:off x="0" y="-1"/>
                <a:ext cx="5307534" cy="930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a:solidFill>
                      <a:srgbClr val="000000"/>
                    </a:solidFill>
                    <a:latin typeface="Courier"/>
                    <a:ea typeface="Courier"/>
                    <a:cs typeface="Courier"/>
                    <a:sym typeface="Courier"/>
                  </a:defRPr>
                </a:pPr>
                <a:r>
                  <a:t>Functions=</a:t>
                </a:r>
                <a:r>
                  <a:rPr b="1"/>
                  <a:t>foo</a:t>
                </a:r>
              </a:p>
            </p:txBody>
          </p:sp>
          <p:sp>
            <p:nvSpPr>
              <p:cNvPr id="868" name="Option=…"/>
              <p:cNvSpPr txBox="1"/>
              <p:nvPr/>
            </p:nvSpPr>
            <p:spPr>
              <a:xfrm>
                <a:off x="990761" y="777678"/>
                <a:ext cx="3326012" cy="930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Courier"/>
                    <a:ea typeface="Courier"/>
                    <a:cs typeface="Courier"/>
                    <a:sym typeface="Courier"/>
                  </a:defRPr>
                </a:lvl1pPr>
              </a:lstStyle>
              <a:p>
                <a:pPr/>
                <a:r>
                  <a:t>Option=…</a:t>
                </a:r>
              </a:p>
            </p:txBody>
          </p:sp>
          <p:sp>
            <p:nvSpPr>
              <p:cNvPr id="869" name="Option=…"/>
              <p:cNvSpPr txBox="1"/>
              <p:nvPr/>
            </p:nvSpPr>
            <p:spPr>
              <a:xfrm>
                <a:off x="990761" y="1563137"/>
                <a:ext cx="3326012" cy="930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Courier"/>
                    <a:ea typeface="Courier"/>
                    <a:cs typeface="Courier"/>
                    <a:sym typeface="Courier"/>
                  </a:defRPr>
                </a:lvl1pPr>
              </a:lstStyle>
              <a:p>
                <a:pPr/>
                <a:r>
                  <a:t>Option=…</a:t>
                </a:r>
              </a:p>
            </p:txBody>
          </p:sp>
        </p:grpSp>
        <p:grpSp>
          <p:nvGrpSpPr>
            <p:cNvPr id="874" name="Group"/>
            <p:cNvGrpSpPr/>
            <p:nvPr/>
          </p:nvGrpSpPr>
          <p:grpSpPr>
            <a:xfrm>
              <a:off x="7124781" y="0"/>
              <a:ext cx="5307534" cy="2493413"/>
              <a:chOff x="0" y="0"/>
              <a:chExt cx="5307533" cy="2493412"/>
            </a:xfrm>
          </p:grpSpPr>
          <p:sp>
            <p:nvSpPr>
              <p:cNvPr id="871" name="Functions=foo"/>
              <p:cNvSpPr txBox="1"/>
              <p:nvPr/>
            </p:nvSpPr>
            <p:spPr>
              <a:xfrm>
                <a:off x="0" y="-1"/>
                <a:ext cx="5307534" cy="930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a:solidFill>
                      <a:srgbClr val="000000"/>
                    </a:solidFill>
                    <a:latin typeface="Courier"/>
                    <a:ea typeface="Courier"/>
                    <a:cs typeface="Courier"/>
                    <a:sym typeface="Courier"/>
                  </a:defRPr>
                </a:pPr>
                <a:r>
                  <a:t>Functions=</a:t>
                </a:r>
                <a:r>
                  <a:rPr b="1"/>
                  <a:t>foo</a:t>
                </a:r>
              </a:p>
            </p:txBody>
          </p:sp>
          <p:sp>
            <p:nvSpPr>
              <p:cNvPr id="872" name="Option=…"/>
              <p:cNvSpPr txBox="1"/>
              <p:nvPr/>
            </p:nvSpPr>
            <p:spPr>
              <a:xfrm>
                <a:off x="990761" y="777678"/>
                <a:ext cx="3326012" cy="930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Courier"/>
                    <a:ea typeface="Courier"/>
                    <a:cs typeface="Courier"/>
                    <a:sym typeface="Courier"/>
                  </a:defRPr>
                </a:lvl1pPr>
              </a:lstStyle>
              <a:p>
                <a:pPr/>
                <a:r>
                  <a:t>Option=…</a:t>
                </a:r>
              </a:p>
            </p:txBody>
          </p:sp>
          <p:sp>
            <p:nvSpPr>
              <p:cNvPr id="873" name="Option=…"/>
              <p:cNvSpPr txBox="1"/>
              <p:nvPr/>
            </p:nvSpPr>
            <p:spPr>
              <a:xfrm>
                <a:off x="990761" y="1563137"/>
                <a:ext cx="3326012" cy="930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Courier"/>
                    <a:ea typeface="Courier"/>
                    <a:cs typeface="Courier"/>
                    <a:sym typeface="Courier"/>
                  </a:defRPr>
                </a:lvl1pPr>
              </a:lstStyle>
              <a:p>
                <a:pPr/>
                <a:r>
                  <a:t>Option=…</a:t>
                </a:r>
              </a:p>
            </p:txBody>
          </p:sp>
        </p:grpSp>
        <p:grpSp>
          <p:nvGrpSpPr>
            <p:cNvPr id="878" name="Group"/>
            <p:cNvGrpSpPr/>
            <p:nvPr/>
          </p:nvGrpSpPr>
          <p:grpSpPr>
            <a:xfrm>
              <a:off x="13537612" y="0"/>
              <a:ext cx="5307534" cy="2493413"/>
              <a:chOff x="0" y="0"/>
              <a:chExt cx="5307533" cy="2493412"/>
            </a:xfrm>
          </p:grpSpPr>
          <p:sp>
            <p:nvSpPr>
              <p:cNvPr id="875" name="Functions=bar"/>
              <p:cNvSpPr txBox="1"/>
              <p:nvPr/>
            </p:nvSpPr>
            <p:spPr>
              <a:xfrm>
                <a:off x="0" y="-1"/>
                <a:ext cx="5307534" cy="930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a:solidFill>
                      <a:srgbClr val="000000"/>
                    </a:solidFill>
                    <a:latin typeface="Courier"/>
                    <a:ea typeface="Courier"/>
                    <a:cs typeface="Courier"/>
                    <a:sym typeface="Courier"/>
                  </a:defRPr>
                </a:pPr>
                <a:r>
                  <a:t>Functions=</a:t>
                </a:r>
                <a:r>
                  <a:rPr b="1"/>
                  <a:t>bar</a:t>
                </a:r>
              </a:p>
            </p:txBody>
          </p:sp>
          <p:sp>
            <p:nvSpPr>
              <p:cNvPr id="876" name="Option=…"/>
              <p:cNvSpPr txBox="1"/>
              <p:nvPr/>
            </p:nvSpPr>
            <p:spPr>
              <a:xfrm>
                <a:off x="990761" y="777678"/>
                <a:ext cx="3326012" cy="930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Courier"/>
                    <a:ea typeface="Courier"/>
                    <a:cs typeface="Courier"/>
                    <a:sym typeface="Courier"/>
                  </a:defRPr>
                </a:lvl1pPr>
              </a:lstStyle>
              <a:p>
                <a:pPr/>
                <a:r>
                  <a:t>Option=…</a:t>
                </a:r>
              </a:p>
            </p:txBody>
          </p:sp>
          <p:sp>
            <p:nvSpPr>
              <p:cNvPr id="877" name="Option=…"/>
              <p:cNvSpPr txBox="1"/>
              <p:nvPr/>
            </p:nvSpPr>
            <p:spPr>
              <a:xfrm>
                <a:off x="990761" y="1563137"/>
                <a:ext cx="3326012" cy="930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Courier"/>
                    <a:ea typeface="Courier"/>
                    <a:cs typeface="Courier"/>
                    <a:sym typeface="Courier"/>
                  </a:defRPr>
                </a:lvl1pPr>
              </a:lstStyle>
              <a:p>
                <a:pPr/>
                <a:r>
                  <a:t>Option=…</a:t>
                </a:r>
              </a:p>
            </p:txBody>
          </p:sp>
        </p:grpSp>
      </p:grpSp>
      <p:grpSp>
        <p:nvGrpSpPr>
          <p:cNvPr id="886" name="Group"/>
          <p:cNvGrpSpPr/>
          <p:nvPr/>
        </p:nvGrpSpPr>
        <p:grpSpPr>
          <a:xfrm>
            <a:off x="6755214" y="9641468"/>
            <a:ext cx="12696832" cy="3437971"/>
            <a:chOff x="0" y="0"/>
            <a:chExt cx="12696830" cy="3437970"/>
          </a:xfrm>
        </p:grpSpPr>
        <p:grpSp>
          <p:nvGrpSpPr>
            <p:cNvPr id="882" name="Group"/>
            <p:cNvGrpSpPr/>
            <p:nvPr/>
          </p:nvGrpSpPr>
          <p:grpSpPr>
            <a:xfrm>
              <a:off x="9343559" y="-1"/>
              <a:ext cx="3353272" cy="2949093"/>
              <a:chOff x="0" y="0"/>
              <a:chExt cx="3353271" cy="2949091"/>
            </a:xfrm>
          </p:grpSpPr>
          <p:sp>
            <p:nvSpPr>
              <p:cNvPr id="880" name="Group"/>
              <p:cNvSpPr/>
              <p:nvPr/>
            </p:nvSpPr>
            <p:spPr>
              <a:xfrm>
                <a:off x="352545" y="334697"/>
                <a:ext cx="3000727"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881" name="Group"/>
              <p:cNvSpPr/>
              <p:nvPr/>
            </p:nvSpPr>
            <p:spPr>
              <a:xfrm>
                <a:off x="0" y="0"/>
                <a:ext cx="3000726" cy="2614394"/>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nvGrpSpPr>
            <p:cNvPr id="885" name="Group"/>
            <p:cNvGrpSpPr/>
            <p:nvPr/>
          </p:nvGrpSpPr>
          <p:grpSpPr>
            <a:xfrm>
              <a:off x="-1" y="2253695"/>
              <a:ext cx="3481590" cy="1184276"/>
              <a:chOff x="7027" y="-2778"/>
              <a:chExt cx="3481588" cy="1184275"/>
            </a:xfrm>
          </p:grpSpPr>
          <p:sp>
            <p:nvSpPr>
              <p:cNvPr id="883" name="Line"/>
              <p:cNvSpPr/>
              <p:nvPr/>
            </p:nvSpPr>
            <p:spPr>
              <a:xfrm flipV="1">
                <a:off x="2268387" y="678656"/>
                <a:ext cx="1220229"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884" name="Seed"/>
              <p:cNvSpPr txBox="1"/>
              <p:nvPr/>
            </p:nvSpPr>
            <p:spPr>
              <a:xfrm>
                <a:off x="7027" y="-2779"/>
                <a:ext cx="2148012" cy="1184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7000">
                    <a:latin typeface="+mj-lt"/>
                    <a:ea typeface="+mj-ea"/>
                    <a:cs typeface="+mj-cs"/>
                    <a:sym typeface="Trebuchet MS"/>
                  </a:defRPr>
                </a:lvl1pPr>
              </a:lstStyle>
              <a:p>
                <a:pPr/>
                <a:r>
                  <a:t>Seed</a:t>
                </a:r>
              </a:p>
            </p:txBody>
          </p:sp>
        </p:grpSp>
      </p:grpSp>
      <p:grpSp>
        <p:nvGrpSpPr>
          <p:cNvPr id="890" name="Group"/>
          <p:cNvGrpSpPr/>
          <p:nvPr/>
        </p:nvGrpSpPr>
        <p:grpSpPr>
          <a:xfrm>
            <a:off x="15776303" y="9267269"/>
            <a:ext cx="3000727" cy="2631727"/>
            <a:chOff x="0" y="0"/>
            <a:chExt cx="3000725" cy="2631725"/>
          </a:xfrm>
        </p:grpSpPr>
        <p:sp>
          <p:nvSpPr>
            <p:cNvPr id="887"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888" name="diamond-clipart-purple-diamond-2.png" descr="diamond-clipart-purple-diamond-2.png"/>
            <p:cNvPicPr>
              <a:picLocks noChangeAspect="1"/>
            </p:cNvPicPr>
            <p:nvPr/>
          </p:nvPicPr>
          <p:blipFill>
            <a:blip r:embed="rId4">
              <a:extLst/>
            </a:blip>
            <a:stretch>
              <a:fillRect/>
            </a:stretch>
          </p:blipFill>
          <p:spPr>
            <a:xfrm>
              <a:off x="657910" y="1323482"/>
              <a:ext cx="1684906" cy="1173818"/>
            </a:xfrm>
            <a:prstGeom prst="rect">
              <a:avLst/>
            </a:prstGeom>
            <a:ln w="12700" cap="flat">
              <a:noFill/>
              <a:miter lim="400000"/>
            </a:ln>
            <a:effectLst/>
          </p:spPr>
        </p:pic>
        <p:sp>
          <p:nvSpPr>
            <p:cNvPr id="889" name="P’.c"/>
            <p:cNvSpPr txBox="1"/>
            <p:nvPr/>
          </p:nvSpPr>
          <p:spPr>
            <a:xfrm>
              <a:off x="203176" y="0"/>
              <a:ext cx="2594373"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8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8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59" grpId="2"/>
      <p:bldP build="whole" bldLvl="1" animBg="1" rev="0" advAuto="0" spid="879" grpId="3"/>
      <p:bldP build="whole" bldLvl="1" animBg="1" rev="0" advAuto="0" spid="886"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658DA0"/>
        </a:solidFill>
      </p:bgPr>
    </p:bg>
    <p:spTree>
      <p:nvGrpSpPr>
        <p:cNvPr id="1" name=""/>
        <p:cNvGrpSpPr/>
        <p:nvPr/>
      </p:nvGrpSpPr>
      <p:grpSpPr>
        <a:xfrm>
          <a:off x="0" y="0"/>
          <a:ext cx="0" cy="0"/>
          <a:chOff x="0" y="0"/>
          <a:chExt cx="0" cy="0"/>
        </a:xfrm>
      </p:grpSpPr>
      <p:sp>
        <p:nvSpPr>
          <p:cNvPr id="894" name="Rounded Rectangle"/>
          <p:cNvSpPr/>
          <p:nvPr/>
        </p:nvSpPr>
        <p:spPr>
          <a:xfrm>
            <a:off x="1271761" y="680606"/>
            <a:ext cx="22464731" cy="12354788"/>
          </a:xfrm>
          <a:prstGeom prst="roundRect">
            <a:avLst>
              <a:gd name="adj" fmla="val 7279"/>
            </a:avLst>
          </a:prstGeom>
          <a:solidFill>
            <a:srgbClr val="923A99"/>
          </a:solidFill>
          <a:ln w="101600">
            <a:solidFill>
              <a:srgbClr val="3D315B"/>
            </a:solidFill>
            <a:miter lim="400000"/>
          </a:ln>
          <a:effectLst>
            <a:outerShdw sx="100000" sy="100000" kx="0" ky="0" algn="b" rotWithShape="0" blurRad="190500" dist="228600" dir="959345">
              <a:srgbClr val="000000"/>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pic>
        <p:nvPicPr>
          <p:cNvPr id="895" name="Group" descr="Group"/>
          <p:cNvPicPr>
            <a:picLocks noChangeAspect="1"/>
          </p:cNvPicPr>
          <p:nvPr/>
        </p:nvPicPr>
        <p:blipFill>
          <a:blip r:embed="rId3">
            <a:extLst/>
          </a:blip>
          <a:srcRect l="3091" t="4366" r="3091" b="4366"/>
          <a:stretch>
            <a:fillRect/>
          </a:stretch>
        </p:blipFill>
        <p:spPr>
          <a:xfrm>
            <a:off x="2091268" y="3629908"/>
            <a:ext cx="2848642" cy="2209900"/>
          </a:xfrm>
          <a:prstGeom prst="rect">
            <a:avLst/>
          </a:prstGeom>
          <a:ln w="12700">
            <a:miter lim="400000"/>
          </a:ln>
        </p:spPr>
      </p:pic>
      <p:sp>
        <p:nvSpPr>
          <p:cNvPr id="896" name="CIL"/>
          <p:cNvSpPr txBox="1"/>
          <p:nvPr/>
        </p:nvSpPr>
        <p:spPr>
          <a:xfrm>
            <a:off x="1656035" y="10683220"/>
            <a:ext cx="10727681" cy="1616076"/>
          </a:xfrm>
          <a:prstGeom prst="rect">
            <a:avLst/>
          </a:prstGeom>
          <a:solidFill>
            <a:srgbClr val="FFFFFF"/>
          </a:solidFill>
          <a:ln w="76200">
            <a:solidFill>
              <a:srgbClr val="000000"/>
            </a:solidFill>
            <a:miter lim="400000"/>
          </a:ln>
          <a:effectLst>
            <a:outerShdw sx="100000" sy="100000" kx="0" ky="0" algn="b" rotWithShape="0" blurRad="266700" dist="190500" dir="3296472">
              <a:srgbClr val="000000">
                <a:alpha val="70010"/>
              </a:srgbClr>
            </a:outerShdw>
          </a:effectLst>
          <a:extLst>
            <a:ext uri="{C572A759-6A51-4108-AA02-DFA0A04FC94B}">
              <ma14:wrappingTextBoxFlag xmlns:ma14="http://schemas.microsoft.com/office/mac/drawingml/2011/main" val="1"/>
            </a:ext>
          </a:extLst>
        </p:spPr>
        <p:txBody>
          <a:bodyPr lIns="71437" tIns="71437" rIns="71437" bIns="71437" anchor="ctr">
            <a:spAutoFit/>
          </a:bodyPr>
          <a:lstStyle>
            <a:lvl1pPr>
              <a:defRPr b="1" sz="9200">
                <a:solidFill>
                  <a:srgbClr val="000000"/>
                </a:solidFill>
                <a:latin typeface="Courier"/>
                <a:ea typeface="Courier"/>
                <a:cs typeface="Courier"/>
                <a:sym typeface="Courier"/>
              </a:defRPr>
            </a:lvl1pPr>
          </a:lstStyle>
          <a:p>
            <a:pPr/>
            <a:r>
              <a:t>CIL</a:t>
            </a:r>
          </a:p>
        </p:txBody>
      </p:sp>
      <p:sp>
        <p:nvSpPr>
          <p:cNvPr id="897" name="myJit"/>
          <p:cNvSpPr txBox="1"/>
          <p:nvPr/>
        </p:nvSpPr>
        <p:spPr>
          <a:xfrm>
            <a:off x="12654235" y="10683220"/>
            <a:ext cx="10727681" cy="1616076"/>
          </a:xfrm>
          <a:prstGeom prst="rect">
            <a:avLst/>
          </a:prstGeom>
          <a:solidFill>
            <a:srgbClr val="FFFFFF"/>
          </a:solidFill>
          <a:ln w="76200">
            <a:solidFill>
              <a:srgbClr val="000000"/>
            </a:solidFill>
            <a:miter lim="400000"/>
          </a:ln>
          <a:effectLst>
            <a:outerShdw sx="100000" sy="100000" kx="0" ky="0" algn="b" rotWithShape="0" blurRad="266700" dist="190500" dir="3296472">
              <a:srgbClr val="000000">
                <a:alpha val="70010"/>
              </a:srgbClr>
            </a:outerShdw>
          </a:effectLst>
          <a:extLst>
            <a:ext uri="{C572A759-6A51-4108-AA02-DFA0A04FC94B}">
              <ma14:wrappingTextBoxFlag xmlns:ma14="http://schemas.microsoft.com/office/mac/drawingml/2011/main" val="1"/>
            </a:ext>
          </a:extLst>
        </p:spPr>
        <p:txBody>
          <a:bodyPr lIns="71437" tIns="71437" rIns="71437" bIns="71437" anchor="ctr">
            <a:spAutoFit/>
          </a:bodyPr>
          <a:lstStyle>
            <a:lvl1pPr>
              <a:defRPr b="1" sz="9200">
                <a:solidFill>
                  <a:srgbClr val="000000"/>
                </a:solidFill>
                <a:latin typeface="Courier"/>
                <a:ea typeface="Courier"/>
                <a:cs typeface="Courier"/>
                <a:sym typeface="Courier"/>
              </a:defRPr>
            </a:lvl1pPr>
          </a:lstStyle>
          <a:p>
            <a:pPr/>
            <a:r>
              <a:t>myJit</a:t>
            </a:r>
          </a:p>
        </p:txBody>
      </p:sp>
      <p:sp>
        <p:nvSpPr>
          <p:cNvPr id="898" name="Tigress Infrastructure"/>
          <p:cNvSpPr txBox="1"/>
          <p:nvPr/>
        </p:nvSpPr>
        <p:spPr>
          <a:xfrm>
            <a:off x="1656035" y="8702020"/>
            <a:ext cx="21696183" cy="1616076"/>
          </a:xfrm>
          <a:prstGeom prst="rect">
            <a:avLst/>
          </a:prstGeom>
          <a:solidFill>
            <a:srgbClr val="FFFFFF"/>
          </a:solidFill>
          <a:ln w="76200">
            <a:solidFill>
              <a:srgbClr val="000000"/>
            </a:solidFill>
            <a:miter lim="400000"/>
          </a:ln>
          <a:effectLst>
            <a:outerShdw sx="100000" sy="100000" kx="0" ky="0" algn="b" rotWithShape="0" blurRad="266700" dist="190500" dir="3296472">
              <a:srgbClr val="000000">
                <a:alpha val="70010"/>
              </a:srgbClr>
            </a:outerShdw>
          </a:effectLst>
          <a:extLst>
            <a:ext uri="{C572A759-6A51-4108-AA02-DFA0A04FC94B}">
              <ma14:wrappingTextBoxFlag xmlns:ma14="http://schemas.microsoft.com/office/mac/drawingml/2011/main" val="1"/>
            </a:ext>
          </a:extLst>
        </p:spPr>
        <p:txBody>
          <a:bodyPr lIns="71437" tIns="71437" rIns="71437" bIns="71437" anchor="ctr">
            <a:spAutoFit/>
          </a:bodyPr>
          <a:lstStyle>
            <a:lvl1pPr>
              <a:defRPr b="1" sz="9200">
                <a:solidFill>
                  <a:srgbClr val="000000"/>
                </a:solidFill>
                <a:latin typeface="Courier"/>
                <a:ea typeface="Courier"/>
                <a:cs typeface="Courier"/>
                <a:sym typeface="Courier"/>
              </a:defRPr>
            </a:lvl1pPr>
          </a:lstStyle>
          <a:p>
            <a:pPr/>
            <a:r>
              <a:t>Tigress Infrastructure</a:t>
            </a:r>
          </a:p>
        </p:txBody>
      </p:sp>
      <p:sp>
        <p:nvSpPr>
          <p:cNvPr id="899" name="Line"/>
          <p:cNvSpPr/>
          <p:nvPr/>
        </p:nvSpPr>
        <p:spPr>
          <a:xfrm>
            <a:off x="153753" y="11491258"/>
            <a:ext cx="3014525" cy="1"/>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964" name="Group"/>
          <p:cNvGrpSpPr/>
          <p:nvPr/>
        </p:nvGrpSpPr>
        <p:grpSpPr>
          <a:xfrm>
            <a:off x="6369508" y="1774131"/>
            <a:ext cx="16954321" cy="6849752"/>
            <a:chOff x="0" y="769937"/>
            <a:chExt cx="16954320" cy="6849750"/>
          </a:xfrm>
        </p:grpSpPr>
        <p:sp>
          <p:nvSpPr>
            <p:cNvPr id="900" name="Text"/>
            <p:cNvSpPr/>
            <p:nvPr/>
          </p:nvSpPr>
          <p:spPr>
            <a:xfrm>
              <a:off x="0" y="3768764"/>
              <a:ext cx="1695432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solidFill>
              <a:srgbClr val="FFFFFF"/>
            </a:solidFill>
            <a:ln w="76200" cap="flat">
              <a:solidFill>
                <a:srgbClr val="000000"/>
              </a:solidFill>
              <a:prstDash val="solid"/>
              <a:miter lim="400000"/>
            </a:ln>
            <a:effectLst>
              <a:outerShdw sx="100000" sy="100000" kx="0" ky="0" algn="b" rotWithShape="0" blurRad="266700" dist="190500" dir="3296472">
                <a:srgbClr val="000000">
                  <a:alpha val="70010"/>
                </a:srgbClr>
              </a:outerShdw>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defRPr b="1" sz="9200">
                  <a:solidFill>
                    <a:srgbClr val="000000"/>
                  </a:solidFill>
                  <a:latin typeface="Courier"/>
                  <a:ea typeface="Courier"/>
                  <a:cs typeface="Courier"/>
                  <a:sym typeface="Courier"/>
                </a:defRPr>
              </a:pPr>
            </a:p>
            <a:p>
              <a:pPr>
                <a:defRPr b="1" sz="9200">
                  <a:solidFill>
                    <a:srgbClr val="000000"/>
                  </a:solidFill>
                  <a:latin typeface="Courier"/>
                  <a:ea typeface="Courier"/>
                  <a:cs typeface="Courier"/>
                  <a:sym typeface="Courier"/>
                </a:defRPr>
              </a:pPr>
            </a:p>
            <a:p>
              <a:pPr>
                <a:defRPr b="1" sz="9200">
                  <a:solidFill>
                    <a:srgbClr val="000000"/>
                  </a:solidFill>
                  <a:latin typeface="Courier"/>
                  <a:ea typeface="Courier"/>
                  <a:cs typeface="Courier"/>
                  <a:sym typeface="Courier"/>
                </a:defRPr>
              </a:pPr>
            </a:p>
            <a:p>
              <a:pPr>
                <a:defRPr b="1" sz="9200">
                  <a:solidFill>
                    <a:srgbClr val="000000"/>
                  </a:solidFill>
                  <a:latin typeface="Courier"/>
                  <a:ea typeface="Courier"/>
                  <a:cs typeface="Courier"/>
                  <a:sym typeface="Courier"/>
                </a:defRPr>
              </a:pPr>
            </a:p>
          </p:txBody>
        </p:sp>
        <p:grpSp>
          <p:nvGrpSpPr>
            <p:cNvPr id="962" name="Group"/>
            <p:cNvGrpSpPr/>
            <p:nvPr/>
          </p:nvGrpSpPr>
          <p:grpSpPr>
            <a:xfrm>
              <a:off x="222703" y="789508"/>
              <a:ext cx="16251623" cy="6830181"/>
              <a:chOff x="0" y="0"/>
              <a:chExt cx="16251621" cy="6830180"/>
            </a:xfrm>
          </p:grpSpPr>
          <p:grpSp>
            <p:nvGrpSpPr>
              <p:cNvPr id="917" name="Group"/>
              <p:cNvGrpSpPr/>
              <p:nvPr/>
            </p:nvGrpSpPr>
            <p:grpSpPr>
              <a:xfrm>
                <a:off x="0" y="342512"/>
                <a:ext cx="6050654" cy="3928564"/>
                <a:chOff x="0" y="0"/>
                <a:chExt cx="6050653" cy="3928562"/>
              </a:xfrm>
            </p:grpSpPr>
            <p:sp>
              <p:nvSpPr>
                <p:cNvPr id="901" name="Oval"/>
                <p:cNvSpPr/>
                <p:nvPr/>
              </p:nvSpPr>
              <p:spPr>
                <a:xfrm>
                  <a:off x="0" y="0"/>
                  <a:ext cx="6050654" cy="340144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915" name="Group"/>
                <p:cNvGrpSpPr/>
                <p:nvPr/>
              </p:nvGrpSpPr>
              <p:grpSpPr>
                <a:xfrm>
                  <a:off x="822527" y="556580"/>
                  <a:ext cx="4599909" cy="1650845"/>
                  <a:chOff x="0" y="0"/>
                  <a:chExt cx="4599907" cy="1650844"/>
                </a:xfrm>
              </p:grpSpPr>
              <p:sp>
                <p:nvSpPr>
                  <p:cNvPr id="902" name="Line"/>
                  <p:cNvSpPr/>
                  <p:nvPr/>
                </p:nvSpPr>
                <p:spPr>
                  <a:xfrm flipH="1">
                    <a:off x="787277" y="666981"/>
                    <a:ext cx="1271611" cy="307243"/>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903" name="Rectangle"/>
                  <p:cNvSpPr/>
                  <p:nvPr/>
                </p:nvSpPr>
                <p:spPr>
                  <a:xfrm>
                    <a:off x="392571" y="990473"/>
                    <a:ext cx="878051" cy="232318"/>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904" name="Rectangle"/>
                  <p:cNvSpPr/>
                  <p:nvPr/>
                </p:nvSpPr>
                <p:spPr>
                  <a:xfrm>
                    <a:off x="1910366" y="398669"/>
                    <a:ext cx="687590" cy="232318"/>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905" name="Rectangle"/>
                  <p:cNvSpPr/>
                  <p:nvPr/>
                </p:nvSpPr>
                <p:spPr>
                  <a:xfrm>
                    <a:off x="2337565" y="990473"/>
                    <a:ext cx="878050" cy="232318"/>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906" name="Rectangle"/>
                  <p:cNvSpPr/>
                  <p:nvPr/>
                </p:nvSpPr>
                <p:spPr>
                  <a:xfrm>
                    <a:off x="3310061" y="990473"/>
                    <a:ext cx="878051" cy="232318"/>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907" name="Line"/>
                  <p:cNvSpPr/>
                  <p:nvPr/>
                </p:nvSpPr>
                <p:spPr>
                  <a:xfrm flipH="1">
                    <a:off x="1783263" y="659881"/>
                    <a:ext cx="393361" cy="304784"/>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908" name="Line"/>
                  <p:cNvSpPr/>
                  <p:nvPr/>
                </p:nvSpPr>
                <p:spPr>
                  <a:xfrm>
                    <a:off x="2525765" y="666981"/>
                    <a:ext cx="1271611" cy="307243"/>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909" name="Line"/>
                  <p:cNvSpPr/>
                  <p:nvPr/>
                </p:nvSpPr>
                <p:spPr>
                  <a:xfrm rot="5400000">
                    <a:off x="518611" y="-115994"/>
                    <a:ext cx="1274209" cy="1770449"/>
                  </a:xfrm>
                  <a:custGeom>
                    <a:avLst/>
                    <a:gdLst/>
                    <a:ahLst/>
                    <a:cxnLst>
                      <a:cxn ang="0">
                        <a:pos x="wd2" y="hd2"/>
                      </a:cxn>
                      <a:cxn ang="5400000">
                        <a:pos x="wd2" y="hd2"/>
                      </a:cxn>
                      <a:cxn ang="10800000">
                        <a:pos x="wd2" y="hd2"/>
                      </a:cxn>
                      <a:cxn ang="16200000">
                        <a:pos x="wd2" y="hd2"/>
                      </a:cxn>
                    </a:cxnLst>
                    <a:rect l="0" t="0" r="r" b="b"/>
                    <a:pathLst>
                      <a:path w="20230" h="21385" fill="norm" stroke="1" extrusionOk="0">
                        <a:moveTo>
                          <a:pt x="17488" y="10051"/>
                        </a:moveTo>
                        <a:cubicBezTo>
                          <a:pt x="18670" y="10905"/>
                          <a:pt x="19654" y="12109"/>
                          <a:pt x="20020" y="13497"/>
                        </a:cubicBezTo>
                        <a:cubicBezTo>
                          <a:pt x="20979" y="17126"/>
                          <a:pt x="18559" y="20789"/>
                          <a:pt x="14796" y="21314"/>
                        </a:cubicBezTo>
                        <a:cubicBezTo>
                          <a:pt x="12741" y="21600"/>
                          <a:pt x="10954" y="20990"/>
                          <a:pt x="9295" y="20035"/>
                        </a:cubicBezTo>
                        <a:cubicBezTo>
                          <a:pt x="5225" y="17692"/>
                          <a:pt x="1977" y="13619"/>
                          <a:pt x="561" y="9031"/>
                        </a:cubicBezTo>
                        <a:cubicBezTo>
                          <a:pt x="-621" y="5204"/>
                          <a:pt x="-94" y="856"/>
                          <a:pt x="3697" y="0"/>
                        </a:cubicBez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910" name="Line"/>
                  <p:cNvSpPr/>
                  <p:nvPr/>
                </p:nvSpPr>
                <p:spPr>
                  <a:xfrm flipH="1" rot="16200000">
                    <a:off x="2956636" y="-157264"/>
                    <a:ext cx="1137215" cy="1963635"/>
                  </a:xfrm>
                  <a:custGeom>
                    <a:avLst/>
                    <a:gdLst/>
                    <a:ahLst/>
                    <a:cxnLst>
                      <a:cxn ang="0">
                        <a:pos x="wd2" y="hd2"/>
                      </a:cxn>
                      <a:cxn ang="5400000">
                        <a:pos x="wd2" y="hd2"/>
                      </a:cxn>
                      <a:cxn ang="10800000">
                        <a:pos x="wd2" y="hd2"/>
                      </a:cxn>
                      <a:cxn ang="16200000">
                        <a:pos x="wd2" y="hd2"/>
                      </a:cxn>
                    </a:cxnLst>
                    <a:rect l="0" t="0" r="r" b="b"/>
                    <a:pathLst>
                      <a:path w="20743" h="19484" fill="norm" stroke="1" extrusionOk="0">
                        <a:moveTo>
                          <a:pt x="17833" y="12396"/>
                        </a:moveTo>
                        <a:cubicBezTo>
                          <a:pt x="19453" y="12910"/>
                          <a:pt x="20719" y="13990"/>
                          <a:pt x="20742" y="15227"/>
                        </a:cubicBezTo>
                        <a:cubicBezTo>
                          <a:pt x="20847" y="20733"/>
                          <a:pt x="6565" y="21600"/>
                          <a:pt x="1837" y="13611"/>
                        </a:cubicBezTo>
                        <a:cubicBezTo>
                          <a:pt x="-753" y="9233"/>
                          <a:pt x="-598" y="4293"/>
                          <a:pt x="2264" y="0"/>
                        </a:cubicBez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911" name="Line"/>
                  <p:cNvSpPr/>
                  <p:nvPr/>
                </p:nvSpPr>
                <p:spPr>
                  <a:xfrm flipH="1" rot="16200000">
                    <a:off x="2689039" y="-260024"/>
                    <a:ext cx="1647048" cy="2174691"/>
                  </a:xfrm>
                  <a:custGeom>
                    <a:avLst/>
                    <a:gdLst/>
                    <a:ahLst/>
                    <a:cxnLst>
                      <a:cxn ang="0">
                        <a:pos x="wd2" y="hd2"/>
                      </a:cxn>
                      <a:cxn ang="5400000">
                        <a:pos x="wd2" y="hd2"/>
                      </a:cxn>
                      <a:cxn ang="10800000">
                        <a:pos x="wd2" y="hd2"/>
                      </a:cxn>
                      <a:cxn ang="16200000">
                        <a:pos x="wd2" y="hd2"/>
                      </a:cxn>
                    </a:cxnLst>
                    <a:rect l="0" t="0" r="r" b="b"/>
                    <a:pathLst>
                      <a:path w="19218" h="20439" fill="norm" stroke="1" extrusionOk="0">
                        <a:moveTo>
                          <a:pt x="14373" y="3317"/>
                        </a:moveTo>
                        <a:cubicBezTo>
                          <a:pt x="20570" y="6400"/>
                          <a:pt x="20900" y="15694"/>
                          <a:pt x="14913" y="19229"/>
                        </a:cubicBezTo>
                        <a:cubicBezTo>
                          <a:pt x="10899" y="21600"/>
                          <a:pt x="6285" y="20282"/>
                          <a:pt x="3401" y="17051"/>
                        </a:cubicBezTo>
                        <a:cubicBezTo>
                          <a:pt x="1896" y="15364"/>
                          <a:pt x="954" y="13240"/>
                          <a:pt x="411" y="11011"/>
                        </a:cubicBezTo>
                        <a:cubicBezTo>
                          <a:pt x="-700" y="6441"/>
                          <a:pt x="384" y="1390"/>
                          <a:pt x="4355" y="0"/>
                        </a:cubicBez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912" name="Rectangle"/>
                  <p:cNvSpPr/>
                  <p:nvPr/>
                </p:nvSpPr>
                <p:spPr>
                  <a:xfrm>
                    <a:off x="1365068" y="990473"/>
                    <a:ext cx="878050" cy="232318"/>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913" name="Line"/>
                  <p:cNvSpPr/>
                  <p:nvPr/>
                </p:nvSpPr>
                <p:spPr>
                  <a:xfrm>
                    <a:off x="2296758" y="659869"/>
                    <a:ext cx="421799" cy="326819"/>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914" name="Line"/>
                  <p:cNvSpPr/>
                  <p:nvPr/>
                </p:nvSpPr>
                <p:spPr>
                  <a:xfrm rot="5400000">
                    <a:off x="263821" y="-263822"/>
                    <a:ext cx="1647047" cy="2174690"/>
                  </a:xfrm>
                  <a:custGeom>
                    <a:avLst/>
                    <a:gdLst/>
                    <a:ahLst/>
                    <a:cxnLst>
                      <a:cxn ang="0">
                        <a:pos x="wd2" y="hd2"/>
                      </a:cxn>
                      <a:cxn ang="5400000">
                        <a:pos x="wd2" y="hd2"/>
                      </a:cxn>
                      <a:cxn ang="10800000">
                        <a:pos x="wd2" y="hd2"/>
                      </a:cxn>
                      <a:cxn ang="16200000">
                        <a:pos x="wd2" y="hd2"/>
                      </a:cxn>
                    </a:cxnLst>
                    <a:rect l="0" t="0" r="r" b="b"/>
                    <a:pathLst>
                      <a:path w="19218" h="20439" fill="norm" stroke="1" extrusionOk="0">
                        <a:moveTo>
                          <a:pt x="14373" y="3317"/>
                        </a:moveTo>
                        <a:cubicBezTo>
                          <a:pt x="20570" y="6400"/>
                          <a:pt x="20900" y="15694"/>
                          <a:pt x="14913" y="19229"/>
                        </a:cubicBezTo>
                        <a:cubicBezTo>
                          <a:pt x="10899" y="21600"/>
                          <a:pt x="6285" y="20282"/>
                          <a:pt x="3401" y="17051"/>
                        </a:cubicBezTo>
                        <a:cubicBezTo>
                          <a:pt x="1896" y="15364"/>
                          <a:pt x="954" y="13240"/>
                          <a:pt x="411" y="11011"/>
                        </a:cubicBezTo>
                        <a:cubicBezTo>
                          <a:pt x="-700" y="6441"/>
                          <a:pt x="384" y="1390"/>
                          <a:pt x="4355" y="0"/>
                        </a:cubicBez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sp>
              <p:nvSpPr>
                <p:cNvPr id="916" name="Flatten"/>
                <p:cNvSpPr/>
                <p:nvPr/>
              </p:nvSpPr>
              <p:spPr>
                <a:xfrm>
                  <a:off x="3122481" y="265856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Flatten</a:t>
                  </a:r>
                </a:p>
              </p:txBody>
            </p:sp>
          </p:grpSp>
          <p:grpSp>
            <p:nvGrpSpPr>
              <p:cNvPr id="920" name="Group"/>
              <p:cNvGrpSpPr/>
              <p:nvPr/>
            </p:nvGrpSpPr>
            <p:grpSpPr>
              <a:xfrm>
                <a:off x="1113623" y="3574247"/>
                <a:ext cx="3396521" cy="1997010"/>
                <a:chOff x="0" y="0"/>
                <a:chExt cx="3396520" cy="1997009"/>
              </a:xfrm>
            </p:grpSpPr>
            <p:sp>
              <p:nvSpPr>
                <p:cNvPr id="918"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919" name="Merge"/>
                <p:cNvSpPr/>
                <p:nvPr/>
              </p:nvSpPr>
              <p:spPr>
                <a:xfrm>
                  <a:off x="1698260" y="72700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Merge</a:t>
                  </a:r>
                </a:p>
              </p:txBody>
            </p:sp>
          </p:grpSp>
          <p:grpSp>
            <p:nvGrpSpPr>
              <p:cNvPr id="923" name="Group"/>
              <p:cNvGrpSpPr/>
              <p:nvPr/>
            </p:nvGrpSpPr>
            <p:grpSpPr>
              <a:xfrm>
                <a:off x="4783723" y="3459992"/>
                <a:ext cx="3396522" cy="2035110"/>
                <a:chOff x="0" y="0"/>
                <a:chExt cx="3396520" cy="2035109"/>
              </a:xfrm>
            </p:grpSpPr>
            <p:sp>
              <p:nvSpPr>
                <p:cNvPr id="921"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922" name="Dynamic"/>
                <p:cNvSpPr/>
                <p:nvPr/>
              </p:nvSpPr>
              <p:spPr>
                <a:xfrm>
                  <a:off x="1698260" y="76510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Dynamic</a:t>
                  </a:r>
                </a:p>
              </p:txBody>
            </p:sp>
          </p:grpSp>
          <p:grpSp>
            <p:nvGrpSpPr>
              <p:cNvPr id="926" name="Group"/>
              <p:cNvGrpSpPr/>
              <p:nvPr/>
            </p:nvGrpSpPr>
            <p:grpSpPr>
              <a:xfrm>
                <a:off x="8453825" y="3466801"/>
                <a:ext cx="3396521" cy="2009710"/>
                <a:chOff x="0" y="0"/>
                <a:chExt cx="3396520" cy="2009709"/>
              </a:xfrm>
            </p:grpSpPr>
            <p:sp>
              <p:nvSpPr>
                <p:cNvPr id="924"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925" name="Split"/>
                <p:cNvSpPr/>
                <p:nvPr/>
              </p:nvSpPr>
              <p:spPr>
                <a:xfrm>
                  <a:off x="1698260" y="73970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Split</a:t>
                  </a:r>
                </a:p>
              </p:txBody>
            </p:sp>
          </p:grpSp>
          <p:grpSp>
            <p:nvGrpSpPr>
              <p:cNvPr id="929" name="Group"/>
              <p:cNvGrpSpPr/>
              <p:nvPr/>
            </p:nvGrpSpPr>
            <p:grpSpPr>
              <a:xfrm>
                <a:off x="6161690" y="0"/>
                <a:ext cx="5120023" cy="3190448"/>
                <a:chOff x="0" y="0"/>
                <a:chExt cx="5120021" cy="3190447"/>
              </a:xfrm>
            </p:grpSpPr>
            <p:sp>
              <p:nvSpPr>
                <p:cNvPr id="927" name="Group"/>
                <p:cNvSpPr/>
                <p:nvPr/>
              </p:nvSpPr>
              <p:spPr>
                <a:xfrm>
                  <a:off x="208930" y="532333"/>
                  <a:ext cx="4702162" cy="2125782"/>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928" name="Anti Taint…"/>
                <p:cNvSpPr txBox="1"/>
                <p:nvPr/>
              </p:nvSpPr>
              <p:spPr>
                <a:xfrm>
                  <a:off x="0" y="0"/>
                  <a:ext cx="5120022" cy="3190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nSpc>
                      <a:spcPct val="90000"/>
                    </a:lnSpc>
                    <a:defRPr>
                      <a:solidFill>
                        <a:srgbClr val="000000"/>
                      </a:solidFill>
                      <a:latin typeface="+mj-lt"/>
                      <a:ea typeface="+mj-ea"/>
                      <a:cs typeface="+mj-cs"/>
                      <a:sym typeface="Trebuchet MS"/>
                    </a:defRPr>
                  </a:pPr>
                  <a:r>
                    <a:t>Anti Taint</a:t>
                  </a:r>
                </a:p>
                <a:p>
                  <a:pPr>
                    <a:lnSpc>
                      <a:spcPct val="90000"/>
                    </a:lnSpc>
                    <a:defRPr>
                      <a:solidFill>
                        <a:srgbClr val="000000"/>
                      </a:solidFill>
                      <a:latin typeface="+mj-lt"/>
                      <a:ea typeface="+mj-ea"/>
                      <a:cs typeface="+mj-cs"/>
                      <a:sym typeface="Trebuchet MS"/>
                    </a:defRPr>
                  </a:pPr>
                  <a:r>
                    <a:t>Analysis</a:t>
                  </a:r>
                </a:p>
              </p:txBody>
            </p:sp>
          </p:grpSp>
          <p:grpSp>
            <p:nvGrpSpPr>
              <p:cNvPr id="932" name="Group"/>
              <p:cNvGrpSpPr/>
              <p:nvPr/>
            </p:nvGrpSpPr>
            <p:grpSpPr>
              <a:xfrm>
                <a:off x="4810927" y="4795070"/>
                <a:ext cx="3396522" cy="1989033"/>
                <a:chOff x="0" y="0"/>
                <a:chExt cx="3396520" cy="1989032"/>
              </a:xfrm>
            </p:grpSpPr>
            <p:sp>
              <p:nvSpPr>
                <p:cNvPr id="930"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931" name="Branch…"/>
                <p:cNvSpPr/>
                <p:nvPr/>
              </p:nvSpPr>
              <p:spPr>
                <a:xfrm>
                  <a:off x="1698260" y="71903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sz="3200">
                      <a:solidFill>
                        <a:srgbClr val="000000"/>
                      </a:solidFill>
                      <a:latin typeface="+mj-lt"/>
                      <a:ea typeface="+mj-ea"/>
                      <a:cs typeface="+mj-cs"/>
                      <a:sym typeface="Trebuchet MS"/>
                    </a:defRPr>
                  </a:pPr>
                  <a:r>
                    <a:t>Branch</a:t>
                  </a:r>
                </a:p>
                <a:p>
                  <a:pPr>
                    <a:defRPr sz="3200">
                      <a:solidFill>
                        <a:srgbClr val="000000"/>
                      </a:solidFill>
                      <a:latin typeface="+mj-lt"/>
                      <a:ea typeface="+mj-ea"/>
                      <a:cs typeface="+mj-cs"/>
                      <a:sym typeface="Trebuchet MS"/>
                    </a:defRPr>
                  </a:pPr>
                  <a:r>
                    <a:t>Functions</a:t>
                  </a:r>
                </a:p>
              </p:txBody>
            </p:sp>
          </p:grpSp>
          <p:grpSp>
            <p:nvGrpSpPr>
              <p:cNvPr id="935" name="Group"/>
              <p:cNvGrpSpPr/>
              <p:nvPr/>
            </p:nvGrpSpPr>
            <p:grpSpPr>
              <a:xfrm>
                <a:off x="7209502" y="1756346"/>
                <a:ext cx="3396522" cy="2035111"/>
                <a:chOff x="0" y="0"/>
                <a:chExt cx="3396520" cy="2035109"/>
              </a:xfrm>
            </p:grpSpPr>
            <p:sp>
              <p:nvSpPr>
                <p:cNvPr id="933"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934" name="Opaque…"/>
                <p:cNvSpPr/>
                <p:nvPr/>
              </p:nvSpPr>
              <p:spPr>
                <a:xfrm>
                  <a:off x="1698260" y="76510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sz="3200">
                      <a:solidFill>
                        <a:srgbClr val="000000"/>
                      </a:solidFill>
                      <a:latin typeface="+mj-lt"/>
                      <a:ea typeface="+mj-ea"/>
                      <a:cs typeface="+mj-cs"/>
                      <a:sym typeface="Trebuchet MS"/>
                    </a:defRPr>
                  </a:pPr>
                  <a:r>
                    <a:t>Opaque</a:t>
                  </a:r>
                </a:p>
                <a:p>
                  <a:pPr>
                    <a:defRPr sz="3200">
                      <a:solidFill>
                        <a:srgbClr val="000000"/>
                      </a:solidFill>
                      <a:latin typeface="+mj-lt"/>
                      <a:ea typeface="+mj-ea"/>
                      <a:cs typeface="+mj-cs"/>
                      <a:sym typeface="Trebuchet MS"/>
                    </a:defRPr>
                  </a:pPr>
                  <a:r>
                    <a:t>Predicates</a:t>
                  </a:r>
                </a:p>
              </p:txBody>
            </p:sp>
          </p:grpSp>
          <p:grpSp>
            <p:nvGrpSpPr>
              <p:cNvPr id="938" name="Group"/>
              <p:cNvGrpSpPr/>
              <p:nvPr/>
            </p:nvGrpSpPr>
            <p:grpSpPr>
              <a:xfrm>
                <a:off x="1139023" y="4795070"/>
                <a:ext cx="3396521" cy="2031294"/>
                <a:chOff x="0" y="0"/>
                <a:chExt cx="3396520" cy="2031292"/>
              </a:xfrm>
            </p:grpSpPr>
            <p:sp>
              <p:nvSpPr>
                <p:cNvPr id="936"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937" name="Encode…"/>
                <p:cNvSpPr/>
                <p:nvPr/>
              </p:nvSpPr>
              <p:spPr>
                <a:xfrm>
                  <a:off x="1698260" y="76129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sz="3200">
                      <a:solidFill>
                        <a:srgbClr val="000000"/>
                      </a:solidFill>
                      <a:latin typeface="+mj-lt"/>
                      <a:ea typeface="+mj-ea"/>
                      <a:cs typeface="+mj-cs"/>
                      <a:sym typeface="Trebuchet MS"/>
                    </a:defRPr>
                  </a:pPr>
                  <a:r>
                    <a:t>Encode</a:t>
                  </a:r>
                </a:p>
                <a:p>
                  <a:pPr>
                    <a:defRPr sz="3200">
                      <a:solidFill>
                        <a:srgbClr val="000000"/>
                      </a:solidFill>
                      <a:latin typeface="+mj-lt"/>
                      <a:ea typeface="+mj-ea"/>
                      <a:cs typeface="+mj-cs"/>
                      <a:sym typeface="Trebuchet MS"/>
                    </a:defRPr>
                  </a:pPr>
                  <a:r>
                    <a:t>Literals</a:t>
                  </a:r>
                </a:p>
              </p:txBody>
            </p:sp>
          </p:grpSp>
          <p:grpSp>
            <p:nvGrpSpPr>
              <p:cNvPr id="952" name="Group"/>
              <p:cNvGrpSpPr/>
              <p:nvPr/>
            </p:nvGrpSpPr>
            <p:grpSpPr>
              <a:xfrm>
                <a:off x="11392749" y="752678"/>
                <a:ext cx="4858873" cy="3573759"/>
                <a:chOff x="0" y="0"/>
                <a:chExt cx="4858871" cy="3573756"/>
              </a:xfrm>
            </p:grpSpPr>
            <p:grpSp>
              <p:nvGrpSpPr>
                <p:cNvPr id="950" name="Group"/>
                <p:cNvGrpSpPr/>
                <p:nvPr/>
              </p:nvGrpSpPr>
              <p:grpSpPr>
                <a:xfrm>
                  <a:off x="0" y="0"/>
                  <a:ext cx="4858872" cy="2979956"/>
                  <a:chOff x="0" y="0"/>
                  <a:chExt cx="4858871" cy="2979955"/>
                </a:xfrm>
              </p:grpSpPr>
              <p:sp>
                <p:nvSpPr>
                  <p:cNvPr id="939" name="Group"/>
                  <p:cNvSpPr/>
                  <p:nvPr/>
                </p:nvSpPr>
                <p:spPr>
                  <a:xfrm>
                    <a:off x="0" y="0"/>
                    <a:ext cx="4858872" cy="2979956"/>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949" name="Group"/>
                  <p:cNvGrpSpPr/>
                  <p:nvPr/>
                </p:nvGrpSpPr>
                <p:grpSpPr>
                  <a:xfrm>
                    <a:off x="1133860" y="493986"/>
                    <a:ext cx="2666734" cy="1302385"/>
                    <a:chOff x="0" y="0"/>
                    <a:chExt cx="2666732" cy="1302384"/>
                  </a:xfrm>
                </p:grpSpPr>
                <p:sp>
                  <p:nvSpPr>
                    <p:cNvPr id="940" name="Line"/>
                    <p:cNvSpPr/>
                    <p:nvPr/>
                  </p:nvSpPr>
                  <p:spPr>
                    <a:xfrm rot="5400000">
                      <a:off x="152646" y="404107"/>
                      <a:ext cx="321532" cy="213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941" name="Line"/>
                    <p:cNvSpPr/>
                    <p:nvPr/>
                  </p:nvSpPr>
                  <p:spPr>
                    <a:xfrm>
                      <a:off x="2423793" y="647934"/>
                      <a:ext cx="230184" cy="1"/>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942" name="Rectangle"/>
                    <p:cNvSpPr/>
                    <p:nvPr/>
                  </p:nvSpPr>
                  <p:spPr>
                    <a:xfrm>
                      <a:off x="0" y="11095"/>
                      <a:ext cx="2000570" cy="321776"/>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943" name="NEXTINSTR[VPC]"/>
                    <p:cNvSpPr txBox="1"/>
                    <p:nvPr/>
                  </p:nvSpPr>
                  <p:spPr>
                    <a:xfrm>
                      <a:off x="66435" y="0"/>
                      <a:ext cx="1914310" cy="310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sz="4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rPr sz="5000"/>
                        <a:t>NEXTINSTR</a:t>
                      </a:r>
                      <a:r>
                        <a:t>[VPC]</a:t>
                      </a:r>
                    </a:p>
                  </p:txBody>
                </p:sp>
                <p:sp>
                  <p:nvSpPr>
                    <p:cNvPr id="944" name="Rectangle"/>
                    <p:cNvSpPr/>
                    <p:nvPr/>
                  </p:nvSpPr>
                  <p:spPr>
                    <a:xfrm>
                      <a:off x="418662" y="487530"/>
                      <a:ext cx="2000571" cy="321776"/>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945" name="Line"/>
                    <p:cNvSpPr/>
                    <p:nvPr/>
                  </p:nvSpPr>
                  <p:spPr>
                    <a:xfrm rot="5400000">
                      <a:off x="-138079" y="573808"/>
                      <a:ext cx="795559" cy="348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946" name="Line"/>
                    <p:cNvSpPr/>
                    <p:nvPr/>
                  </p:nvSpPr>
                  <p:spPr>
                    <a:xfrm rot="16200000">
                      <a:off x="1837350" y="337852"/>
                      <a:ext cx="988567" cy="670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 y="14056"/>
                          </a:moveTo>
                          <a:lnTo>
                            <a:pt x="0" y="21550"/>
                          </a:lnTo>
                          <a:lnTo>
                            <a:pt x="21511" y="21600"/>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947" name="Rectangle"/>
                    <p:cNvSpPr/>
                    <p:nvPr/>
                  </p:nvSpPr>
                  <p:spPr>
                    <a:xfrm>
                      <a:off x="418662" y="980609"/>
                      <a:ext cx="2000571" cy="321776"/>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948" name="Rectangle"/>
                    <p:cNvSpPr/>
                    <p:nvPr/>
                  </p:nvSpPr>
                  <p:spPr>
                    <a:xfrm>
                      <a:off x="3715" y="8441"/>
                      <a:ext cx="2000570" cy="321775"/>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grpSp>
            </p:grpSp>
            <p:sp>
              <p:nvSpPr>
                <p:cNvPr id="951" name="Virtualize"/>
                <p:cNvSpPr/>
                <p:nvPr/>
              </p:nvSpPr>
              <p:spPr>
                <a:xfrm>
                  <a:off x="2467226" y="230375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Virtualize</a:t>
                  </a:r>
                </a:p>
              </p:txBody>
            </p:sp>
          </p:grpSp>
          <p:grpSp>
            <p:nvGrpSpPr>
              <p:cNvPr id="955" name="Group"/>
              <p:cNvGrpSpPr/>
              <p:nvPr/>
            </p:nvGrpSpPr>
            <p:grpSpPr>
              <a:xfrm>
                <a:off x="8479225" y="4795070"/>
                <a:ext cx="3396521" cy="2035110"/>
                <a:chOff x="0" y="0"/>
                <a:chExt cx="3396520" cy="2035109"/>
              </a:xfrm>
            </p:grpSpPr>
            <p:sp>
              <p:nvSpPr>
                <p:cNvPr id="953"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954" name="Encode…"/>
                <p:cNvSpPr/>
                <p:nvPr/>
              </p:nvSpPr>
              <p:spPr>
                <a:xfrm>
                  <a:off x="1748757" y="76510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sz="3200">
                      <a:solidFill>
                        <a:srgbClr val="000000"/>
                      </a:solidFill>
                      <a:latin typeface="+mj-lt"/>
                      <a:ea typeface="+mj-ea"/>
                      <a:cs typeface="+mj-cs"/>
                      <a:sym typeface="Trebuchet MS"/>
                    </a:defRPr>
                  </a:pPr>
                  <a:r>
                    <a:t>Encode</a:t>
                  </a:r>
                </a:p>
                <a:p>
                  <a:pPr>
                    <a:defRPr sz="3200">
                      <a:solidFill>
                        <a:srgbClr val="000000"/>
                      </a:solidFill>
                      <a:latin typeface="+mj-lt"/>
                      <a:ea typeface="+mj-ea"/>
                      <a:cs typeface="+mj-cs"/>
                      <a:sym typeface="Trebuchet MS"/>
                    </a:defRPr>
                  </a:pPr>
                  <a:r>
                    <a:t>Arithmetic</a:t>
                  </a:r>
                </a:p>
              </p:txBody>
            </p:sp>
          </p:grpSp>
          <p:grpSp>
            <p:nvGrpSpPr>
              <p:cNvPr id="958" name="Group"/>
              <p:cNvGrpSpPr/>
              <p:nvPr/>
            </p:nvGrpSpPr>
            <p:grpSpPr>
              <a:xfrm>
                <a:off x="12123926" y="3466801"/>
                <a:ext cx="3396522" cy="2035110"/>
                <a:chOff x="0" y="0"/>
                <a:chExt cx="3396520" cy="2035109"/>
              </a:xfrm>
            </p:grpSpPr>
            <p:sp>
              <p:nvSpPr>
                <p:cNvPr id="956"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957" name="Jitting"/>
                <p:cNvSpPr/>
                <p:nvPr/>
              </p:nvSpPr>
              <p:spPr>
                <a:xfrm>
                  <a:off x="1698259" y="76510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Jitting</a:t>
                  </a:r>
                </a:p>
              </p:txBody>
            </p:sp>
          </p:grpSp>
          <p:grpSp>
            <p:nvGrpSpPr>
              <p:cNvPr id="961" name="Group"/>
              <p:cNvGrpSpPr/>
              <p:nvPr/>
            </p:nvGrpSpPr>
            <p:grpSpPr>
              <a:xfrm>
                <a:off x="12147522" y="4795070"/>
                <a:ext cx="3396521" cy="2035111"/>
                <a:chOff x="0" y="0"/>
                <a:chExt cx="3396520" cy="2035109"/>
              </a:xfrm>
            </p:grpSpPr>
            <p:sp>
              <p:nvSpPr>
                <p:cNvPr id="959"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960" name="Encode…"/>
                <p:cNvSpPr/>
                <p:nvPr/>
              </p:nvSpPr>
              <p:spPr>
                <a:xfrm>
                  <a:off x="1698260" y="76510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sz="3200">
                      <a:solidFill>
                        <a:srgbClr val="000000"/>
                      </a:solidFill>
                      <a:latin typeface="+mj-lt"/>
                      <a:ea typeface="+mj-ea"/>
                      <a:cs typeface="+mj-cs"/>
                      <a:sym typeface="Trebuchet MS"/>
                    </a:defRPr>
                  </a:pPr>
                  <a:r>
                    <a:t>Encode</a:t>
                  </a:r>
                </a:p>
                <a:p>
                  <a:pPr>
                    <a:defRPr sz="3200">
                      <a:solidFill>
                        <a:srgbClr val="000000"/>
                      </a:solidFill>
                      <a:latin typeface="+mj-lt"/>
                      <a:ea typeface="+mj-ea"/>
                      <a:cs typeface="+mj-cs"/>
                      <a:sym typeface="Trebuchet MS"/>
                    </a:defRPr>
                  </a:pPr>
                  <a:r>
                    <a:t>Data</a:t>
                  </a:r>
                </a:p>
              </p:txBody>
            </p:sp>
          </p:grpSp>
        </p:grpSp>
        <p:sp>
          <p:nvSpPr>
            <p:cNvPr id="963" name="Transformations"/>
            <p:cNvSpPr/>
            <p:nvPr/>
          </p:nvSpPr>
          <p:spPr>
            <a:xfrm>
              <a:off x="9353091" y="7699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9200">
                  <a:solidFill>
                    <a:srgbClr val="000000"/>
                  </a:solidFill>
                  <a:latin typeface="Courier"/>
                  <a:ea typeface="Courier"/>
                  <a:cs typeface="Courier"/>
                  <a:sym typeface="Courier"/>
                </a:defRPr>
              </a:lvl1pPr>
            </a:lstStyle>
            <a:p>
              <a:pPr/>
              <a:r>
                <a:t>Transformations</a:t>
              </a:r>
            </a:p>
          </p:txBody>
        </p:sp>
      </p:grpSp>
      <p:sp>
        <p:nvSpPr>
          <p:cNvPr id="965" name="OCaml"/>
          <p:cNvSpPr txBox="1"/>
          <p:nvPr/>
        </p:nvSpPr>
        <p:spPr>
          <a:xfrm>
            <a:off x="1681435" y="6720820"/>
            <a:ext cx="4425603" cy="1616076"/>
          </a:xfrm>
          <a:prstGeom prst="rect">
            <a:avLst/>
          </a:prstGeom>
          <a:solidFill>
            <a:srgbClr val="FFFFFF"/>
          </a:solidFill>
          <a:ln w="76200">
            <a:solidFill>
              <a:srgbClr val="000000"/>
            </a:solidFill>
            <a:miter lim="400000"/>
          </a:ln>
          <a:effectLst>
            <a:outerShdw sx="100000" sy="100000" kx="0" ky="0" algn="b" rotWithShape="0" blurRad="266700" dist="190500" dir="3296472">
              <a:srgbClr val="000000">
                <a:alpha val="70010"/>
              </a:srgbClr>
            </a:outerShdw>
          </a:effectLst>
          <a:extLst>
            <a:ext uri="{C572A759-6A51-4108-AA02-DFA0A04FC94B}">
              <ma14:wrappingTextBoxFlag xmlns:ma14="http://schemas.microsoft.com/office/mac/drawingml/2011/main" val="1"/>
            </a:ext>
          </a:extLst>
        </p:spPr>
        <p:txBody>
          <a:bodyPr lIns="71437" tIns="71437" rIns="71437" bIns="71437" anchor="ctr">
            <a:spAutoFit/>
          </a:bodyPr>
          <a:lstStyle>
            <a:lvl1pPr>
              <a:defRPr b="1" sz="9200">
                <a:solidFill>
                  <a:srgbClr val="000000"/>
                </a:solidFill>
                <a:latin typeface="Courier"/>
                <a:ea typeface="Courier"/>
                <a:cs typeface="Courier"/>
                <a:sym typeface="Courier"/>
              </a:defRPr>
            </a:lvl1pPr>
          </a:lstStyle>
          <a:p>
            <a:pPr/>
            <a:r>
              <a:t>OCaml</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658DA0"/>
        </a:solidFill>
      </p:bgPr>
    </p:bg>
    <p:spTree>
      <p:nvGrpSpPr>
        <p:cNvPr id="1" name=""/>
        <p:cNvGrpSpPr/>
        <p:nvPr/>
      </p:nvGrpSpPr>
      <p:grpSpPr>
        <a:xfrm>
          <a:off x="0" y="0"/>
          <a:ext cx="0" cy="0"/>
          <a:chOff x="0" y="0"/>
          <a:chExt cx="0" cy="0"/>
        </a:xfrm>
      </p:grpSpPr>
      <p:sp>
        <p:nvSpPr>
          <p:cNvPr id="969" name="Rounded Rectangle"/>
          <p:cNvSpPr/>
          <p:nvPr/>
        </p:nvSpPr>
        <p:spPr>
          <a:xfrm>
            <a:off x="1271761" y="680606"/>
            <a:ext cx="22464731" cy="12354788"/>
          </a:xfrm>
          <a:prstGeom prst="roundRect">
            <a:avLst>
              <a:gd name="adj" fmla="val 7279"/>
            </a:avLst>
          </a:prstGeom>
          <a:solidFill>
            <a:srgbClr val="923A99"/>
          </a:solidFill>
          <a:ln w="101600">
            <a:solidFill>
              <a:srgbClr val="3D315B"/>
            </a:solidFill>
            <a:miter lim="400000"/>
          </a:ln>
          <a:effectLst>
            <a:outerShdw sx="100000" sy="100000" kx="0" ky="0" algn="b" rotWithShape="0" blurRad="190500" dist="228600" dir="959345">
              <a:srgbClr val="000000"/>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pic>
        <p:nvPicPr>
          <p:cNvPr id="970" name="Group" descr="Group"/>
          <p:cNvPicPr>
            <a:picLocks noChangeAspect="1"/>
          </p:cNvPicPr>
          <p:nvPr/>
        </p:nvPicPr>
        <p:blipFill>
          <a:blip r:embed="rId3">
            <a:extLst/>
          </a:blip>
          <a:srcRect l="3091" t="4366" r="3091" b="4366"/>
          <a:stretch>
            <a:fillRect/>
          </a:stretch>
        </p:blipFill>
        <p:spPr>
          <a:xfrm>
            <a:off x="2091268" y="3629908"/>
            <a:ext cx="2848642" cy="2209900"/>
          </a:xfrm>
          <a:prstGeom prst="rect">
            <a:avLst/>
          </a:prstGeom>
          <a:ln w="12700">
            <a:miter lim="400000"/>
          </a:ln>
        </p:spPr>
      </p:pic>
      <p:sp>
        <p:nvSpPr>
          <p:cNvPr id="971" name="CIL"/>
          <p:cNvSpPr txBox="1"/>
          <p:nvPr/>
        </p:nvSpPr>
        <p:spPr>
          <a:xfrm>
            <a:off x="1656035" y="10683220"/>
            <a:ext cx="10727681" cy="1616076"/>
          </a:xfrm>
          <a:prstGeom prst="rect">
            <a:avLst/>
          </a:prstGeom>
          <a:solidFill>
            <a:srgbClr val="FFFFFF"/>
          </a:solidFill>
          <a:ln w="76200">
            <a:solidFill>
              <a:srgbClr val="000000"/>
            </a:solidFill>
            <a:miter lim="400000"/>
          </a:ln>
          <a:effectLst>
            <a:outerShdw sx="100000" sy="100000" kx="0" ky="0" algn="b" rotWithShape="0" blurRad="266700" dist="190500" dir="3296472">
              <a:srgbClr val="000000">
                <a:alpha val="70010"/>
              </a:srgbClr>
            </a:outerShdw>
          </a:effectLst>
          <a:extLst>
            <a:ext uri="{C572A759-6A51-4108-AA02-DFA0A04FC94B}">
              <ma14:wrappingTextBoxFlag xmlns:ma14="http://schemas.microsoft.com/office/mac/drawingml/2011/main" val="1"/>
            </a:ext>
          </a:extLst>
        </p:spPr>
        <p:txBody>
          <a:bodyPr lIns="71437" tIns="71437" rIns="71437" bIns="71437" anchor="ctr">
            <a:spAutoFit/>
          </a:bodyPr>
          <a:lstStyle>
            <a:lvl1pPr>
              <a:defRPr b="1" sz="9200">
                <a:solidFill>
                  <a:srgbClr val="000000"/>
                </a:solidFill>
                <a:latin typeface="Courier"/>
                <a:ea typeface="Courier"/>
                <a:cs typeface="Courier"/>
                <a:sym typeface="Courier"/>
              </a:defRPr>
            </a:lvl1pPr>
          </a:lstStyle>
          <a:p>
            <a:pPr/>
            <a:r>
              <a:t>CIL</a:t>
            </a:r>
          </a:p>
        </p:txBody>
      </p:sp>
      <p:sp>
        <p:nvSpPr>
          <p:cNvPr id="972" name="Line"/>
          <p:cNvSpPr/>
          <p:nvPr/>
        </p:nvSpPr>
        <p:spPr>
          <a:xfrm>
            <a:off x="153753" y="11491258"/>
            <a:ext cx="3014525" cy="1"/>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983" name="Group"/>
          <p:cNvGrpSpPr/>
          <p:nvPr/>
        </p:nvGrpSpPr>
        <p:grpSpPr>
          <a:xfrm>
            <a:off x="5495875" y="2025388"/>
            <a:ext cx="8918279" cy="8534733"/>
            <a:chOff x="992336" y="661987"/>
            <a:chExt cx="8918278" cy="8534731"/>
          </a:xfrm>
        </p:grpSpPr>
        <p:grpSp>
          <p:nvGrpSpPr>
            <p:cNvPr id="975" name="Group"/>
            <p:cNvGrpSpPr/>
            <p:nvPr/>
          </p:nvGrpSpPr>
          <p:grpSpPr>
            <a:xfrm>
              <a:off x="4097854" y="661987"/>
              <a:ext cx="5812761" cy="1270001"/>
              <a:chOff x="3849092" y="661987"/>
              <a:chExt cx="5812759" cy="1270000"/>
            </a:xfrm>
          </p:grpSpPr>
          <p:sp>
            <p:nvSpPr>
              <p:cNvPr id="973" name="Canonicalized C"/>
              <p:cNvSpPr/>
              <p:nvPr/>
            </p:nvSpPr>
            <p:spPr>
              <a:xfrm>
                <a:off x="3849092" y="66198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latin typeface="+mj-lt"/>
                    <a:ea typeface="+mj-ea"/>
                    <a:cs typeface="+mj-cs"/>
                    <a:sym typeface="Trebuchet MS"/>
                  </a:defRPr>
                </a:lvl1pPr>
              </a:lstStyle>
              <a:p>
                <a:pPr/>
                <a:r>
                  <a:t>Canonicalized C</a:t>
                </a:r>
              </a:p>
            </p:txBody>
          </p:sp>
          <p:sp>
            <p:nvSpPr>
              <p:cNvPr id="974" name="Line"/>
              <p:cNvSpPr/>
              <p:nvPr/>
            </p:nvSpPr>
            <p:spPr>
              <a:xfrm>
                <a:off x="7755365" y="710263"/>
                <a:ext cx="1906487" cy="795862"/>
              </a:xfrm>
              <a:prstGeom prst="line">
                <a:avLst/>
              </a:prstGeom>
              <a:noFill/>
              <a:ln w="127000" cap="flat">
                <a:solidFill>
                  <a:srgbClr val="FFFFFF"/>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nvGrpSpPr>
            <p:cNvPr id="982" name="Group"/>
            <p:cNvGrpSpPr/>
            <p:nvPr/>
          </p:nvGrpSpPr>
          <p:grpSpPr>
            <a:xfrm>
              <a:off x="992336" y="6699034"/>
              <a:ext cx="4033403" cy="2497686"/>
              <a:chOff x="992336" y="681037"/>
              <a:chExt cx="4033402" cy="2497684"/>
            </a:xfrm>
          </p:grpSpPr>
          <p:grpSp>
            <p:nvGrpSpPr>
              <p:cNvPr id="978" name="Group"/>
              <p:cNvGrpSpPr/>
              <p:nvPr/>
            </p:nvGrpSpPr>
            <p:grpSpPr>
              <a:xfrm>
                <a:off x="992336" y="681037"/>
                <a:ext cx="1270001" cy="2370686"/>
                <a:chOff x="992336" y="681037"/>
                <a:chExt cx="1270000" cy="2370684"/>
              </a:xfrm>
            </p:grpSpPr>
            <p:sp>
              <p:nvSpPr>
                <p:cNvPr id="976" name="gcc"/>
                <p:cNvSpPr/>
                <p:nvPr/>
              </p:nvSpPr>
              <p:spPr>
                <a:xfrm>
                  <a:off x="992336" y="6810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latin typeface="Courier"/>
                      <a:ea typeface="Courier"/>
                      <a:cs typeface="Courier"/>
                      <a:sym typeface="Courier"/>
                    </a:defRPr>
                  </a:lvl1pPr>
                </a:lstStyle>
                <a:p>
                  <a:pPr/>
                  <a:r>
                    <a:t>gcc</a:t>
                  </a:r>
                </a:p>
              </p:txBody>
            </p:sp>
            <p:sp>
              <p:nvSpPr>
                <p:cNvPr id="977" name="Line"/>
                <p:cNvSpPr/>
                <p:nvPr/>
              </p:nvSpPr>
              <p:spPr>
                <a:xfrm flipH="1">
                  <a:off x="992336" y="1359447"/>
                  <a:ext cx="1" cy="1692276"/>
                </a:xfrm>
                <a:prstGeom prst="line">
                  <a:avLst/>
                </a:prstGeom>
                <a:noFill/>
                <a:ln w="127000" cap="flat">
                  <a:solidFill>
                    <a:srgbClr val="FFFFFF"/>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nvGrpSpPr>
              <p:cNvPr id="981" name="Group"/>
              <p:cNvGrpSpPr/>
              <p:nvPr/>
            </p:nvGrpSpPr>
            <p:grpSpPr>
              <a:xfrm>
                <a:off x="3735536" y="681037"/>
                <a:ext cx="1290203" cy="2497686"/>
                <a:chOff x="1276984" y="681037"/>
                <a:chExt cx="1290201" cy="2497684"/>
              </a:xfrm>
            </p:grpSpPr>
            <p:sp>
              <p:nvSpPr>
                <p:cNvPr id="979" name="MSVC"/>
                <p:cNvSpPr/>
                <p:nvPr/>
              </p:nvSpPr>
              <p:spPr>
                <a:xfrm>
                  <a:off x="1297185" y="6810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latin typeface="Courier"/>
                      <a:ea typeface="Courier"/>
                      <a:cs typeface="Courier"/>
                      <a:sym typeface="Courier"/>
                    </a:defRPr>
                  </a:lvl1pPr>
                </a:lstStyle>
                <a:p>
                  <a:pPr/>
                  <a:r>
                    <a:t>MSVC</a:t>
                  </a:r>
                </a:p>
              </p:txBody>
            </p:sp>
            <p:sp>
              <p:nvSpPr>
                <p:cNvPr id="980" name="Line"/>
                <p:cNvSpPr/>
                <p:nvPr/>
              </p:nvSpPr>
              <p:spPr>
                <a:xfrm flipH="1">
                  <a:off x="1276984" y="1486447"/>
                  <a:ext cx="1" cy="1692276"/>
                </a:xfrm>
                <a:prstGeom prst="line">
                  <a:avLst/>
                </a:prstGeom>
                <a:noFill/>
                <a:ln w="127000" cap="flat">
                  <a:solidFill>
                    <a:srgbClr val="FFFFFF"/>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grpSp>
      <p:grpSp>
        <p:nvGrpSpPr>
          <p:cNvPr id="1003" name="Group"/>
          <p:cNvGrpSpPr/>
          <p:nvPr/>
        </p:nvGrpSpPr>
        <p:grpSpPr>
          <a:xfrm>
            <a:off x="14503400" y="1092417"/>
            <a:ext cx="7765852" cy="11107738"/>
            <a:chOff x="0" y="0"/>
            <a:chExt cx="7765851" cy="11107737"/>
          </a:xfrm>
        </p:grpSpPr>
        <p:sp>
          <p:nvSpPr>
            <p:cNvPr id="984" name="Rectangle"/>
            <p:cNvSpPr/>
            <p:nvPr/>
          </p:nvSpPr>
          <p:spPr>
            <a:xfrm>
              <a:off x="0" y="46037"/>
              <a:ext cx="7765852" cy="11061701"/>
            </a:xfrm>
            <a:prstGeom prst="rect">
              <a:avLst/>
            </a:prstGeom>
            <a:solidFill>
              <a:srgbClr val="FFFFFF"/>
            </a:solidFill>
            <a:ln w="76200" cap="flat">
              <a:solidFill>
                <a:srgbClr val="000000"/>
              </a:solidFill>
              <a:prstDash val="solid"/>
              <a:miter lim="400000"/>
            </a:ln>
            <a:effectLst>
              <a:outerShdw sx="100000" sy="100000" kx="0" ky="0" algn="b" rotWithShape="0" blurRad="101600" dist="313154" dir="2703861">
                <a:srgbClr val="000000">
                  <a:alpha val="41161"/>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1000" name="Group"/>
            <p:cNvGrpSpPr/>
            <p:nvPr/>
          </p:nvGrpSpPr>
          <p:grpSpPr>
            <a:xfrm>
              <a:off x="1380069" y="2290832"/>
              <a:ext cx="5701078" cy="8061603"/>
              <a:chOff x="209179" y="681037"/>
              <a:chExt cx="5701076" cy="8061601"/>
            </a:xfrm>
          </p:grpSpPr>
          <p:sp>
            <p:nvSpPr>
              <p:cNvPr id="985" name="loop"/>
              <p:cNvSpPr/>
              <p:nvPr/>
            </p:nvSpPr>
            <p:spPr>
              <a:xfrm>
                <a:off x="1297185" y="6810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loop</a:t>
                </a:r>
              </a:p>
            </p:txBody>
          </p:sp>
          <p:sp>
            <p:nvSpPr>
              <p:cNvPr id="986" name="if"/>
              <p:cNvSpPr/>
              <p:nvPr/>
            </p:nvSpPr>
            <p:spPr>
              <a:xfrm>
                <a:off x="1324235" y="255505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if</a:t>
                </a:r>
              </a:p>
            </p:txBody>
          </p:sp>
          <p:sp>
            <p:nvSpPr>
              <p:cNvPr id="987" name="Line"/>
              <p:cNvSpPr/>
              <p:nvPr/>
            </p:nvSpPr>
            <p:spPr>
              <a:xfrm flipH="1">
                <a:off x="1324235" y="1180157"/>
                <a:ext cx="1" cy="1146176"/>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988" name="Line"/>
              <p:cNvSpPr/>
              <p:nvPr/>
            </p:nvSpPr>
            <p:spPr>
              <a:xfrm flipH="1">
                <a:off x="209179" y="3152267"/>
                <a:ext cx="625966" cy="1126477"/>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989" name="Line"/>
              <p:cNvSpPr/>
              <p:nvPr/>
            </p:nvSpPr>
            <p:spPr>
              <a:xfrm>
                <a:off x="1852276" y="3174874"/>
                <a:ext cx="625966" cy="1126476"/>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990" name="set"/>
              <p:cNvSpPr/>
              <p:nvPr/>
            </p:nvSpPr>
            <p:spPr>
              <a:xfrm>
                <a:off x="2516385" y="469946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set</a:t>
                </a:r>
              </a:p>
            </p:txBody>
          </p:sp>
          <p:sp>
            <p:nvSpPr>
              <p:cNvPr id="991" name="Line"/>
              <p:cNvSpPr/>
              <p:nvPr/>
            </p:nvSpPr>
            <p:spPr>
              <a:xfrm flipH="1">
                <a:off x="1776076" y="5308474"/>
                <a:ext cx="625966" cy="1126476"/>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992" name="Line"/>
              <p:cNvSpPr/>
              <p:nvPr/>
            </p:nvSpPr>
            <p:spPr>
              <a:xfrm>
                <a:off x="2766676" y="5308474"/>
                <a:ext cx="625965" cy="1126476"/>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993" name="var"/>
              <p:cNvSpPr/>
              <p:nvPr/>
            </p:nvSpPr>
            <p:spPr>
              <a:xfrm>
                <a:off x="1443006" y="683306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var</a:t>
                </a:r>
              </a:p>
            </p:txBody>
          </p:sp>
          <p:sp>
            <p:nvSpPr>
              <p:cNvPr id="994" name="binop"/>
              <p:cNvSpPr/>
              <p:nvPr/>
            </p:nvSpPr>
            <p:spPr>
              <a:xfrm>
                <a:off x="4640256" y="683306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binop</a:t>
                </a:r>
              </a:p>
            </p:txBody>
          </p:sp>
          <p:sp>
            <p:nvSpPr>
              <p:cNvPr id="995" name="Line"/>
              <p:cNvSpPr/>
              <p:nvPr/>
            </p:nvSpPr>
            <p:spPr>
              <a:xfrm flipH="1">
                <a:off x="769949" y="7616163"/>
                <a:ext cx="625966" cy="1126477"/>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996" name="Line"/>
              <p:cNvSpPr/>
              <p:nvPr/>
            </p:nvSpPr>
            <p:spPr>
              <a:xfrm>
                <a:off x="1760549" y="7616163"/>
                <a:ext cx="625966" cy="1126477"/>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997" name="Line"/>
              <p:cNvSpPr/>
              <p:nvPr/>
            </p:nvSpPr>
            <p:spPr>
              <a:xfrm flipH="1">
                <a:off x="3831973" y="7616163"/>
                <a:ext cx="625966" cy="1126477"/>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998" name="Line"/>
              <p:cNvSpPr/>
              <p:nvPr/>
            </p:nvSpPr>
            <p:spPr>
              <a:xfrm>
                <a:off x="4822573" y="7616163"/>
                <a:ext cx="625966" cy="1126477"/>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999" name="Line"/>
              <p:cNvSpPr/>
              <p:nvPr/>
            </p:nvSpPr>
            <p:spPr>
              <a:xfrm flipH="1">
                <a:off x="765014" y="3152267"/>
                <a:ext cx="625966" cy="1126477"/>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1001" name="foo()"/>
            <p:cNvSpPr txBox="1"/>
            <p:nvPr/>
          </p:nvSpPr>
          <p:spPr>
            <a:xfrm>
              <a:off x="2280890" y="0"/>
              <a:ext cx="3204072"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foo()</a:t>
              </a:r>
            </a:p>
          </p:txBody>
        </p:sp>
        <p:sp>
          <p:nvSpPr>
            <p:cNvPr id="1002" name="Line"/>
            <p:cNvSpPr/>
            <p:nvPr/>
          </p:nvSpPr>
          <p:spPr>
            <a:xfrm>
              <a:off x="38366" y="1396331"/>
              <a:ext cx="7720501"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010" name="Group"/>
          <p:cNvGrpSpPr/>
          <p:nvPr/>
        </p:nvGrpSpPr>
        <p:grpSpPr>
          <a:xfrm>
            <a:off x="5778326" y="4247738"/>
            <a:ext cx="7886658" cy="2065233"/>
            <a:chOff x="0" y="52174"/>
            <a:chExt cx="7886657" cy="2065232"/>
          </a:xfrm>
        </p:grpSpPr>
        <p:grpSp>
          <p:nvGrpSpPr>
            <p:cNvPr id="1006" name="Group"/>
            <p:cNvGrpSpPr/>
            <p:nvPr/>
          </p:nvGrpSpPr>
          <p:grpSpPr>
            <a:xfrm>
              <a:off x="0" y="52174"/>
              <a:ext cx="3396521" cy="1989034"/>
              <a:chOff x="0" y="52174"/>
              <a:chExt cx="3396520" cy="1989032"/>
            </a:xfrm>
          </p:grpSpPr>
          <p:sp>
            <p:nvSpPr>
              <p:cNvPr id="1004" name="Group"/>
              <p:cNvSpPr/>
              <p:nvPr/>
            </p:nvSpPr>
            <p:spPr>
              <a:xfrm>
                <a:off x="0" y="52174"/>
                <a:ext cx="3396521" cy="1530220"/>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005" name="Alias…"/>
              <p:cNvSpPr/>
              <p:nvPr/>
            </p:nvSpPr>
            <p:spPr>
              <a:xfrm>
                <a:off x="1698260" y="77120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90000"/>
                  </a:lnSpc>
                  <a:defRPr sz="5000">
                    <a:solidFill>
                      <a:srgbClr val="000000"/>
                    </a:solidFill>
                    <a:latin typeface="+mj-lt"/>
                    <a:ea typeface="+mj-ea"/>
                    <a:cs typeface="+mj-cs"/>
                    <a:sym typeface="Trebuchet MS"/>
                  </a:defRPr>
                </a:pPr>
                <a:r>
                  <a:t>Alias </a:t>
                </a:r>
              </a:p>
              <a:p>
                <a:pPr>
                  <a:lnSpc>
                    <a:spcPct val="90000"/>
                  </a:lnSpc>
                  <a:defRPr sz="5000">
                    <a:solidFill>
                      <a:srgbClr val="000000"/>
                    </a:solidFill>
                    <a:latin typeface="+mj-lt"/>
                    <a:ea typeface="+mj-ea"/>
                    <a:cs typeface="+mj-cs"/>
                    <a:sym typeface="Trebuchet MS"/>
                  </a:defRPr>
                </a:pPr>
                <a:r>
                  <a:t>Analysis</a:t>
                </a:r>
              </a:p>
            </p:txBody>
          </p:sp>
        </p:grpSp>
        <p:grpSp>
          <p:nvGrpSpPr>
            <p:cNvPr id="1009" name="Group"/>
            <p:cNvGrpSpPr/>
            <p:nvPr/>
          </p:nvGrpSpPr>
          <p:grpSpPr>
            <a:xfrm>
              <a:off x="4490136" y="52174"/>
              <a:ext cx="3396522" cy="2065234"/>
              <a:chOff x="0" y="0"/>
              <a:chExt cx="3396520" cy="2065232"/>
            </a:xfrm>
          </p:grpSpPr>
          <p:sp>
            <p:nvSpPr>
              <p:cNvPr id="1007"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008" name="Data Flow…"/>
              <p:cNvSpPr/>
              <p:nvPr/>
            </p:nvSpPr>
            <p:spPr>
              <a:xfrm>
                <a:off x="1698260" y="79523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90000"/>
                  </a:lnSpc>
                  <a:defRPr sz="4200">
                    <a:solidFill>
                      <a:srgbClr val="000000"/>
                    </a:solidFill>
                    <a:latin typeface="+mj-lt"/>
                    <a:ea typeface="+mj-ea"/>
                    <a:cs typeface="+mj-cs"/>
                    <a:sym typeface="Trebuchet MS"/>
                  </a:defRPr>
                </a:pPr>
                <a:r>
                  <a:t>Data Flow</a:t>
                </a:r>
              </a:p>
              <a:p>
                <a:pPr>
                  <a:lnSpc>
                    <a:spcPct val="90000"/>
                  </a:lnSpc>
                  <a:defRPr sz="4200">
                    <a:solidFill>
                      <a:srgbClr val="000000"/>
                    </a:solidFill>
                    <a:latin typeface="+mj-lt"/>
                    <a:ea typeface="+mj-ea"/>
                    <a:cs typeface="+mj-cs"/>
                    <a:sym typeface="Trebuchet MS"/>
                  </a:defRPr>
                </a:pPr>
                <a:r>
                  <a:t>Analysis</a:t>
                </a:r>
              </a:p>
            </p:txBody>
          </p:sp>
        </p:grpSp>
      </p:grpSp>
      <p:grpSp>
        <p:nvGrpSpPr>
          <p:cNvPr id="1017" name="Group"/>
          <p:cNvGrpSpPr/>
          <p:nvPr/>
        </p:nvGrpSpPr>
        <p:grpSpPr>
          <a:xfrm>
            <a:off x="10493740" y="7401858"/>
            <a:ext cx="10826336" cy="2768778"/>
            <a:chOff x="0" y="528637"/>
            <a:chExt cx="10826335" cy="2768777"/>
          </a:xfrm>
        </p:grpSpPr>
        <p:sp>
          <p:nvSpPr>
            <p:cNvPr id="1011" name="flt"/>
            <p:cNvSpPr/>
            <p:nvPr/>
          </p:nvSpPr>
          <p:spPr>
            <a:xfrm>
              <a:off x="5695535" y="202741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000">
                  <a:solidFill>
                    <a:srgbClr val="C82506"/>
                  </a:solidFill>
                  <a:latin typeface="Courier"/>
                  <a:ea typeface="Courier"/>
                  <a:cs typeface="Courier"/>
                  <a:sym typeface="Courier"/>
                </a:defRPr>
              </a:lvl1pPr>
            </a:lstStyle>
            <a:p>
              <a:pPr>
                <a:defRPr>
                  <a:solidFill>
                    <a:srgbClr val="000000"/>
                  </a:solidFill>
                </a:defRPr>
              </a:pPr>
              <a:r>
                <a:rPr>
                  <a:solidFill>
                    <a:srgbClr val="C82506"/>
                  </a:solidFill>
                </a:rPr>
                <a:t>flt</a:t>
              </a:r>
            </a:p>
          </p:txBody>
        </p:sp>
        <p:sp>
          <p:nvSpPr>
            <p:cNvPr id="1012" name="int"/>
            <p:cNvSpPr/>
            <p:nvPr/>
          </p:nvSpPr>
          <p:spPr>
            <a:xfrm>
              <a:off x="5289135" y="5286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000">
                  <a:solidFill>
                    <a:srgbClr val="C82506"/>
                  </a:solidFill>
                  <a:latin typeface="Courier"/>
                  <a:ea typeface="Courier"/>
                  <a:cs typeface="Courier"/>
                  <a:sym typeface="Courier"/>
                </a:defRPr>
              </a:lvl1pPr>
            </a:lstStyle>
            <a:p>
              <a:pPr>
                <a:defRPr>
                  <a:solidFill>
                    <a:srgbClr val="000000"/>
                  </a:solidFill>
                </a:defRPr>
              </a:pPr>
              <a:r>
                <a:rPr>
                  <a:solidFill>
                    <a:srgbClr val="C82506"/>
                  </a:solidFill>
                </a:rPr>
                <a:t>int</a:t>
              </a:r>
            </a:p>
          </p:txBody>
        </p:sp>
        <p:sp>
          <p:nvSpPr>
            <p:cNvPr id="1013" name="flt"/>
            <p:cNvSpPr/>
            <p:nvPr/>
          </p:nvSpPr>
          <p:spPr>
            <a:xfrm>
              <a:off x="9556335" y="202741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000">
                  <a:solidFill>
                    <a:srgbClr val="C82506"/>
                  </a:solidFill>
                  <a:latin typeface="Courier"/>
                  <a:ea typeface="Courier"/>
                  <a:cs typeface="Courier"/>
                  <a:sym typeface="Courier"/>
                </a:defRPr>
              </a:lvl1pPr>
            </a:lstStyle>
            <a:p>
              <a:pPr>
                <a:defRPr>
                  <a:solidFill>
                    <a:srgbClr val="000000"/>
                  </a:solidFill>
                </a:defRPr>
              </a:pPr>
              <a:r>
                <a:rPr>
                  <a:solidFill>
                    <a:srgbClr val="C82506"/>
                  </a:solidFill>
                </a:rPr>
                <a:t>flt</a:t>
              </a:r>
            </a:p>
          </p:txBody>
        </p:sp>
        <p:grpSp>
          <p:nvGrpSpPr>
            <p:cNvPr id="1016" name="Group"/>
            <p:cNvGrpSpPr/>
            <p:nvPr/>
          </p:nvGrpSpPr>
          <p:grpSpPr>
            <a:xfrm>
              <a:off x="0" y="599295"/>
              <a:ext cx="3396521" cy="1989034"/>
              <a:chOff x="0" y="52174"/>
              <a:chExt cx="3396520" cy="1989032"/>
            </a:xfrm>
          </p:grpSpPr>
          <p:sp>
            <p:nvSpPr>
              <p:cNvPr id="1014" name="Group"/>
              <p:cNvSpPr/>
              <p:nvPr/>
            </p:nvSpPr>
            <p:spPr>
              <a:xfrm>
                <a:off x="0" y="52174"/>
                <a:ext cx="3396521" cy="1530220"/>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015" name="Type…"/>
              <p:cNvSpPr/>
              <p:nvPr/>
            </p:nvSpPr>
            <p:spPr>
              <a:xfrm>
                <a:off x="1698260" y="77120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90000"/>
                  </a:lnSpc>
                  <a:defRPr sz="5000">
                    <a:solidFill>
                      <a:srgbClr val="000000"/>
                    </a:solidFill>
                    <a:latin typeface="+mj-lt"/>
                    <a:ea typeface="+mj-ea"/>
                    <a:cs typeface="+mj-cs"/>
                    <a:sym typeface="Trebuchet MS"/>
                  </a:defRPr>
                </a:pPr>
                <a:r>
                  <a:t>Type</a:t>
                </a:r>
              </a:p>
              <a:p>
                <a:pPr>
                  <a:lnSpc>
                    <a:spcPct val="90000"/>
                  </a:lnSpc>
                  <a:defRPr sz="5000">
                    <a:solidFill>
                      <a:srgbClr val="000000"/>
                    </a:solidFill>
                    <a:latin typeface="+mj-lt"/>
                    <a:ea typeface="+mj-ea"/>
                    <a:cs typeface="+mj-cs"/>
                    <a:sym typeface="Trebuchet MS"/>
                  </a:defRPr>
                </a:pPr>
                <a:r>
                  <a:t>Analysis</a:t>
                </a:r>
              </a:p>
            </p:txBody>
          </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0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0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83" grpId="1"/>
      <p:bldP build="whole" bldLvl="1" animBg="1" rev="0" advAuto="0" spid="1010" grpId="3"/>
      <p:bldP build="whole" bldLvl="1" animBg="1" rev="0" advAuto="0" spid="1017" grpId="2"/>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658DA0"/>
        </a:solidFill>
      </p:bgPr>
    </p:bg>
    <p:spTree>
      <p:nvGrpSpPr>
        <p:cNvPr id="1" name=""/>
        <p:cNvGrpSpPr/>
        <p:nvPr/>
      </p:nvGrpSpPr>
      <p:grpSpPr>
        <a:xfrm>
          <a:off x="0" y="0"/>
          <a:ext cx="0" cy="0"/>
          <a:chOff x="0" y="0"/>
          <a:chExt cx="0" cy="0"/>
        </a:xfrm>
      </p:grpSpPr>
      <p:sp>
        <p:nvSpPr>
          <p:cNvPr id="1021" name="Rounded Rectangle"/>
          <p:cNvSpPr/>
          <p:nvPr/>
        </p:nvSpPr>
        <p:spPr>
          <a:xfrm>
            <a:off x="4728219" y="2806370"/>
            <a:ext cx="14637603" cy="10438907"/>
          </a:xfrm>
          <a:prstGeom prst="roundRect">
            <a:avLst>
              <a:gd name="adj" fmla="val 8471"/>
            </a:avLst>
          </a:prstGeom>
          <a:solidFill>
            <a:srgbClr val="923A99"/>
          </a:solidFill>
          <a:ln w="101600">
            <a:solidFill>
              <a:srgbClr val="3D315B"/>
            </a:solidFill>
            <a:miter lim="400000"/>
          </a:ln>
          <a:effectLst>
            <a:outerShdw sx="100000" sy="100000" kx="0" ky="0" algn="b" rotWithShape="0" blurRad="190500" dist="228600" dir="959345">
              <a:srgbClr val="000000"/>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grpSp>
        <p:nvGrpSpPr>
          <p:cNvPr id="1024" name="Group"/>
          <p:cNvGrpSpPr/>
          <p:nvPr/>
        </p:nvGrpSpPr>
        <p:grpSpPr>
          <a:xfrm>
            <a:off x="1803431" y="2821014"/>
            <a:ext cx="1270001" cy="2801141"/>
            <a:chOff x="1297185" y="1168717"/>
            <a:chExt cx="1270000" cy="2801139"/>
          </a:xfrm>
        </p:grpSpPr>
        <p:sp>
          <p:nvSpPr>
            <p:cNvPr id="1022" name="gcc/…"/>
            <p:cNvSpPr/>
            <p:nvPr/>
          </p:nvSpPr>
          <p:spPr>
            <a:xfrm>
              <a:off x="1297185" y="116871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80000"/>
                </a:lnSpc>
                <a:defRPr b="1" sz="8000">
                  <a:latin typeface="Courier"/>
                  <a:ea typeface="Courier"/>
                  <a:cs typeface="Courier"/>
                  <a:sym typeface="Courier"/>
                </a:defRPr>
              </a:pPr>
              <a:r>
                <a:t>gcc/</a:t>
              </a:r>
            </a:p>
            <a:p>
              <a:pPr>
                <a:lnSpc>
                  <a:spcPct val="80000"/>
                </a:lnSpc>
                <a:defRPr b="1" sz="8000">
                  <a:latin typeface="Courier"/>
                  <a:ea typeface="Courier"/>
                  <a:cs typeface="Courier"/>
                  <a:sym typeface="Courier"/>
                </a:defRPr>
              </a:pPr>
              <a:r>
                <a:t>MSVC</a:t>
              </a:r>
            </a:p>
          </p:txBody>
        </p:sp>
        <p:sp>
          <p:nvSpPr>
            <p:cNvPr id="1023" name="Line"/>
            <p:cNvSpPr/>
            <p:nvPr/>
          </p:nvSpPr>
          <p:spPr>
            <a:xfrm flipH="1">
              <a:off x="1297185" y="2277582"/>
              <a:ext cx="1" cy="1692276"/>
            </a:xfrm>
            <a:prstGeom prst="line">
              <a:avLst/>
            </a:prstGeom>
            <a:noFill/>
            <a:ln w="127000" cap="flat">
              <a:solidFill>
                <a:srgbClr val="FFFFFF"/>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nvGrpSpPr>
          <p:cNvPr id="1031" name="Group"/>
          <p:cNvGrpSpPr/>
          <p:nvPr/>
        </p:nvGrpSpPr>
        <p:grpSpPr>
          <a:xfrm>
            <a:off x="9956270" y="10647933"/>
            <a:ext cx="7886658" cy="2065233"/>
            <a:chOff x="0" y="52174"/>
            <a:chExt cx="7886657" cy="2065232"/>
          </a:xfrm>
        </p:grpSpPr>
        <p:grpSp>
          <p:nvGrpSpPr>
            <p:cNvPr id="1027" name="Group"/>
            <p:cNvGrpSpPr/>
            <p:nvPr/>
          </p:nvGrpSpPr>
          <p:grpSpPr>
            <a:xfrm>
              <a:off x="0" y="52174"/>
              <a:ext cx="3396521" cy="1989034"/>
              <a:chOff x="0" y="52174"/>
              <a:chExt cx="3396520" cy="1989032"/>
            </a:xfrm>
          </p:grpSpPr>
          <p:sp>
            <p:nvSpPr>
              <p:cNvPr id="1025" name="Group"/>
              <p:cNvSpPr/>
              <p:nvPr/>
            </p:nvSpPr>
            <p:spPr>
              <a:xfrm>
                <a:off x="0" y="52174"/>
                <a:ext cx="3396521" cy="1530220"/>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026" name="Alias…"/>
              <p:cNvSpPr/>
              <p:nvPr/>
            </p:nvSpPr>
            <p:spPr>
              <a:xfrm>
                <a:off x="1698260" y="77120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90000"/>
                  </a:lnSpc>
                  <a:defRPr sz="5000">
                    <a:solidFill>
                      <a:srgbClr val="000000"/>
                    </a:solidFill>
                    <a:latin typeface="+mj-lt"/>
                    <a:ea typeface="+mj-ea"/>
                    <a:cs typeface="+mj-cs"/>
                    <a:sym typeface="Trebuchet MS"/>
                  </a:defRPr>
                </a:pPr>
                <a:r>
                  <a:t>Alias </a:t>
                </a:r>
              </a:p>
              <a:p>
                <a:pPr>
                  <a:lnSpc>
                    <a:spcPct val="90000"/>
                  </a:lnSpc>
                  <a:defRPr sz="5000">
                    <a:solidFill>
                      <a:srgbClr val="000000"/>
                    </a:solidFill>
                    <a:latin typeface="+mj-lt"/>
                    <a:ea typeface="+mj-ea"/>
                    <a:cs typeface="+mj-cs"/>
                    <a:sym typeface="Trebuchet MS"/>
                  </a:defRPr>
                </a:pPr>
                <a:r>
                  <a:t>Analysis</a:t>
                </a:r>
              </a:p>
            </p:txBody>
          </p:sp>
        </p:grpSp>
        <p:grpSp>
          <p:nvGrpSpPr>
            <p:cNvPr id="1030" name="Group"/>
            <p:cNvGrpSpPr/>
            <p:nvPr/>
          </p:nvGrpSpPr>
          <p:grpSpPr>
            <a:xfrm>
              <a:off x="4490136" y="52174"/>
              <a:ext cx="3396522" cy="2065234"/>
              <a:chOff x="0" y="0"/>
              <a:chExt cx="3396520" cy="2065232"/>
            </a:xfrm>
          </p:grpSpPr>
          <p:sp>
            <p:nvSpPr>
              <p:cNvPr id="1028"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029" name="Data Flow…"/>
              <p:cNvSpPr/>
              <p:nvPr/>
            </p:nvSpPr>
            <p:spPr>
              <a:xfrm>
                <a:off x="1698260" y="79523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90000"/>
                  </a:lnSpc>
                  <a:defRPr sz="4200">
                    <a:solidFill>
                      <a:srgbClr val="000000"/>
                    </a:solidFill>
                    <a:latin typeface="+mj-lt"/>
                    <a:ea typeface="+mj-ea"/>
                    <a:cs typeface="+mj-cs"/>
                    <a:sym typeface="Trebuchet MS"/>
                  </a:defRPr>
                </a:pPr>
                <a:r>
                  <a:t>Data Flow</a:t>
                </a:r>
              </a:p>
              <a:p>
                <a:pPr>
                  <a:lnSpc>
                    <a:spcPct val="90000"/>
                  </a:lnSpc>
                  <a:defRPr sz="4200">
                    <a:solidFill>
                      <a:srgbClr val="000000"/>
                    </a:solidFill>
                    <a:latin typeface="+mj-lt"/>
                    <a:ea typeface="+mj-ea"/>
                    <a:cs typeface="+mj-cs"/>
                    <a:sym typeface="Trebuchet MS"/>
                  </a:defRPr>
                </a:pPr>
                <a:r>
                  <a:t>Analysis</a:t>
                </a:r>
              </a:p>
            </p:txBody>
          </p:sp>
        </p:grpSp>
      </p:grpSp>
      <p:grpSp>
        <p:nvGrpSpPr>
          <p:cNvPr id="1034" name="Group"/>
          <p:cNvGrpSpPr/>
          <p:nvPr/>
        </p:nvGrpSpPr>
        <p:grpSpPr>
          <a:xfrm>
            <a:off x="6731220" y="6399705"/>
            <a:ext cx="3396522" cy="1530220"/>
            <a:chOff x="0" y="0"/>
            <a:chExt cx="3396520" cy="1530218"/>
          </a:xfrm>
        </p:grpSpPr>
        <p:sp>
          <p:nvSpPr>
            <p:cNvPr id="1032"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033" name="CIL"/>
            <p:cNvSpPr txBox="1"/>
            <p:nvPr/>
          </p:nvSpPr>
          <p:spPr>
            <a:xfrm>
              <a:off x="1181430" y="279295"/>
              <a:ext cx="1033662" cy="879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nSpc>
                  <a:spcPct val="90000"/>
                </a:lnSpc>
                <a:defRPr sz="5000">
                  <a:solidFill>
                    <a:srgbClr val="000000"/>
                  </a:solidFill>
                  <a:latin typeface="+mj-lt"/>
                  <a:ea typeface="+mj-ea"/>
                  <a:cs typeface="+mj-cs"/>
                  <a:sym typeface="Trebuchet MS"/>
                </a:defRPr>
              </a:lvl1pPr>
            </a:lstStyle>
            <a:p>
              <a:pPr/>
              <a:r>
                <a:t>CIL</a:t>
              </a:r>
            </a:p>
          </p:txBody>
        </p:sp>
      </p:grpSp>
      <p:grpSp>
        <p:nvGrpSpPr>
          <p:cNvPr id="1038" name="Group"/>
          <p:cNvGrpSpPr/>
          <p:nvPr/>
        </p:nvGrpSpPr>
        <p:grpSpPr>
          <a:xfrm>
            <a:off x="351635" y="5848952"/>
            <a:ext cx="3000727" cy="2631726"/>
            <a:chOff x="0" y="0"/>
            <a:chExt cx="3000725" cy="2631725"/>
          </a:xfrm>
        </p:grpSpPr>
        <p:sp>
          <p:nvSpPr>
            <p:cNvPr id="1035"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1036"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1037" name="P.c"/>
            <p:cNvSpPr txBox="1"/>
            <p:nvPr/>
          </p:nvSpPr>
          <p:spPr>
            <a:xfrm>
              <a:off x="508026" y="0"/>
              <a:ext cx="1984674"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grpSp>
        <p:nvGrpSpPr>
          <p:cNvPr id="1055" name="Group"/>
          <p:cNvGrpSpPr/>
          <p:nvPr/>
        </p:nvGrpSpPr>
        <p:grpSpPr>
          <a:xfrm>
            <a:off x="12832966" y="3828717"/>
            <a:ext cx="5205392" cy="6252430"/>
            <a:chOff x="0" y="0"/>
            <a:chExt cx="5205390" cy="6252429"/>
          </a:xfrm>
        </p:grpSpPr>
        <p:sp>
          <p:nvSpPr>
            <p:cNvPr id="1039" name="Rectangle"/>
            <p:cNvSpPr/>
            <p:nvPr/>
          </p:nvSpPr>
          <p:spPr>
            <a:xfrm>
              <a:off x="0" y="0"/>
              <a:ext cx="5205391" cy="6252430"/>
            </a:xfrm>
            <a:prstGeom prst="rect">
              <a:avLst/>
            </a:prstGeom>
            <a:solidFill>
              <a:srgbClr val="FFFFFF"/>
            </a:solidFill>
            <a:ln w="76200" cap="flat">
              <a:solidFill>
                <a:srgbClr val="000000"/>
              </a:solidFill>
              <a:prstDash val="solid"/>
              <a:miter lim="400000"/>
            </a:ln>
            <a:effectLst>
              <a:outerShdw sx="100000" sy="100000" kx="0" ky="0" algn="b" rotWithShape="0" blurRad="101600" dist="177652" dir="2703861">
                <a:srgbClr val="000000">
                  <a:alpha val="41161"/>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040" name="loop"/>
            <p:cNvSpPr txBox="1"/>
            <p:nvPr/>
          </p:nvSpPr>
          <p:spPr>
            <a:xfrm>
              <a:off x="141465" y="95756"/>
              <a:ext cx="2096276" cy="1040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loop</a:t>
              </a:r>
            </a:p>
          </p:txBody>
        </p:sp>
        <p:sp>
          <p:nvSpPr>
            <p:cNvPr id="1041" name="if"/>
            <p:cNvSpPr txBox="1"/>
            <p:nvPr/>
          </p:nvSpPr>
          <p:spPr>
            <a:xfrm>
              <a:off x="634107" y="1510384"/>
              <a:ext cx="1110992" cy="9807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if</a:t>
              </a:r>
            </a:p>
          </p:txBody>
        </p:sp>
        <p:sp>
          <p:nvSpPr>
            <p:cNvPr id="1042" name="Line"/>
            <p:cNvSpPr/>
            <p:nvPr/>
          </p:nvSpPr>
          <p:spPr>
            <a:xfrm flipH="1">
              <a:off x="1189603" y="1185101"/>
              <a:ext cx="1" cy="728106"/>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043" name="Line"/>
            <p:cNvSpPr/>
            <p:nvPr/>
          </p:nvSpPr>
          <p:spPr>
            <a:xfrm flipH="1">
              <a:off x="288628"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044" name="Line"/>
            <p:cNvSpPr/>
            <p:nvPr/>
          </p:nvSpPr>
          <p:spPr>
            <a:xfrm>
              <a:off x="1616265" y="2452241"/>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045" name="set"/>
            <p:cNvSpPr txBox="1"/>
            <p:nvPr/>
          </p:nvSpPr>
          <p:spPr>
            <a:xfrm>
              <a:off x="1351055" y="2837552"/>
              <a:ext cx="1611130" cy="1015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set</a:t>
              </a:r>
            </a:p>
          </p:txBody>
        </p:sp>
        <p:sp>
          <p:nvSpPr>
            <p:cNvPr id="1046" name="Line"/>
            <p:cNvSpPr/>
            <p:nvPr/>
          </p:nvSpPr>
          <p:spPr>
            <a:xfrm flipH="1">
              <a:off x="1554694"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047" name="Line"/>
            <p:cNvSpPr/>
            <p:nvPr/>
          </p:nvSpPr>
          <p:spPr>
            <a:xfrm>
              <a:off x="2355107"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048" name="var"/>
            <p:cNvSpPr txBox="1"/>
            <p:nvPr/>
          </p:nvSpPr>
          <p:spPr>
            <a:xfrm>
              <a:off x="483754" y="4208199"/>
              <a:ext cx="1696426" cy="10005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var</a:t>
              </a:r>
            </a:p>
          </p:txBody>
        </p:sp>
        <p:sp>
          <p:nvSpPr>
            <p:cNvPr id="1049" name="binop"/>
            <p:cNvSpPr txBox="1"/>
            <p:nvPr/>
          </p:nvSpPr>
          <p:spPr>
            <a:xfrm>
              <a:off x="2574518" y="4218680"/>
              <a:ext cx="2578990" cy="990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binop</a:t>
              </a:r>
            </a:p>
          </p:txBody>
        </p:sp>
        <p:sp>
          <p:nvSpPr>
            <p:cNvPr id="1050" name="Line"/>
            <p:cNvSpPr/>
            <p:nvPr/>
          </p:nvSpPr>
          <p:spPr>
            <a:xfrm flipH="1">
              <a:off x="741735"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051" name="Line"/>
            <p:cNvSpPr/>
            <p:nvPr/>
          </p:nvSpPr>
          <p:spPr>
            <a:xfrm>
              <a:off x="1542148"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052" name="Line"/>
            <p:cNvSpPr/>
            <p:nvPr/>
          </p:nvSpPr>
          <p:spPr>
            <a:xfrm flipH="1">
              <a:off x="3215877"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053" name="Line"/>
            <p:cNvSpPr/>
            <p:nvPr/>
          </p:nvSpPr>
          <p:spPr>
            <a:xfrm>
              <a:off x="4016290"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054" name="Line"/>
            <p:cNvSpPr/>
            <p:nvPr/>
          </p:nvSpPr>
          <p:spPr>
            <a:xfrm flipH="1">
              <a:off x="737747"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059" name="Group"/>
          <p:cNvGrpSpPr/>
          <p:nvPr/>
        </p:nvGrpSpPr>
        <p:grpSpPr>
          <a:xfrm>
            <a:off x="21018022" y="5848952"/>
            <a:ext cx="3000727" cy="2631726"/>
            <a:chOff x="0" y="0"/>
            <a:chExt cx="3000725" cy="2631725"/>
          </a:xfrm>
        </p:grpSpPr>
        <p:sp>
          <p:nvSpPr>
            <p:cNvPr id="1056"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1057"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1058" name="P’.c"/>
            <p:cNvSpPr txBox="1"/>
            <p:nvPr/>
          </p:nvSpPr>
          <p:spPr>
            <a:xfrm>
              <a:off x="203176" y="0"/>
              <a:ext cx="2594373"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sp>
        <p:nvSpPr>
          <p:cNvPr id="1060" name="Line"/>
          <p:cNvSpPr/>
          <p:nvPr/>
        </p:nvSpPr>
        <p:spPr>
          <a:xfrm>
            <a:off x="18327273" y="7164814"/>
            <a:ext cx="2401834" cy="1"/>
          </a:xfrm>
          <a:prstGeom prst="line">
            <a:avLst/>
          </a:prstGeom>
          <a:ln w="177800">
            <a:solidFill>
              <a:srgbClr val="FFFFFF"/>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061" name="Line"/>
          <p:cNvSpPr/>
          <p:nvPr/>
        </p:nvSpPr>
        <p:spPr>
          <a:xfrm>
            <a:off x="10416657" y="7164814"/>
            <a:ext cx="2127393" cy="1"/>
          </a:xfrm>
          <a:prstGeom prst="line">
            <a:avLst/>
          </a:prstGeom>
          <a:ln w="177800">
            <a:solidFill>
              <a:srgbClr val="FFFFFF"/>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062" name="Line"/>
          <p:cNvSpPr/>
          <p:nvPr/>
        </p:nvSpPr>
        <p:spPr>
          <a:xfrm>
            <a:off x="3456478" y="7164814"/>
            <a:ext cx="2985826" cy="1"/>
          </a:xfrm>
          <a:prstGeom prst="line">
            <a:avLst/>
          </a:prstGeom>
          <a:ln w="177800">
            <a:solidFill>
              <a:srgbClr val="FFFFFF"/>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1068" name="Group"/>
          <p:cNvGrpSpPr/>
          <p:nvPr/>
        </p:nvGrpSpPr>
        <p:grpSpPr>
          <a:xfrm>
            <a:off x="5358143" y="7300574"/>
            <a:ext cx="12674760" cy="5376726"/>
            <a:chOff x="0" y="528637"/>
            <a:chExt cx="12674758" cy="5376725"/>
          </a:xfrm>
        </p:grpSpPr>
        <p:sp>
          <p:nvSpPr>
            <p:cNvPr id="1063" name="int"/>
            <p:cNvSpPr/>
            <p:nvPr/>
          </p:nvSpPr>
          <p:spPr>
            <a:xfrm>
              <a:off x="8150393" y="5286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000">
                  <a:solidFill>
                    <a:srgbClr val="C82506"/>
                  </a:solidFill>
                  <a:latin typeface="Courier"/>
                  <a:ea typeface="Courier"/>
                  <a:cs typeface="Courier"/>
                  <a:sym typeface="Courier"/>
                </a:defRPr>
              </a:lvl1pPr>
            </a:lstStyle>
            <a:p>
              <a:pPr>
                <a:defRPr>
                  <a:solidFill>
                    <a:srgbClr val="000000"/>
                  </a:solidFill>
                </a:defRPr>
              </a:pPr>
              <a:r>
                <a:rPr>
                  <a:solidFill>
                    <a:srgbClr val="C82506"/>
                  </a:solidFill>
                </a:rPr>
                <a:t>int</a:t>
              </a:r>
            </a:p>
          </p:txBody>
        </p:sp>
        <p:sp>
          <p:nvSpPr>
            <p:cNvPr id="1064" name="flt"/>
            <p:cNvSpPr/>
            <p:nvPr/>
          </p:nvSpPr>
          <p:spPr>
            <a:xfrm>
              <a:off x="11404758" y="116650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000">
                  <a:solidFill>
                    <a:srgbClr val="C82506"/>
                  </a:solidFill>
                  <a:latin typeface="Courier"/>
                  <a:ea typeface="Courier"/>
                  <a:cs typeface="Courier"/>
                  <a:sym typeface="Courier"/>
                </a:defRPr>
              </a:lvl1pPr>
            </a:lstStyle>
            <a:p>
              <a:pPr>
                <a:defRPr>
                  <a:solidFill>
                    <a:srgbClr val="000000"/>
                  </a:solidFill>
                </a:defRPr>
              </a:pPr>
              <a:r>
                <a:rPr>
                  <a:solidFill>
                    <a:srgbClr val="C82506"/>
                  </a:solidFill>
                </a:rPr>
                <a:t>flt</a:t>
              </a:r>
            </a:p>
          </p:txBody>
        </p:sp>
        <p:grpSp>
          <p:nvGrpSpPr>
            <p:cNvPr id="1067" name="Group"/>
            <p:cNvGrpSpPr/>
            <p:nvPr/>
          </p:nvGrpSpPr>
          <p:grpSpPr>
            <a:xfrm>
              <a:off x="0" y="3916330"/>
              <a:ext cx="3396521" cy="1989033"/>
              <a:chOff x="0" y="52174"/>
              <a:chExt cx="3396520" cy="1989032"/>
            </a:xfrm>
          </p:grpSpPr>
          <p:sp>
            <p:nvSpPr>
              <p:cNvPr id="1065" name="Group"/>
              <p:cNvSpPr/>
              <p:nvPr/>
            </p:nvSpPr>
            <p:spPr>
              <a:xfrm>
                <a:off x="0" y="52174"/>
                <a:ext cx="3396521" cy="1530220"/>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066" name="Type…"/>
              <p:cNvSpPr/>
              <p:nvPr/>
            </p:nvSpPr>
            <p:spPr>
              <a:xfrm>
                <a:off x="1698260" y="77120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90000"/>
                  </a:lnSpc>
                  <a:defRPr sz="5000">
                    <a:solidFill>
                      <a:srgbClr val="000000"/>
                    </a:solidFill>
                    <a:latin typeface="+mj-lt"/>
                    <a:ea typeface="+mj-ea"/>
                    <a:cs typeface="+mj-cs"/>
                    <a:sym typeface="Trebuchet MS"/>
                  </a:defRPr>
                </a:pPr>
                <a:r>
                  <a:t>Type</a:t>
                </a:r>
              </a:p>
              <a:p>
                <a:pPr>
                  <a:lnSpc>
                    <a:spcPct val="90000"/>
                  </a:lnSpc>
                  <a:defRPr sz="5000">
                    <a:solidFill>
                      <a:srgbClr val="000000"/>
                    </a:solidFill>
                    <a:latin typeface="+mj-lt"/>
                    <a:ea typeface="+mj-ea"/>
                    <a:cs typeface="+mj-cs"/>
                    <a:sym typeface="Trebuchet MS"/>
                  </a:defRPr>
                </a:pPr>
                <a:r>
                  <a:t>Analysis</a:t>
                </a:r>
              </a:p>
            </p:txBody>
          </p:sp>
        </p:grpSp>
      </p:grpSp>
      <p:pic>
        <p:nvPicPr>
          <p:cNvPr id="1069" name="Group" descr="Group"/>
          <p:cNvPicPr>
            <a:picLocks noChangeAspect="1"/>
          </p:cNvPicPr>
          <p:nvPr/>
        </p:nvPicPr>
        <p:blipFill>
          <a:blip r:embed="rId4">
            <a:extLst/>
          </a:blip>
          <a:srcRect l="3091" t="4366" r="3091" b="4366"/>
          <a:stretch>
            <a:fillRect/>
          </a:stretch>
        </p:blipFill>
        <p:spPr>
          <a:xfrm>
            <a:off x="5712152" y="3427341"/>
            <a:ext cx="2848643" cy="2209900"/>
          </a:xfrm>
          <a:prstGeom prst="rect">
            <a:avLst/>
          </a:prstGeom>
          <a:ln w="12700">
            <a:miter lim="400000"/>
          </a:ln>
        </p:spPr>
      </p:pic>
      <p:sp>
        <p:nvSpPr>
          <p:cNvPr id="1070" name="Group"/>
          <p:cNvSpPr/>
          <p:nvPr/>
        </p:nvSpPr>
        <p:spPr>
          <a:xfrm>
            <a:off x="12192000" y="1473126"/>
            <a:ext cx="1270000" cy="1270001"/>
          </a:xfrm>
          <a:prstGeom prst="line">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CIL: Canonicalized C AST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0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68" grpId="1"/>
      <p:bldP build="whole" bldLvl="1" animBg="1" rev="0" advAuto="0" spid="1031" grpId="2"/>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000000"/>
        </a:solidFill>
      </p:bgPr>
    </p:bg>
    <p:spTree>
      <p:nvGrpSpPr>
        <p:cNvPr id="1" name=""/>
        <p:cNvGrpSpPr/>
        <p:nvPr/>
      </p:nvGrpSpPr>
      <p:grpSpPr>
        <a:xfrm>
          <a:off x="0" y="0"/>
          <a:ext cx="0" cy="0"/>
          <a:chOff x="0" y="0"/>
          <a:chExt cx="0" cy="0"/>
        </a:xfrm>
      </p:grpSpPr>
      <p:sp>
        <p:nvSpPr>
          <p:cNvPr id="190" name="Obfuscation: still a thing…"/>
          <p:cNvSpPr txBox="1"/>
          <p:nvPr/>
        </p:nvSpPr>
        <p:spPr>
          <a:xfrm>
            <a:off x="1425881" y="453650"/>
            <a:ext cx="22062552" cy="12334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1790700" indent="-1790700" algn="l">
              <a:buSzPct val="100000"/>
              <a:buAutoNum type="arabicPeriod" startAt="1"/>
              <a:defRPr b="1" sz="10000">
                <a:solidFill>
                  <a:srgbClr val="41FF00"/>
                </a:solidFill>
                <a:latin typeface="Courier"/>
                <a:ea typeface="Courier"/>
                <a:cs typeface="Courier"/>
                <a:sym typeface="Courier"/>
              </a:defRPr>
            </a:pPr>
            <a:r>
              <a:t>Obfuscation: still a thing</a:t>
            </a:r>
          </a:p>
          <a:p>
            <a:pPr marL="1790700" indent="-1790700" algn="l">
              <a:buSzPct val="100000"/>
              <a:buAutoNum type="arabicPeriod" startAt="1"/>
              <a:defRPr b="1" sz="10000">
                <a:solidFill>
                  <a:srgbClr val="41FF00"/>
                </a:solidFill>
                <a:latin typeface="Courier"/>
                <a:ea typeface="Courier"/>
                <a:cs typeface="Courier"/>
                <a:sym typeface="Courier"/>
              </a:defRPr>
            </a:pPr>
            <a:r>
              <a:t>Tigress design</a:t>
            </a:r>
          </a:p>
          <a:p>
            <a:pPr marL="1790700" indent="-1790700" algn="l">
              <a:buSzPct val="100000"/>
              <a:buAutoNum type="arabicPeriod" startAt="1"/>
              <a:defRPr b="1" sz="10000">
                <a:solidFill>
                  <a:srgbClr val="41FF00"/>
                </a:solidFill>
                <a:latin typeface="Courier"/>
                <a:ea typeface="Courier"/>
                <a:cs typeface="Courier"/>
                <a:sym typeface="Courier"/>
              </a:defRPr>
            </a:pPr>
            <a:r>
              <a:t>Generic transformations:</a:t>
            </a:r>
          </a:p>
          <a:p>
            <a:pPr lvl="8" marL="3619500" indent="-1790700" algn="l">
              <a:buSzPct val="100000"/>
              <a:buAutoNum type="alphaLcPeriod" startAt="1"/>
              <a:defRPr b="1" sz="10000">
                <a:solidFill>
                  <a:srgbClr val="41FF00"/>
                </a:solidFill>
                <a:latin typeface="Courier"/>
                <a:ea typeface="Courier"/>
                <a:cs typeface="Courier"/>
                <a:sym typeface="Courier"/>
              </a:defRPr>
            </a:pPr>
            <a:r>
              <a:t>Dynamic obfuscation</a:t>
            </a:r>
          </a:p>
          <a:p>
            <a:pPr lvl="8" marL="3619500" indent="-1790700" algn="l">
              <a:buSzPct val="100000"/>
              <a:buAutoNum type="alphaLcPeriod" startAt="1"/>
              <a:defRPr b="1" sz="10000">
                <a:solidFill>
                  <a:srgbClr val="41FF00"/>
                </a:solidFill>
                <a:latin typeface="Courier"/>
                <a:ea typeface="Courier"/>
                <a:cs typeface="Courier"/>
                <a:sym typeface="Courier"/>
              </a:defRPr>
            </a:pPr>
            <a:r>
              <a:t>Virtualization</a:t>
            </a:r>
          </a:p>
          <a:p>
            <a:pPr marL="1790700" indent="-1790700" algn="l">
              <a:buSzPct val="100000"/>
              <a:buAutoNum type="arabicPeriod" startAt="1"/>
              <a:defRPr b="1" sz="10000">
                <a:solidFill>
                  <a:srgbClr val="41FF00"/>
                </a:solidFill>
                <a:latin typeface="Courier"/>
                <a:ea typeface="Courier"/>
                <a:cs typeface="Courier"/>
                <a:sym typeface="Courier"/>
              </a:defRPr>
            </a:pPr>
            <a:r>
              <a:t>Generic De-Obfuscation</a:t>
            </a:r>
          </a:p>
          <a:p>
            <a:pPr marL="1790700" indent="-1790700" algn="l">
              <a:buSzPct val="100000"/>
              <a:buAutoNum type="arabicPeriod" startAt="1"/>
              <a:defRPr b="1" sz="10000">
                <a:solidFill>
                  <a:srgbClr val="41FF00"/>
                </a:solidFill>
                <a:latin typeface="Courier"/>
                <a:ea typeface="Courier"/>
                <a:cs typeface="Courier"/>
                <a:sym typeface="Courier"/>
              </a:defRPr>
            </a:pPr>
            <a:r>
              <a:t>Anti-Taint Analysis</a:t>
            </a:r>
          </a:p>
          <a:p>
            <a:pPr marL="1790700" indent="-1790700" algn="l">
              <a:buSzPct val="100000"/>
              <a:buAutoNum type="arabicPeriod" startAt="1"/>
              <a:defRPr b="1" sz="10000">
                <a:solidFill>
                  <a:srgbClr val="41FF00"/>
                </a:solidFill>
                <a:latin typeface="Courier"/>
                <a:ea typeface="Courier"/>
                <a:cs typeface="Courier"/>
                <a:sym typeface="Courier"/>
              </a:defRPr>
            </a:pPr>
            <a:r>
              <a:t>Tigress Applications</a:t>
            </a:r>
          </a:p>
        </p:txBody>
      </p:sp>
      <p:sp>
        <p:nvSpPr>
          <p:cNvPr id="191" name="Text"/>
          <p:cNvSpPr txBox="1"/>
          <p:nvPr/>
        </p:nvSpPr>
        <p:spPr>
          <a:xfrm>
            <a:off x="11920029" y="9852314"/>
            <a:ext cx="543942" cy="181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000" u="sng">
                <a:solidFill>
                  <a:srgbClr val="41FF00"/>
                </a:solidFill>
                <a:hlinkClick r:id="rId3" invalidUrl="" action="" tgtFrame="" tooltip="" history="1" highlightClick="0" endSnd="0"/>
              </a:defRPr>
            </a:lvl1pPr>
          </a:lstStyle>
          <a:p>
            <a:pPr>
              <a:defRPr u="none"/>
            </a:pPr>
            <a:r>
              <a:rPr u="sng">
                <a:hlinkClick r:id="rId3" invalidUrl="" action="" tgtFrame="" tooltip="" history="1" highlightClick="0" endSnd="0"/>
              </a:rPr>
              <a:t> </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658DA0"/>
        </a:solidFill>
      </p:bgPr>
    </p:bg>
    <p:spTree>
      <p:nvGrpSpPr>
        <p:cNvPr id="1" name=""/>
        <p:cNvGrpSpPr/>
        <p:nvPr/>
      </p:nvGrpSpPr>
      <p:grpSpPr>
        <a:xfrm>
          <a:off x="0" y="0"/>
          <a:ext cx="0" cy="0"/>
          <a:chOff x="0" y="0"/>
          <a:chExt cx="0" cy="0"/>
        </a:xfrm>
      </p:grpSpPr>
      <p:sp>
        <p:nvSpPr>
          <p:cNvPr id="1074" name="Rounded Rectangle"/>
          <p:cNvSpPr/>
          <p:nvPr/>
        </p:nvSpPr>
        <p:spPr>
          <a:xfrm>
            <a:off x="1116311" y="2865270"/>
            <a:ext cx="22464731" cy="10089756"/>
          </a:xfrm>
          <a:prstGeom prst="roundRect">
            <a:avLst>
              <a:gd name="adj" fmla="val 8914"/>
            </a:avLst>
          </a:prstGeom>
          <a:solidFill>
            <a:srgbClr val="923A99"/>
          </a:solidFill>
          <a:ln w="101600">
            <a:solidFill>
              <a:srgbClr val="3D315B"/>
            </a:solidFill>
            <a:miter lim="400000"/>
          </a:ln>
          <a:effectLst>
            <a:outerShdw sx="100000" sy="100000" kx="0" ky="0" algn="b" rotWithShape="0" blurRad="190500" dist="228600" dir="959345">
              <a:srgbClr val="000000"/>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pic>
        <p:nvPicPr>
          <p:cNvPr id="1075" name="Group" descr="Group"/>
          <p:cNvPicPr>
            <a:picLocks noChangeAspect="1"/>
          </p:cNvPicPr>
          <p:nvPr/>
        </p:nvPicPr>
        <p:blipFill>
          <a:blip r:embed="rId3">
            <a:extLst/>
          </a:blip>
          <a:srcRect l="3091" t="4366" r="3091" b="4366"/>
          <a:stretch>
            <a:fillRect/>
          </a:stretch>
        </p:blipFill>
        <p:spPr>
          <a:xfrm>
            <a:off x="2057373" y="3796753"/>
            <a:ext cx="2848643" cy="2209900"/>
          </a:xfrm>
          <a:prstGeom prst="rect">
            <a:avLst/>
          </a:prstGeom>
          <a:ln w="12700">
            <a:miter lim="400000"/>
          </a:ln>
        </p:spPr>
      </p:pic>
      <p:grpSp>
        <p:nvGrpSpPr>
          <p:cNvPr id="1091" name="Group"/>
          <p:cNvGrpSpPr/>
          <p:nvPr/>
        </p:nvGrpSpPr>
        <p:grpSpPr>
          <a:xfrm>
            <a:off x="2987541" y="11032376"/>
            <a:ext cx="19138250" cy="1530220"/>
            <a:chOff x="0" y="0"/>
            <a:chExt cx="19138249" cy="1530218"/>
          </a:xfrm>
        </p:grpSpPr>
        <p:grpSp>
          <p:nvGrpSpPr>
            <p:cNvPr id="1078" name="Group"/>
            <p:cNvGrpSpPr/>
            <p:nvPr/>
          </p:nvGrpSpPr>
          <p:grpSpPr>
            <a:xfrm>
              <a:off x="0" y="0"/>
              <a:ext cx="3396521" cy="1530219"/>
              <a:chOff x="0" y="0"/>
              <a:chExt cx="3396520" cy="1530218"/>
            </a:xfrm>
          </p:grpSpPr>
          <p:sp>
            <p:nvSpPr>
              <p:cNvPr id="1076"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077" name="Crypto"/>
              <p:cNvSpPr txBox="1"/>
              <p:nvPr/>
            </p:nvSpPr>
            <p:spPr>
              <a:xfrm>
                <a:off x="583125" y="241195"/>
                <a:ext cx="2230271" cy="955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5500">
                    <a:solidFill>
                      <a:srgbClr val="000000"/>
                    </a:solidFill>
                    <a:latin typeface="+mj-lt"/>
                    <a:ea typeface="+mj-ea"/>
                    <a:cs typeface="+mj-cs"/>
                    <a:sym typeface="Trebuchet MS"/>
                  </a:defRPr>
                </a:lvl1pPr>
              </a:lstStyle>
              <a:p>
                <a:pPr/>
                <a:r>
                  <a:t>Crypto</a:t>
                </a:r>
              </a:p>
            </p:txBody>
          </p:sp>
        </p:grpSp>
        <p:grpSp>
          <p:nvGrpSpPr>
            <p:cNvPr id="1081" name="Group"/>
            <p:cNvGrpSpPr/>
            <p:nvPr/>
          </p:nvGrpSpPr>
          <p:grpSpPr>
            <a:xfrm>
              <a:off x="15741729" y="0"/>
              <a:ext cx="3396521" cy="1530219"/>
              <a:chOff x="0" y="0"/>
              <a:chExt cx="3396520" cy="1530218"/>
            </a:xfrm>
          </p:grpSpPr>
          <p:sp>
            <p:nvSpPr>
              <p:cNvPr id="1079"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080" name="Entropy"/>
              <p:cNvSpPr txBox="1"/>
              <p:nvPr/>
            </p:nvSpPr>
            <p:spPr>
              <a:xfrm>
                <a:off x="414128" y="241195"/>
                <a:ext cx="2568266" cy="955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5500">
                    <a:solidFill>
                      <a:srgbClr val="000000"/>
                    </a:solidFill>
                    <a:latin typeface="+mj-lt"/>
                    <a:ea typeface="+mj-ea"/>
                    <a:cs typeface="+mj-cs"/>
                    <a:sym typeface="Trebuchet MS"/>
                  </a:defRPr>
                </a:lvl1pPr>
              </a:lstStyle>
              <a:p>
                <a:pPr/>
                <a:r>
                  <a:t>Entropy</a:t>
                </a:r>
              </a:p>
            </p:txBody>
          </p:sp>
        </p:grpSp>
        <p:grpSp>
          <p:nvGrpSpPr>
            <p:cNvPr id="1084" name="Group"/>
            <p:cNvGrpSpPr/>
            <p:nvPr/>
          </p:nvGrpSpPr>
          <p:grpSpPr>
            <a:xfrm>
              <a:off x="7870863" y="0"/>
              <a:ext cx="3396522" cy="1530219"/>
              <a:chOff x="0" y="0"/>
              <a:chExt cx="3396520" cy="1530218"/>
            </a:xfrm>
          </p:grpSpPr>
          <p:sp>
            <p:nvSpPr>
              <p:cNvPr id="1082"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083" name="Dynamic"/>
              <p:cNvSpPr txBox="1"/>
              <p:nvPr/>
            </p:nvSpPr>
            <p:spPr>
              <a:xfrm>
                <a:off x="297313" y="241195"/>
                <a:ext cx="2801895" cy="955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5500">
                    <a:solidFill>
                      <a:srgbClr val="000000"/>
                    </a:solidFill>
                    <a:latin typeface="+mj-lt"/>
                    <a:ea typeface="+mj-ea"/>
                    <a:cs typeface="+mj-cs"/>
                    <a:sym typeface="Trebuchet MS"/>
                  </a:defRPr>
                </a:lvl1pPr>
              </a:lstStyle>
              <a:p>
                <a:pPr/>
                <a:r>
                  <a:t>Dynamic</a:t>
                </a:r>
              </a:p>
            </p:txBody>
          </p:sp>
        </p:grpSp>
        <p:grpSp>
          <p:nvGrpSpPr>
            <p:cNvPr id="1087" name="Group"/>
            <p:cNvGrpSpPr/>
            <p:nvPr/>
          </p:nvGrpSpPr>
          <p:grpSpPr>
            <a:xfrm>
              <a:off x="11806296" y="0"/>
              <a:ext cx="3396521" cy="1530219"/>
              <a:chOff x="0" y="0"/>
              <a:chExt cx="3396520" cy="1530218"/>
            </a:xfrm>
          </p:grpSpPr>
          <p:sp>
            <p:nvSpPr>
              <p:cNvPr id="1085"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086" name="Implicit…"/>
              <p:cNvSpPr txBox="1"/>
              <p:nvPr/>
            </p:nvSpPr>
            <p:spPr>
              <a:xfrm>
                <a:off x="577337" y="83715"/>
                <a:ext cx="2241848" cy="1423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80000"/>
                  </a:lnSpc>
                  <a:defRPr sz="4800">
                    <a:solidFill>
                      <a:srgbClr val="000000"/>
                    </a:solidFill>
                    <a:latin typeface="+mj-lt"/>
                    <a:ea typeface="+mj-ea"/>
                    <a:cs typeface="+mj-cs"/>
                    <a:sym typeface="Trebuchet MS"/>
                  </a:defRPr>
                </a:pPr>
                <a:r>
                  <a:t>Implicit</a:t>
                </a:r>
              </a:p>
              <a:p>
                <a:pPr>
                  <a:lnSpc>
                    <a:spcPct val="80000"/>
                  </a:lnSpc>
                  <a:defRPr sz="4800">
                    <a:solidFill>
                      <a:srgbClr val="000000"/>
                    </a:solidFill>
                    <a:latin typeface="+mj-lt"/>
                    <a:ea typeface="+mj-ea"/>
                    <a:cs typeface="+mj-cs"/>
                    <a:sym typeface="Trebuchet MS"/>
                  </a:defRPr>
                </a:pPr>
                <a:r>
                  <a:t>Flow</a:t>
                </a:r>
              </a:p>
            </p:txBody>
          </p:sp>
        </p:grpSp>
        <p:grpSp>
          <p:nvGrpSpPr>
            <p:cNvPr id="1090" name="Group"/>
            <p:cNvGrpSpPr/>
            <p:nvPr/>
          </p:nvGrpSpPr>
          <p:grpSpPr>
            <a:xfrm>
              <a:off x="3935432" y="0"/>
              <a:ext cx="3396521" cy="1530219"/>
              <a:chOff x="0" y="0"/>
              <a:chExt cx="3396520" cy="1530218"/>
            </a:xfrm>
          </p:grpSpPr>
          <p:sp>
            <p:nvSpPr>
              <p:cNvPr id="1088"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089" name="Opaque"/>
              <p:cNvSpPr txBox="1"/>
              <p:nvPr/>
            </p:nvSpPr>
            <p:spPr>
              <a:xfrm>
                <a:off x="431181" y="241195"/>
                <a:ext cx="2534160" cy="955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5500">
                    <a:solidFill>
                      <a:srgbClr val="000000"/>
                    </a:solidFill>
                    <a:latin typeface="+mj-lt"/>
                    <a:ea typeface="+mj-ea"/>
                    <a:cs typeface="+mj-cs"/>
                    <a:sym typeface="Trebuchet MS"/>
                  </a:defRPr>
                </a:lvl1pPr>
              </a:lstStyle>
              <a:p>
                <a:pPr/>
                <a:r>
                  <a:t>Opaque</a:t>
                </a:r>
              </a:p>
            </p:txBody>
          </p:sp>
        </p:grpSp>
      </p:grpSp>
      <p:grpSp>
        <p:nvGrpSpPr>
          <p:cNvPr id="1110" name="Group"/>
          <p:cNvGrpSpPr/>
          <p:nvPr/>
        </p:nvGrpSpPr>
        <p:grpSpPr>
          <a:xfrm>
            <a:off x="19453256" y="3395729"/>
            <a:ext cx="3784144" cy="6924542"/>
            <a:chOff x="0" y="0"/>
            <a:chExt cx="3784143" cy="6924540"/>
          </a:xfrm>
        </p:grpSpPr>
        <p:sp>
          <p:nvSpPr>
            <p:cNvPr id="1092" name="Rectangle"/>
            <p:cNvSpPr/>
            <p:nvPr/>
          </p:nvSpPr>
          <p:spPr>
            <a:xfrm>
              <a:off x="0" y="0"/>
              <a:ext cx="3784144" cy="6924541"/>
            </a:xfrm>
            <a:prstGeom prst="rect">
              <a:avLst/>
            </a:prstGeom>
            <a:solidFill>
              <a:srgbClr val="FFFFFF"/>
            </a:solidFill>
            <a:ln w="76200" cap="flat">
              <a:solidFill>
                <a:srgbClr val="000000"/>
              </a:solidFill>
              <a:prstDash val="solid"/>
              <a:miter lim="400000"/>
            </a:ln>
            <a:effectLst>
              <a:outerShdw sx="100000" sy="100000" kx="0" ky="0" algn="b" rotWithShape="0" blurRad="101600" dist="177652" dir="2703861">
                <a:srgbClr val="000000">
                  <a:alpha val="41161"/>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1109" name="Group"/>
            <p:cNvGrpSpPr/>
            <p:nvPr/>
          </p:nvGrpSpPr>
          <p:grpSpPr>
            <a:xfrm>
              <a:off x="33176" y="363713"/>
              <a:ext cx="3691199" cy="6197116"/>
              <a:chOff x="0" y="0"/>
              <a:chExt cx="3691198" cy="6197114"/>
            </a:xfrm>
          </p:grpSpPr>
          <p:sp>
            <p:nvSpPr>
              <p:cNvPr id="1093" name="Line"/>
              <p:cNvSpPr/>
              <p:nvPr/>
            </p:nvSpPr>
            <p:spPr>
              <a:xfrm rot="16653527">
                <a:off x="-877975" y="2376389"/>
                <a:ext cx="3639671" cy="1417262"/>
              </a:xfrm>
              <a:custGeom>
                <a:avLst/>
                <a:gdLst/>
                <a:ahLst/>
                <a:cxnLst>
                  <a:cxn ang="0">
                    <a:pos x="wd2" y="hd2"/>
                  </a:cxn>
                  <a:cxn ang="5400000">
                    <a:pos x="wd2" y="hd2"/>
                  </a:cxn>
                  <a:cxn ang="10800000">
                    <a:pos x="wd2" y="hd2"/>
                  </a:cxn>
                  <a:cxn ang="16200000">
                    <a:pos x="wd2" y="hd2"/>
                  </a:cxn>
                </a:cxnLst>
                <a:rect l="0" t="0" r="r" b="b"/>
                <a:pathLst>
                  <a:path w="21575" h="21297" fill="norm" stroke="1" extrusionOk="0">
                    <a:moveTo>
                      <a:pt x="4" y="21297"/>
                    </a:moveTo>
                    <a:cubicBezTo>
                      <a:pt x="-25" y="19190"/>
                      <a:pt x="114" y="17127"/>
                      <a:pt x="425" y="15188"/>
                    </a:cubicBezTo>
                    <a:cubicBezTo>
                      <a:pt x="2068" y="4934"/>
                      <a:pt x="6891" y="1334"/>
                      <a:pt x="11483" y="319"/>
                    </a:cubicBezTo>
                    <a:cubicBezTo>
                      <a:pt x="13621" y="-154"/>
                      <a:pt x="15799" y="-303"/>
                      <a:pt x="17845" y="1323"/>
                    </a:cubicBezTo>
                    <a:cubicBezTo>
                      <a:pt x="19158" y="2367"/>
                      <a:pt x="20400" y="4237"/>
                      <a:pt x="20921" y="7428"/>
                    </a:cubicBezTo>
                    <a:cubicBezTo>
                      <a:pt x="21261" y="9514"/>
                      <a:pt x="21217" y="11859"/>
                      <a:pt x="21575" y="13877"/>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1108" name="Group"/>
              <p:cNvGrpSpPr/>
              <p:nvPr/>
            </p:nvGrpSpPr>
            <p:grpSpPr>
              <a:xfrm>
                <a:off x="512211" y="0"/>
                <a:ext cx="3178988" cy="6197115"/>
                <a:chOff x="0" y="0"/>
                <a:chExt cx="3178987" cy="6197114"/>
              </a:xfrm>
            </p:grpSpPr>
            <p:sp>
              <p:nvSpPr>
                <p:cNvPr id="1094" name="Rounded Rectangle"/>
                <p:cNvSpPr/>
                <p:nvPr/>
              </p:nvSpPr>
              <p:spPr>
                <a:xfrm>
                  <a:off x="905166" y="0"/>
                  <a:ext cx="1249639" cy="590513"/>
                </a:xfrm>
                <a:prstGeom prst="roundRect">
                  <a:avLst>
                    <a:gd name="adj" fmla="val 21248"/>
                  </a:avLst>
                </a:prstGeom>
                <a:solidFill>
                  <a:schemeClr val="accent6">
                    <a:hueOff val="10811956"/>
                    <a:satOff val="-58544"/>
                    <a:lumOff val="-9736"/>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095" name="Line"/>
                <p:cNvSpPr/>
                <p:nvPr/>
              </p:nvSpPr>
              <p:spPr>
                <a:xfrm flipH="1">
                  <a:off x="1529985" y="567037"/>
                  <a:ext cx="1" cy="640166"/>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096" name="Line"/>
                <p:cNvSpPr/>
                <p:nvPr/>
              </p:nvSpPr>
              <p:spPr>
                <a:xfrm flipH="1">
                  <a:off x="643061" y="2989467"/>
                  <a:ext cx="506964" cy="506964"/>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097" name="Line"/>
                <p:cNvSpPr/>
                <p:nvPr/>
              </p:nvSpPr>
              <p:spPr>
                <a:xfrm>
                  <a:off x="1878835" y="2991665"/>
                  <a:ext cx="502568" cy="502568"/>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098" name="Rounded Rectangle"/>
                <p:cNvSpPr/>
                <p:nvPr/>
              </p:nvSpPr>
              <p:spPr>
                <a:xfrm>
                  <a:off x="905166" y="1200851"/>
                  <a:ext cx="1249639" cy="590514"/>
                </a:xfrm>
                <a:prstGeom prst="roundRect">
                  <a:avLst>
                    <a:gd name="adj" fmla="val 21248"/>
                  </a:avLst>
                </a:prstGeom>
                <a:solidFill>
                  <a:schemeClr val="accent1">
                    <a:hueOff val="-137334"/>
                    <a:satOff val="-2150"/>
                    <a:lumOff val="15684"/>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099" name="Rounded Rectangle"/>
                <p:cNvSpPr/>
                <p:nvPr/>
              </p:nvSpPr>
              <p:spPr>
                <a:xfrm>
                  <a:off x="905166" y="2427997"/>
                  <a:ext cx="1249639" cy="590514"/>
                </a:xfrm>
                <a:prstGeom prst="roundRect">
                  <a:avLst>
                    <a:gd name="adj" fmla="val 21248"/>
                  </a:avLst>
                </a:prstGeom>
                <a:solidFill>
                  <a:schemeClr val="accent2">
                    <a:hueOff val="-1342298"/>
                    <a:satOff val="-4651"/>
                    <a:lumOff val="19617"/>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00" name="Rounded Rectangle"/>
                <p:cNvSpPr/>
                <p:nvPr/>
              </p:nvSpPr>
              <p:spPr>
                <a:xfrm>
                  <a:off x="0" y="3469690"/>
                  <a:ext cx="1249638" cy="590514"/>
                </a:xfrm>
                <a:prstGeom prst="roundRect">
                  <a:avLst>
                    <a:gd name="adj" fmla="val 21248"/>
                  </a:avLst>
                </a:prstGeom>
                <a:solidFill>
                  <a:schemeClr val="accent4">
                    <a:hueOff val="-241732"/>
                    <a:satOff val="29417"/>
                    <a:lumOff val="20730"/>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01" name="Rounded Rectangle"/>
                <p:cNvSpPr/>
                <p:nvPr/>
              </p:nvSpPr>
              <p:spPr>
                <a:xfrm>
                  <a:off x="1546453" y="3469690"/>
                  <a:ext cx="1249639" cy="590514"/>
                </a:xfrm>
                <a:prstGeom prst="roundRect">
                  <a:avLst>
                    <a:gd name="adj" fmla="val 21248"/>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02" name="Rounded Rectangle"/>
                <p:cNvSpPr/>
                <p:nvPr/>
              </p:nvSpPr>
              <p:spPr>
                <a:xfrm>
                  <a:off x="905166" y="4594071"/>
                  <a:ext cx="1249639" cy="590514"/>
                </a:xfrm>
                <a:prstGeom prst="roundRect">
                  <a:avLst>
                    <a:gd name="adj" fmla="val 21248"/>
                  </a:avLst>
                </a:prstGeom>
                <a:solidFill>
                  <a:schemeClr val="accent6">
                    <a:hueOff val="105381"/>
                    <a:satOff val="14341"/>
                    <a:lumOff val="10801"/>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03" name="Rounded Rectangle"/>
                <p:cNvSpPr/>
                <p:nvPr/>
              </p:nvSpPr>
              <p:spPr>
                <a:xfrm>
                  <a:off x="905166" y="5606601"/>
                  <a:ext cx="1249639" cy="590514"/>
                </a:xfrm>
                <a:prstGeom prst="roundRect">
                  <a:avLst>
                    <a:gd name="adj" fmla="val 21248"/>
                  </a:avLst>
                </a:prstGeom>
                <a:solidFill>
                  <a:schemeClr val="accent3">
                    <a:satOff val="-13807"/>
                    <a:lumOff val="1932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04" name="Line"/>
                <p:cNvSpPr/>
                <p:nvPr/>
              </p:nvSpPr>
              <p:spPr>
                <a:xfrm flipH="1">
                  <a:off x="1529985" y="1801225"/>
                  <a:ext cx="1" cy="640166"/>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05" name="Line"/>
                <p:cNvSpPr/>
                <p:nvPr/>
              </p:nvSpPr>
              <p:spPr>
                <a:xfrm flipH="1">
                  <a:off x="1737695" y="4067852"/>
                  <a:ext cx="506964" cy="506964"/>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06" name="Line"/>
                <p:cNvSpPr/>
                <p:nvPr/>
              </p:nvSpPr>
              <p:spPr>
                <a:xfrm>
                  <a:off x="727811" y="4071407"/>
                  <a:ext cx="502567" cy="502568"/>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07" name="Line"/>
                <p:cNvSpPr/>
                <p:nvPr/>
              </p:nvSpPr>
              <p:spPr>
                <a:xfrm rot="5632167">
                  <a:off x="465366" y="3042442"/>
                  <a:ext cx="4122021" cy="1029402"/>
                </a:xfrm>
                <a:custGeom>
                  <a:avLst/>
                  <a:gdLst/>
                  <a:ahLst/>
                  <a:cxnLst>
                    <a:cxn ang="0">
                      <a:pos x="wd2" y="hd2"/>
                    </a:cxn>
                    <a:cxn ang="5400000">
                      <a:pos x="wd2" y="hd2"/>
                    </a:cxn>
                    <a:cxn ang="10800000">
                      <a:pos x="wd2" y="hd2"/>
                    </a:cxn>
                    <a:cxn ang="16200000">
                      <a:pos x="wd2" y="hd2"/>
                    </a:cxn>
                  </a:cxnLst>
                  <a:rect l="0" t="0" r="r" b="b"/>
                  <a:pathLst>
                    <a:path w="21600" h="21153" fill="norm" stroke="1" extrusionOk="0">
                      <a:moveTo>
                        <a:pt x="0" y="21153"/>
                      </a:moveTo>
                      <a:cubicBezTo>
                        <a:pt x="55" y="18546"/>
                        <a:pt x="295" y="16047"/>
                        <a:pt x="690" y="13938"/>
                      </a:cubicBezTo>
                      <a:cubicBezTo>
                        <a:pt x="1302" y="10663"/>
                        <a:pt x="2141" y="8642"/>
                        <a:pt x="3030" y="6992"/>
                      </a:cubicBezTo>
                      <a:cubicBezTo>
                        <a:pt x="5421" y="2555"/>
                        <a:pt x="8148" y="565"/>
                        <a:pt x="10802" y="102"/>
                      </a:cubicBezTo>
                      <a:cubicBezTo>
                        <a:pt x="13946" y="-447"/>
                        <a:pt x="17278" y="1031"/>
                        <a:pt x="19730" y="9648"/>
                      </a:cubicBezTo>
                      <a:cubicBezTo>
                        <a:pt x="20528" y="12452"/>
                        <a:pt x="21166" y="15886"/>
                        <a:pt x="21600" y="19728"/>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grpSp>
      <p:grpSp>
        <p:nvGrpSpPr>
          <p:cNvPr id="1126" name="Group"/>
          <p:cNvGrpSpPr/>
          <p:nvPr/>
        </p:nvGrpSpPr>
        <p:grpSpPr>
          <a:xfrm>
            <a:off x="12506583" y="3178446"/>
            <a:ext cx="5007864" cy="4961202"/>
            <a:chOff x="0" y="0"/>
            <a:chExt cx="5007863" cy="4961201"/>
          </a:xfrm>
        </p:grpSpPr>
        <p:sp>
          <p:nvSpPr>
            <p:cNvPr id="1111" name="Rectangle"/>
            <p:cNvSpPr/>
            <p:nvPr/>
          </p:nvSpPr>
          <p:spPr>
            <a:xfrm>
              <a:off x="0" y="0"/>
              <a:ext cx="5007864" cy="4961202"/>
            </a:xfrm>
            <a:prstGeom prst="rect">
              <a:avLst/>
            </a:prstGeom>
            <a:solidFill>
              <a:srgbClr val="FFFFFF"/>
            </a:solidFill>
            <a:ln w="76200" cap="flat">
              <a:solidFill>
                <a:srgbClr val="000000"/>
              </a:solidFill>
              <a:prstDash val="solid"/>
              <a:miter lim="400000"/>
            </a:ln>
            <a:effectLst>
              <a:outerShdw sx="100000" sy="100000" kx="0" ky="0" algn="b" rotWithShape="0" blurRad="101600" dist="177652" dir="2703861">
                <a:srgbClr val="000000">
                  <a:alpha val="41161"/>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1125" name="Group"/>
            <p:cNvGrpSpPr/>
            <p:nvPr/>
          </p:nvGrpSpPr>
          <p:grpSpPr>
            <a:xfrm>
              <a:off x="160736" y="450498"/>
              <a:ext cx="4686392" cy="4060205"/>
              <a:chOff x="0" y="0"/>
              <a:chExt cx="4686390" cy="4060203"/>
            </a:xfrm>
          </p:grpSpPr>
          <p:sp>
            <p:nvSpPr>
              <p:cNvPr id="1112" name="Rounded Rectangle"/>
              <p:cNvSpPr/>
              <p:nvPr/>
            </p:nvSpPr>
            <p:spPr>
              <a:xfrm>
                <a:off x="1718376" y="0"/>
                <a:ext cx="1249639" cy="590513"/>
              </a:xfrm>
              <a:prstGeom prst="roundRect">
                <a:avLst>
                  <a:gd name="adj" fmla="val 21248"/>
                </a:avLst>
              </a:prstGeom>
              <a:solidFill>
                <a:schemeClr val="accent6">
                  <a:hueOff val="10811956"/>
                  <a:satOff val="-58544"/>
                  <a:lumOff val="-9736"/>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13" name="Line"/>
              <p:cNvSpPr/>
              <p:nvPr/>
            </p:nvSpPr>
            <p:spPr>
              <a:xfrm>
                <a:off x="2343195" y="567037"/>
                <a:ext cx="1" cy="640166"/>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14" name="Line"/>
              <p:cNvSpPr/>
              <p:nvPr/>
            </p:nvSpPr>
            <p:spPr>
              <a:xfrm flipH="1">
                <a:off x="1456271" y="2989467"/>
                <a:ext cx="506964" cy="506964"/>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15" name="Line"/>
              <p:cNvSpPr/>
              <p:nvPr/>
            </p:nvSpPr>
            <p:spPr>
              <a:xfrm>
                <a:off x="2692045" y="2991665"/>
                <a:ext cx="502567" cy="502568"/>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16" name="Rounded Rectangle"/>
              <p:cNvSpPr/>
              <p:nvPr/>
            </p:nvSpPr>
            <p:spPr>
              <a:xfrm>
                <a:off x="1718376" y="1200851"/>
                <a:ext cx="1249639" cy="590514"/>
              </a:xfrm>
              <a:prstGeom prst="roundRect">
                <a:avLst>
                  <a:gd name="adj" fmla="val 21248"/>
                </a:avLst>
              </a:prstGeom>
              <a:solidFill>
                <a:schemeClr val="accent1">
                  <a:hueOff val="-137334"/>
                  <a:satOff val="-2150"/>
                  <a:lumOff val="15684"/>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17" name="Rounded Rectangle"/>
              <p:cNvSpPr/>
              <p:nvPr/>
            </p:nvSpPr>
            <p:spPr>
              <a:xfrm>
                <a:off x="1718376" y="2427997"/>
                <a:ext cx="1249639" cy="590514"/>
              </a:xfrm>
              <a:prstGeom prst="roundRect">
                <a:avLst>
                  <a:gd name="adj" fmla="val 21248"/>
                </a:avLst>
              </a:prstGeom>
              <a:solidFill>
                <a:schemeClr val="accent2">
                  <a:hueOff val="-1342298"/>
                  <a:satOff val="-4651"/>
                  <a:lumOff val="19617"/>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18" name="Rounded Rectangle"/>
              <p:cNvSpPr/>
              <p:nvPr/>
            </p:nvSpPr>
            <p:spPr>
              <a:xfrm>
                <a:off x="813210" y="3469690"/>
                <a:ext cx="1249638" cy="590514"/>
              </a:xfrm>
              <a:prstGeom prst="roundRect">
                <a:avLst>
                  <a:gd name="adj" fmla="val 21248"/>
                </a:avLst>
              </a:prstGeom>
              <a:solidFill>
                <a:schemeClr val="accent4">
                  <a:hueOff val="-241732"/>
                  <a:satOff val="29417"/>
                  <a:lumOff val="20730"/>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19" name="Rounded Rectangle"/>
              <p:cNvSpPr/>
              <p:nvPr/>
            </p:nvSpPr>
            <p:spPr>
              <a:xfrm>
                <a:off x="2359664" y="3469690"/>
                <a:ext cx="1249638" cy="590514"/>
              </a:xfrm>
              <a:prstGeom prst="roundRect">
                <a:avLst>
                  <a:gd name="adj" fmla="val 21248"/>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20" name="Rounded Rectangle"/>
              <p:cNvSpPr/>
              <p:nvPr/>
            </p:nvSpPr>
            <p:spPr>
              <a:xfrm>
                <a:off x="3436753" y="1200851"/>
                <a:ext cx="1249638" cy="590514"/>
              </a:xfrm>
              <a:prstGeom prst="roundRect">
                <a:avLst>
                  <a:gd name="adj" fmla="val 21248"/>
                </a:avLst>
              </a:prstGeom>
              <a:solidFill>
                <a:schemeClr val="accent6">
                  <a:hueOff val="105381"/>
                  <a:satOff val="14341"/>
                  <a:lumOff val="10801"/>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21" name="Rounded Rectangle"/>
              <p:cNvSpPr/>
              <p:nvPr/>
            </p:nvSpPr>
            <p:spPr>
              <a:xfrm>
                <a:off x="0" y="1200851"/>
                <a:ext cx="1249638" cy="590514"/>
              </a:xfrm>
              <a:prstGeom prst="roundRect">
                <a:avLst>
                  <a:gd name="adj" fmla="val 21248"/>
                </a:avLst>
              </a:prstGeom>
              <a:solidFill>
                <a:schemeClr val="accent3">
                  <a:satOff val="-13807"/>
                  <a:lumOff val="1932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22" name="Line"/>
              <p:cNvSpPr/>
              <p:nvPr/>
            </p:nvSpPr>
            <p:spPr>
              <a:xfrm>
                <a:off x="2343195" y="1801225"/>
                <a:ext cx="1" cy="640166"/>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23" name="Line"/>
              <p:cNvSpPr/>
              <p:nvPr/>
            </p:nvSpPr>
            <p:spPr>
              <a:xfrm flipH="1">
                <a:off x="499082" y="644863"/>
                <a:ext cx="1524253" cy="582647"/>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24" name="Line"/>
              <p:cNvSpPr/>
              <p:nvPr/>
            </p:nvSpPr>
            <p:spPr>
              <a:xfrm>
                <a:off x="2663055" y="596377"/>
                <a:ext cx="1524254" cy="582647"/>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grpSp>
        <p:nvGrpSpPr>
          <p:cNvPr id="1143" name="Group"/>
          <p:cNvGrpSpPr/>
          <p:nvPr/>
        </p:nvGrpSpPr>
        <p:grpSpPr>
          <a:xfrm>
            <a:off x="5024524" y="3575005"/>
            <a:ext cx="5205392" cy="6252430"/>
            <a:chOff x="0" y="0"/>
            <a:chExt cx="5205390" cy="6252429"/>
          </a:xfrm>
        </p:grpSpPr>
        <p:sp>
          <p:nvSpPr>
            <p:cNvPr id="1127" name="Rectangle"/>
            <p:cNvSpPr/>
            <p:nvPr/>
          </p:nvSpPr>
          <p:spPr>
            <a:xfrm>
              <a:off x="0" y="0"/>
              <a:ext cx="5205391" cy="6252430"/>
            </a:xfrm>
            <a:prstGeom prst="rect">
              <a:avLst/>
            </a:prstGeom>
            <a:solidFill>
              <a:srgbClr val="FFFFFF"/>
            </a:solidFill>
            <a:ln w="76200" cap="flat">
              <a:solidFill>
                <a:srgbClr val="000000"/>
              </a:solidFill>
              <a:prstDash val="solid"/>
              <a:miter lim="400000"/>
            </a:ln>
            <a:effectLst>
              <a:outerShdw sx="100000" sy="100000" kx="0" ky="0" algn="b" rotWithShape="0" blurRad="101600" dist="177652" dir="2703861">
                <a:srgbClr val="000000">
                  <a:alpha val="41161"/>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28" name="loop"/>
            <p:cNvSpPr txBox="1"/>
            <p:nvPr/>
          </p:nvSpPr>
          <p:spPr>
            <a:xfrm>
              <a:off x="141465" y="95756"/>
              <a:ext cx="2096276" cy="1040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loop</a:t>
              </a:r>
            </a:p>
          </p:txBody>
        </p:sp>
        <p:sp>
          <p:nvSpPr>
            <p:cNvPr id="1129" name="if"/>
            <p:cNvSpPr txBox="1"/>
            <p:nvPr/>
          </p:nvSpPr>
          <p:spPr>
            <a:xfrm>
              <a:off x="634107" y="1510384"/>
              <a:ext cx="1110992" cy="9807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if</a:t>
              </a:r>
            </a:p>
          </p:txBody>
        </p:sp>
        <p:sp>
          <p:nvSpPr>
            <p:cNvPr id="1130" name="Line"/>
            <p:cNvSpPr/>
            <p:nvPr/>
          </p:nvSpPr>
          <p:spPr>
            <a:xfrm flipH="1">
              <a:off x="1189603" y="1185101"/>
              <a:ext cx="1" cy="728106"/>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31" name="Line"/>
            <p:cNvSpPr/>
            <p:nvPr/>
          </p:nvSpPr>
          <p:spPr>
            <a:xfrm flipH="1">
              <a:off x="288628"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32" name="Line"/>
            <p:cNvSpPr/>
            <p:nvPr/>
          </p:nvSpPr>
          <p:spPr>
            <a:xfrm>
              <a:off x="1616265" y="2452241"/>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33" name="set"/>
            <p:cNvSpPr txBox="1"/>
            <p:nvPr/>
          </p:nvSpPr>
          <p:spPr>
            <a:xfrm>
              <a:off x="1351055" y="2837552"/>
              <a:ext cx="1611130" cy="1015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set</a:t>
              </a:r>
            </a:p>
          </p:txBody>
        </p:sp>
        <p:sp>
          <p:nvSpPr>
            <p:cNvPr id="1134" name="Line"/>
            <p:cNvSpPr/>
            <p:nvPr/>
          </p:nvSpPr>
          <p:spPr>
            <a:xfrm flipH="1">
              <a:off x="1554694"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35" name="Line"/>
            <p:cNvSpPr/>
            <p:nvPr/>
          </p:nvSpPr>
          <p:spPr>
            <a:xfrm>
              <a:off x="2355107"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36" name="var"/>
            <p:cNvSpPr txBox="1"/>
            <p:nvPr/>
          </p:nvSpPr>
          <p:spPr>
            <a:xfrm>
              <a:off x="483754" y="4208199"/>
              <a:ext cx="1696426" cy="10005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var</a:t>
              </a:r>
            </a:p>
          </p:txBody>
        </p:sp>
        <p:sp>
          <p:nvSpPr>
            <p:cNvPr id="1137" name="binop"/>
            <p:cNvSpPr txBox="1"/>
            <p:nvPr/>
          </p:nvSpPr>
          <p:spPr>
            <a:xfrm>
              <a:off x="2574518" y="4218680"/>
              <a:ext cx="2578990" cy="990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binop</a:t>
              </a:r>
            </a:p>
          </p:txBody>
        </p:sp>
        <p:sp>
          <p:nvSpPr>
            <p:cNvPr id="1138" name="Line"/>
            <p:cNvSpPr/>
            <p:nvPr/>
          </p:nvSpPr>
          <p:spPr>
            <a:xfrm flipH="1">
              <a:off x="741735"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39" name="Line"/>
            <p:cNvSpPr/>
            <p:nvPr/>
          </p:nvSpPr>
          <p:spPr>
            <a:xfrm>
              <a:off x="1542148"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40" name="Line"/>
            <p:cNvSpPr/>
            <p:nvPr/>
          </p:nvSpPr>
          <p:spPr>
            <a:xfrm flipH="1">
              <a:off x="3215877"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41" name="Line"/>
            <p:cNvSpPr/>
            <p:nvPr/>
          </p:nvSpPr>
          <p:spPr>
            <a:xfrm>
              <a:off x="4016290"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42" name="Line"/>
            <p:cNvSpPr/>
            <p:nvPr/>
          </p:nvSpPr>
          <p:spPr>
            <a:xfrm flipH="1">
              <a:off x="737747"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1144" name="Double Arrow"/>
          <p:cNvSpPr/>
          <p:nvPr/>
        </p:nvSpPr>
        <p:spPr>
          <a:xfrm>
            <a:off x="10562587" y="5218270"/>
            <a:ext cx="1619642" cy="881554"/>
          </a:xfrm>
          <a:prstGeom prst="leftRightArrow">
            <a:avLst>
              <a:gd name="adj1" fmla="val 32000"/>
              <a:gd name="adj2" fmla="val 63388"/>
            </a:avLst>
          </a:prstGeom>
          <a:solidFill>
            <a:srgbClr val="FFFFFF"/>
          </a:solidFill>
          <a:ln w="12700">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145" name="Double Arrow"/>
          <p:cNvSpPr/>
          <p:nvPr/>
        </p:nvSpPr>
        <p:spPr>
          <a:xfrm>
            <a:off x="17674029" y="5218270"/>
            <a:ext cx="1619643" cy="881554"/>
          </a:xfrm>
          <a:prstGeom prst="leftRightArrow">
            <a:avLst>
              <a:gd name="adj1" fmla="val 32000"/>
              <a:gd name="adj2" fmla="val 63388"/>
            </a:avLst>
          </a:prstGeom>
          <a:solidFill>
            <a:srgbClr val="FFFFFF"/>
          </a:solidFill>
          <a:ln w="12700">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146" name="Group"/>
          <p:cNvSpPr/>
          <p:nvPr/>
        </p:nvSpPr>
        <p:spPr>
          <a:xfrm>
            <a:off x="12348676" y="1473126"/>
            <a:ext cx="1270001" cy="1270001"/>
          </a:xfrm>
          <a:prstGeom prst="line">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Tigress Infrastructure</a:t>
            </a:r>
          </a:p>
        </p:txBody>
      </p:sp>
      <p:grpSp>
        <p:nvGrpSpPr>
          <p:cNvPr id="1156" name="Group"/>
          <p:cNvGrpSpPr/>
          <p:nvPr/>
        </p:nvGrpSpPr>
        <p:grpSpPr>
          <a:xfrm>
            <a:off x="10856124" y="8653622"/>
            <a:ext cx="7970923" cy="1378559"/>
            <a:chOff x="0" y="0"/>
            <a:chExt cx="7970921" cy="1378558"/>
          </a:xfrm>
        </p:grpSpPr>
        <p:sp>
          <p:nvSpPr>
            <p:cNvPr id="1147" name="Rectangle"/>
            <p:cNvSpPr/>
            <p:nvPr/>
          </p:nvSpPr>
          <p:spPr>
            <a:xfrm>
              <a:off x="0" y="0"/>
              <a:ext cx="7970922" cy="1378559"/>
            </a:xfrm>
            <a:prstGeom prst="rect">
              <a:avLst/>
            </a:prstGeom>
            <a:solidFill>
              <a:srgbClr val="FFFFFF"/>
            </a:solidFill>
            <a:ln w="76200" cap="flat">
              <a:solidFill>
                <a:srgbClr val="000000"/>
              </a:solidFill>
              <a:prstDash val="solid"/>
              <a:miter lim="400000"/>
            </a:ln>
            <a:effectLst>
              <a:outerShdw sx="100000" sy="100000" kx="0" ky="0" algn="b" rotWithShape="0" blurRad="101600" dist="177652" dir="2703861">
                <a:srgbClr val="000000">
                  <a:alpha val="41161"/>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1155" name="Group"/>
            <p:cNvGrpSpPr/>
            <p:nvPr/>
          </p:nvGrpSpPr>
          <p:grpSpPr>
            <a:xfrm>
              <a:off x="545096" y="392923"/>
              <a:ext cx="6880729" cy="592712"/>
              <a:chOff x="0" y="0"/>
              <a:chExt cx="6880728" cy="592710"/>
            </a:xfrm>
          </p:grpSpPr>
          <p:sp>
            <p:nvSpPr>
              <p:cNvPr id="1148" name="Rounded Rectangle"/>
              <p:cNvSpPr/>
              <p:nvPr/>
            </p:nvSpPr>
            <p:spPr>
              <a:xfrm>
                <a:off x="0" y="0"/>
                <a:ext cx="1249638" cy="590513"/>
              </a:xfrm>
              <a:prstGeom prst="roundRect">
                <a:avLst>
                  <a:gd name="adj" fmla="val 21248"/>
                </a:avLst>
              </a:prstGeom>
              <a:solidFill>
                <a:schemeClr val="accent6">
                  <a:hueOff val="10811956"/>
                  <a:satOff val="-58544"/>
                  <a:lumOff val="-9736"/>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49" name="Line"/>
              <p:cNvSpPr/>
              <p:nvPr/>
            </p:nvSpPr>
            <p:spPr>
              <a:xfrm>
                <a:off x="3120281" y="295256"/>
                <a:ext cx="640166" cy="1"/>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50" name="Rounded Rectangle"/>
              <p:cNvSpPr/>
              <p:nvPr/>
            </p:nvSpPr>
            <p:spPr>
              <a:xfrm>
                <a:off x="3754060" y="0"/>
                <a:ext cx="1249638" cy="590513"/>
              </a:xfrm>
              <a:prstGeom prst="roundRect">
                <a:avLst>
                  <a:gd name="adj" fmla="val 21248"/>
                </a:avLst>
              </a:prstGeom>
              <a:solidFill>
                <a:schemeClr val="accent1">
                  <a:hueOff val="-137334"/>
                  <a:satOff val="-2150"/>
                  <a:lumOff val="15684"/>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51" name="Rounded Rectangle"/>
              <p:cNvSpPr/>
              <p:nvPr/>
            </p:nvSpPr>
            <p:spPr>
              <a:xfrm>
                <a:off x="5631090" y="0"/>
                <a:ext cx="1249639" cy="590513"/>
              </a:xfrm>
              <a:prstGeom prst="roundRect">
                <a:avLst>
                  <a:gd name="adj" fmla="val 21248"/>
                </a:avLst>
              </a:prstGeom>
              <a:solidFill>
                <a:schemeClr val="accent6">
                  <a:hueOff val="105381"/>
                  <a:satOff val="14341"/>
                  <a:lumOff val="10801"/>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52" name="Rounded Rectangle"/>
              <p:cNvSpPr/>
              <p:nvPr/>
            </p:nvSpPr>
            <p:spPr>
              <a:xfrm>
                <a:off x="1877030" y="2197"/>
                <a:ext cx="1249639" cy="590514"/>
              </a:xfrm>
              <a:prstGeom prst="roundRect">
                <a:avLst>
                  <a:gd name="adj" fmla="val 21248"/>
                </a:avLst>
              </a:prstGeom>
              <a:solidFill>
                <a:schemeClr val="accent3">
                  <a:satOff val="-13807"/>
                  <a:lumOff val="1932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53" name="Line"/>
              <p:cNvSpPr/>
              <p:nvPr/>
            </p:nvSpPr>
            <p:spPr>
              <a:xfrm>
                <a:off x="1243250" y="295256"/>
                <a:ext cx="640167" cy="1"/>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54" name="Line"/>
              <p:cNvSpPr/>
              <p:nvPr/>
            </p:nvSpPr>
            <p:spPr>
              <a:xfrm>
                <a:off x="4997311" y="295256"/>
                <a:ext cx="640167" cy="1"/>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91"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658DA0"/>
        </a:solidFill>
      </p:bgPr>
    </p:bg>
    <p:spTree>
      <p:nvGrpSpPr>
        <p:cNvPr id="1" name=""/>
        <p:cNvGrpSpPr/>
        <p:nvPr/>
      </p:nvGrpSpPr>
      <p:grpSpPr>
        <a:xfrm>
          <a:off x="0" y="0"/>
          <a:ext cx="0" cy="0"/>
          <a:chOff x="0" y="0"/>
          <a:chExt cx="0" cy="0"/>
        </a:xfrm>
      </p:grpSpPr>
      <p:sp>
        <p:nvSpPr>
          <p:cNvPr id="1160" name="Rounded Rectangle"/>
          <p:cNvSpPr/>
          <p:nvPr/>
        </p:nvSpPr>
        <p:spPr>
          <a:xfrm>
            <a:off x="1116311" y="2865270"/>
            <a:ext cx="22464731" cy="10089756"/>
          </a:xfrm>
          <a:prstGeom prst="roundRect">
            <a:avLst>
              <a:gd name="adj" fmla="val 8914"/>
            </a:avLst>
          </a:prstGeom>
          <a:solidFill>
            <a:srgbClr val="923A99"/>
          </a:solidFill>
          <a:ln w="101600">
            <a:solidFill>
              <a:srgbClr val="3D315B"/>
            </a:solidFill>
            <a:miter lim="400000"/>
          </a:ln>
          <a:effectLst>
            <a:outerShdw sx="100000" sy="100000" kx="0" ky="0" algn="b" rotWithShape="0" blurRad="190500" dist="228600" dir="959345">
              <a:srgbClr val="000000"/>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pic>
        <p:nvPicPr>
          <p:cNvPr id="1161" name="Group" descr="Group"/>
          <p:cNvPicPr>
            <a:picLocks noChangeAspect="1"/>
          </p:cNvPicPr>
          <p:nvPr/>
        </p:nvPicPr>
        <p:blipFill>
          <a:blip r:embed="rId3">
            <a:extLst/>
          </a:blip>
          <a:srcRect l="3091" t="4366" r="3091" b="4366"/>
          <a:stretch>
            <a:fillRect/>
          </a:stretch>
        </p:blipFill>
        <p:spPr>
          <a:xfrm>
            <a:off x="2057373" y="3796753"/>
            <a:ext cx="2848643" cy="2209900"/>
          </a:xfrm>
          <a:prstGeom prst="rect">
            <a:avLst/>
          </a:prstGeom>
          <a:ln w="12700">
            <a:miter lim="400000"/>
          </a:ln>
        </p:spPr>
      </p:pic>
      <p:grpSp>
        <p:nvGrpSpPr>
          <p:cNvPr id="1178" name="Group"/>
          <p:cNvGrpSpPr/>
          <p:nvPr/>
        </p:nvGrpSpPr>
        <p:grpSpPr>
          <a:xfrm>
            <a:off x="1488014" y="3234650"/>
            <a:ext cx="5205392" cy="6252430"/>
            <a:chOff x="0" y="0"/>
            <a:chExt cx="5205390" cy="6252429"/>
          </a:xfrm>
        </p:grpSpPr>
        <p:sp>
          <p:nvSpPr>
            <p:cNvPr id="1162" name="Rectangle"/>
            <p:cNvSpPr/>
            <p:nvPr/>
          </p:nvSpPr>
          <p:spPr>
            <a:xfrm>
              <a:off x="0" y="0"/>
              <a:ext cx="5205391" cy="6252430"/>
            </a:xfrm>
            <a:prstGeom prst="rect">
              <a:avLst/>
            </a:prstGeom>
            <a:solidFill>
              <a:srgbClr val="FFFFFF"/>
            </a:solidFill>
            <a:ln w="76200" cap="flat">
              <a:solidFill>
                <a:srgbClr val="000000"/>
              </a:solidFill>
              <a:prstDash val="solid"/>
              <a:miter lim="400000"/>
            </a:ln>
            <a:effectLst>
              <a:outerShdw sx="100000" sy="100000" kx="0" ky="0" algn="b" rotWithShape="0" blurRad="101600" dist="177652" dir="2703861">
                <a:srgbClr val="000000">
                  <a:alpha val="41161"/>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63" name="loop"/>
            <p:cNvSpPr txBox="1"/>
            <p:nvPr/>
          </p:nvSpPr>
          <p:spPr>
            <a:xfrm>
              <a:off x="141465" y="95756"/>
              <a:ext cx="2096276" cy="1040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loop</a:t>
              </a:r>
            </a:p>
          </p:txBody>
        </p:sp>
        <p:sp>
          <p:nvSpPr>
            <p:cNvPr id="1164" name="if"/>
            <p:cNvSpPr txBox="1"/>
            <p:nvPr/>
          </p:nvSpPr>
          <p:spPr>
            <a:xfrm>
              <a:off x="634107" y="1510384"/>
              <a:ext cx="1110992" cy="9807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if</a:t>
              </a:r>
            </a:p>
          </p:txBody>
        </p:sp>
        <p:sp>
          <p:nvSpPr>
            <p:cNvPr id="1165" name="Line"/>
            <p:cNvSpPr/>
            <p:nvPr/>
          </p:nvSpPr>
          <p:spPr>
            <a:xfrm flipH="1">
              <a:off x="1189603" y="1185101"/>
              <a:ext cx="1" cy="728106"/>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66" name="Line"/>
            <p:cNvSpPr/>
            <p:nvPr/>
          </p:nvSpPr>
          <p:spPr>
            <a:xfrm flipH="1">
              <a:off x="288628"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67" name="Line"/>
            <p:cNvSpPr/>
            <p:nvPr/>
          </p:nvSpPr>
          <p:spPr>
            <a:xfrm>
              <a:off x="1616265" y="2452241"/>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68" name="set"/>
            <p:cNvSpPr txBox="1"/>
            <p:nvPr/>
          </p:nvSpPr>
          <p:spPr>
            <a:xfrm>
              <a:off x="1351055" y="2837552"/>
              <a:ext cx="1611130" cy="1015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set</a:t>
              </a:r>
            </a:p>
          </p:txBody>
        </p:sp>
        <p:sp>
          <p:nvSpPr>
            <p:cNvPr id="1169" name="Line"/>
            <p:cNvSpPr/>
            <p:nvPr/>
          </p:nvSpPr>
          <p:spPr>
            <a:xfrm flipH="1">
              <a:off x="1554694"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70" name="Line"/>
            <p:cNvSpPr/>
            <p:nvPr/>
          </p:nvSpPr>
          <p:spPr>
            <a:xfrm>
              <a:off x="2355107"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71" name="var"/>
            <p:cNvSpPr txBox="1"/>
            <p:nvPr/>
          </p:nvSpPr>
          <p:spPr>
            <a:xfrm>
              <a:off x="483754" y="4208199"/>
              <a:ext cx="1696426" cy="10005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var</a:t>
              </a:r>
            </a:p>
          </p:txBody>
        </p:sp>
        <p:sp>
          <p:nvSpPr>
            <p:cNvPr id="1172" name="binop"/>
            <p:cNvSpPr txBox="1"/>
            <p:nvPr/>
          </p:nvSpPr>
          <p:spPr>
            <a:xfrm>
              <a:off x="2574518" y="4218680"/>
              <a:ext cx="2578990" cy="990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binop</a:t>
              </a:r>
            </a:p>
          </p:txBody>
        </p:sp>
        <p:sp>
          <p:nvSpPr>
            <p:cNvPr id="1173" name="Line"/>
            <p:cNvSpPr/>
            <p:nvPr/>
          </p:nvSpPr>
          <p:spPr>
            <a:xfrm flipH="1">
              <a:off x="741735"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74" name="Line"/>
            <p:cNvSpPr/>
            <p:nvPr/>
          </p:nvSpPr>
          <p:spPr>
            <a:xfrm>
              <a:off x="1542148"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75" name="Line"/>
            <p:cNvSpPr/>
            <p:nvPr/>
          </p:nvSpPr>
          <p:spPr>
            <a:xfrm flipH="1">
              <a:off x="3215877"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76" name="Line"/>
            <p:cNvSpPr/>
            <p:nvPr/>
          </p:nvSpPr>
          <p:spPr>
            <a:xfrm>
              <a:off x="4016290"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77" name="Line"/>
            <p:cNvSpPr/>
            <p:nvPr/>
          </p:nvSpPr>
          <p:spPr>
            <a:xfrm flipH="1">
              <a:off x="737747"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1179" name="Group"/>
          <p:cNvSpPr/>
          <p:nvPr/>
        </p:nvSpPr>
        <p:spPr>
          <a:xfrm>
            <a:off x="12348676" y="1473126"/>
            <a:ext cx="1270001" cy="1270001"/>
          </a:xfrm>
          <a:prstGeom prst="line">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Tigress Transformations</a:t>
            </a:r>
          </a:p>
        </p:txBody>
      </p:sp>
      <p:grpSp>
        <p:nvGrpSpPr>
          <p:cNvPr id="1200" name="Group"/>
          <p:cNvGrpSpPr/>
          <p:nvPr/>
        </p:nvGrpSpPr>
        <p:grpSpPr>
          <a:xfrm>
            <a:off x="4869158" y="5551703"/>
            <a:ext cx="6024414" cy="6924542"/>
            <a:chOff x="0" y="0"/>
            <a:chExt cx="6024412" cy="6924540"/>
          </a:xfrm>
        </p:grpSpPr>
        <p:grpSp>
          <p:nvGrpSpPr>
            <p:cNvPr id="1198" name="Group"/>
            <p:cNvGrpSpPr/>
            <p:nvPr/>
          </p:nvGrpSpPr>
          <p:grpSpPr>
            <a:xfrm>
              <a:off x="2240269" y="0"/>
              <a:ext cx="3784144" cy="6924541"/>
              <a:chOff x="0" y="0"/>
              <a:chExt cx="3784143" cy="6924540"/>
            </a:xfrm>
          </p:grpSpPr>
          <p:sp>
            <p:nvSpPr>
              <p:cNvPr id="1180" name="Rectangle"/>
              <p:cNvSpPr/>
              <p:nvPr/>
            </p:nvSpPr>
            <p:spPr>
              <a:xfrm>
                <a:off x="0" y="0"/>
                <a:ext cx="3784144" cy="6924541"/>
              </a:xfrm>
              <a:prstGeom prst="rect">
                <a:avLst/>
              </a:prstGeom>
              <a:solidFill>
                <a:srgbClr val="FFFFFF"/>
              </a:solidFill>
              <a:ln w="76200" cap="flat">
                <a:solidFill>
                  <a:srgbClr val="000000"/>
                </a:solidFill>
                <a:prstDash val="solid"/>
                <a:miter lim="400000"/>
              </a:ln>
              <a:effectLst>
                <a:outerShdw sx="100000" sy="100000" kx="0" ky="0" algn="b" rotWithShape="0" blurRad="101600" dist="177652" dir="2703861">
                  <a:srgbClr val="000000">
                    <a:alpha val="41161"/>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1197" name="Group"/>
              <p:cNvGrpSpPr/>
              <p:nvPr/>
            </p:nvGrpSpPr>
            <p:grpSpPr>
              <a:xfrm>
                <a:off x="33176" y="363713"/>
                <a:ext cx="3691199" cy="6197116"/>
                <a:chOff x="0" y="0"/>
                <a:chExt cx="3691198" cy="6197114"/>
              </a:xfrm>
            </p:grpSpPr>
            <p:sp>
              <p:nvSpPr>
                <p:cNvPr id="1181" name="Line"/>
                <p:cNvSpPr/>
                <p:nvPr/>
              </p:nvSpPr>
              <p:spPr>
                <a:xfrm rot="16653527">
                  <a:off x="-877975" y="2376389"/>
                  <a:ext cx="3639671" cy="1417262"/>
                </a:xfrm>
                <a:custGeom>
                  <a:avLst/>
                  <a:gdLst/>
                  <a:ahLst/>
                  <a:cxnLst>
                    <a:cxn ang="0">
                      <a:pos x="wd2" y="hd2"/>
                    </a:cxn>
                    <a:cxn ang="5400000">
                      <a:pos x="wd2" y="hd2"/>
                    </a:cxn>
                    <a:cxn ang="10800000">
                      <a:pos x="wd2" y="hd2"/>
                    </a:cxn>
                    <a:cxn ang="16200000">
                      <a:pos x="wd2" y="hd2"/>
                    </a:cxn>
                  </a:cxnLst>
                  <a:rect l="0" t="0" r="r" b="b"/>
                  <a:pathLst>
                    <a:path w="21575" h="21297" fill="norm" stroke="1" extrusionOk="0">
                      <a:moveTo>
                        <a:pt x="4" y="21297"/>
                      </a:moveTo>
                      <a:cubicBezTo>
                        <a:pt x="-25" y="19190"/>
                        <a:pt x="114" y="17127"/>
                        <a:pt x="425" y="15188"/>
                      </a:cubicBezTo>
                      <a:cubicBezTo>
                        <a:pt x="2068" y="4934"/>
                        <a:pt x="6891" y="1334"/>
                        <a:pt x="11483" y="319"/>
                      </a:cubicBezTo>
                      <a:cubicBezTo>
                        <a:pt x="13621" y="-154"/>
                        <a:pt x="15799" y="-303"/>
                        <a:pt x="17845" y="1323"/>
                      </a:cubicBezTo>
                      <a:cubicBezTo>
                        <a:pt x="19158" y="2367"/>
                        <a:pt x="20400" y="4237"/>
                        <a:pt x="20921" y="7428"/>
                      </a:cubicBezTo>
                      <a:cubicBezTo>
                        <a:pt x="21261" y="9514"/>
                        <a:pt x="21217" y="11859"/>
                        <a:pt x="21575" y="13877"/>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1196" name="Group"/>
                <p:cNvGrpSpPr/>
                <p:nvPr/>
              </p:nvGrpSpPr>
              <p:grpSpPr>
                <a:xfrm>
                  <a:off x="512211" y="0"/>
                  <a:ext cx="3178988" cy="6197115"/>
                  <a:chOff x="0" y="0"/>
                  <a:chExt cx="3178987" cy="6197114"/>
                </a:xfrm>
              </p:grpSpPr>
              <p:sp>
                <p:nvSpPr>
                  <p:cNvPr id="1182" name="Rounded Rectangle"/>
                  <p:cNvSpPr/>
                  <p:nvPr/>
                </p:nvSpPr>
                <p:spPr>
                  <a:xfrm>
                    <a:off x="905166" y="0"/>
                    <a:ext cx="1249639" cy="590513"/>
                  </a:xfrm>
                  <a:prstGeom prst="roundRect">
                    <a:avLst>
                      <a:gd name="adj" fmla="val 21248"/>
                    </a:avLst>
                  </a:prstGeom>
                  <a:solidFill>
                    <a:schemeClr val="accent6">
                      <a:hueOff val="10811956"/>
                      <a:satOff val="-58544"/>
                      <a:lumOff val="-9736"/>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83" name="Line"/>
                  <p:cNvSpPr/>
                  <p:nvPr/>
                </p:nvSpPr>
                <p:spPr>
                  <a:xfrm flipH="1">
                    <a:off x="1529985" y="567037"/>
                    <a:ext cx="1" cy="640166"/>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84" name="Line"/>
                  <p:cNvSpPr/>
                  <p:nvPr/>
                </p:nvSpPr>
                <p:spPr>
                  <a:xfrm flipH="1">
                    <a:off x="643061" y="2989467"/>
                    <a:ext cx="506964" cy="506964"/>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85" name="Line"/>
                  <p:cNvSpPr/>
                  <p:nvPr/>
                </p:nvSpPr>
                <p:spPr>
                  <a:xfrm>
                    <a:off x="1878835" y="2991665"/>
                    <a:ext cx="502568" cy="502568"/>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86" name="Rounded Rectangle"/>
                  <p:cNvSpPr/>
                  <p:nvPr/>
                </p:nvSpPr>
                <p:spPr>
                  <a:xfrm>
                    <a:off x="905166" y="1200851"/>
                    <a:ext cx="1249639" cy="590514"/>
                  </a:xfrm>
                  <a:prstGeom prst="roundRect">
                    <a:avLst>
                      <a:gd name="adj" fmla="val 21248"/>
                    </a:avLst>
                  </a:prstGeom>
                  <a:solidFill>
                    <a:schemeClr val="accent1">
                      <a:hueOff val="-137334"/>
                      <a:satOff val="-2150"/>
                      <a:lumOff val="15684"/>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87" name="Rounded Rectangle"/>
                  <p:cNvSpPr/>
                  <p:nvPr/>
                </p:nvSpPr>
                <p:spPr>
                  <a:xfrm>
                    <a:off x="905166" y="2427997"/>
                    <a:ext cx="1249639" cy="590514"/>
                  </a:xfrm>
                  <a:prstGeom prst="roundRect">
                    <a:avLst>
                      <a:gd name="adj" fmla="val 21248"/>
                    </a:avLst>
                  </a:prstGeom>
                  <a:solidFill>
                    <a:schemeClr val="accent2">
                      <a:hueOff val="-1342298"/>
                      <a:satOff val="-4651"/>
                      <a:lumOff val="19617"/>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88" name="Rounded Rectangle"/>
                  <p:cNvSpPr/>
                  <p:nvPr/>
                </p:nvSpPr>
                <p:spPr>
                  <a:xfrm>
                    <a:off x="0" y="3469690"/>
                    <a:ext cx="1249638" cy="590514"/>
                  </a:xfrm>
                  <a:prstGeom prst="roundRect">
                    <a:avLst>
                      <a:gd name="adj" fmla="val 21248"/>
                    </a:avLst>
                  </a:prstGeom>
                  <a:solidFill>
                    <a:schemeClr val="accent4">
                      <a:hueOff val="-241732"/>
                      <a:satOff val="29417"/>
                      <a:lumOff val="20730"/>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89" name="Rounded Rectangle"/>
                  <p:cNvSpPr/>
                  <p:nvPr/>
                </p:nvSpPr>
                <p:spPr>
                  <a:xfrm>
                    <a:off x="1546453" y="3469690"/>
                    <a:ext cx="1249639" cy="590514"/>
                  </a:xfrm>
                  <a:prstGeom prst="roundRect">
                    <a:avLst>
                      <a:gd name="adj" fmla="val 21248"/>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90" name="Rounded Rectangle"/>
                  <p:cNvSpPr/>
                  <p:nvPr/>
                </p:nvSpPr>
                <p:spPr>
                  <a:xfrm>
                    <a:off x="905166" y="4594071"/>
                    <a:ext cx="1249639" cy="590514"/>
                  </a:xfrm>
                  <a:prstGeom prst="roundRect">
                    <a:avLst>
                      <a:gd name="adj" fmla="val 21248"/>
                    </a:avLst>
                  </a:prstGeom>
                  <a:solidFill>
                    <a:schemeClr val="accent6">
                      <a:hueOff val="105381"/>
                      <a:satOff val="14341"/>
                      <a:lumOff val="10801"/>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91" name="Rounded Rectangle"/>
                  <p:cNvSpPr/>
                  <p:nvPr/>
                </p:nvSpPr>
                <p:spPr>
                  <a:xfrm>
                    <a:off x="905166" y="5606601"/>
                    <a:ext cx="1249639" cy="590514"/>
                  </a:xfrm>
                  <a:prstGeom prst="roundRect">
                    <a:avLst>
                      <a:gd name="adj" fmla="val 21248"/>
                    </a:avLst>
                  </a:prstGeom>
                  <a:solidFill>
                    <a:schemeClr val="accent3">
                      <a:satOff val="-13807"/>
                      <a:lumOff val="1932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92" name="Line"/>
                  <p:cNvSpPr/>
                  <p:nvPr/>
                </p:nvSpPr>
                <p:spPr>
                  <a:xfrm flipH="1">
                    <a:off x="1529985" y="1801225"/>
                    <a:ext cx="1" cy="640166"/>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93" name="Line"/>
                  <p:cNvSpPr/>
                  <p:nvPr/>
                </p:nvSpPr>
                <p:spPr>
                  <a:xfrm flipH="1">
                    <a:off x="1737695" y="4067852"/>
                    <a:ext cx="506964" cy="506964"/>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94" name="Line"/>
                  <p:cNvSpPr/>
                  <p:nvPr/>
                </p:nvSpPr>
                <p:spPr>
                  <a:xfrm>
                    <a:off x="727811" y="4071407"/>
                    <a:ext cx="502567" cy="502568"/>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195" name="Line"/>
                  <p:cNvSpPr/>
                  <p:nvPr/>
                </p:nvSpPr>
                <p:spPr>
                  <a:xfrm rot="5632167">
                    <a:off x="465366" y="3042442"/>
                    <a:ext cx="4122021" cy="1029402"/>
                  </a:xfrm>
                  <a:custGeom>
                    <a:avLst/>
                    <a:gdLst/>
                    <a:ahLst/>
                    <a:cxnLst>
                      <a:cxn ang="0">
                        <a:pos x="wd2" y="hd2"/>
                      </a:cxn>
                      <a:cxn ang="5400000">
                        <a:pos x="wd2" y="hd2"/>
                      </a:cxn>
                      <a:cxn ang="10800000">
                        <a:pos x="wd2" y="hd2"/>
                      </a:cxn>
                      <a:cxn ang="16200000">
                        <a:pos x="wd2" y="hd2"/>
                      </a:cxn>
                    </a:cxnLst>
                    <a:rect l="0" t="0" r="r" b="b"/>
                    <a:pathLst>
                      <a:path w="21600" h="21153" fill="norm" stroke="1" extrusionOk="0">
                        <a:moveTo>
                          <a:pt x="0" y="21153"/>
                        </a:moveTo>
                        <a:cubicBezTo>
                          <a:pt x="55" y="18546"/>
                          <a:pt x="295" y="16047"/>
                          <a:pt x="690" y="13938"/>
                        </a:cubicBezTo>
                        <a:cubicBezTo>
                          <a:pt x="1302" y="10663"/>
                          <a:pt x="2141" y="8642"/>
                          <a:pt x="3030" y="6992"/>
                        </a:cubicBezTo>
                        <a:cubicBezTo>
                          <a:pt x="5421" y="2555"/>
                          <a:pt x="8148" y="565"/>
                          <a:pt x="10802" y="102"/>
                        </a:cubicBezTo>
                        <a:cubicBezTo>
                          <a:pt x="13946" y="-447"/>
                          <a:pt x="17278" y="1031"/>
                          <a:pt x="19730" y="9648"/>
                        </a:cubicBezTo>
                        <a:cubicBezTo>
                          <a:pt x="20528" y="12452"/>
                          <a:pt x="21166" y="15886"/>
                          <a:pt x="21600" y="19728"/>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grpSp>
        <p:sp>
          <p:nvSpPr>
            <p:cNvPr id="1199" name="Shape"/>
            <p:cNvSpPr/>
            <p:nvPr/>
          </p:nvSpPr>
          <p:spPr>
            <a:xfrm>
              <a:off x="-1" y="4314884"/>
              <a:ext cx="1824249" cy="11086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 y="15816"/>
                  </a:moveTo>
                  <a:lnTo>
                    <a:pt x="0" y="0"/>
                  </a:lnTo>
                  <a:lnTo>
                    <a:pt x="3714" y="34"/>
                  </a:lnTo>
                  <a:lnTo>
                    <a:pt x="3690" y="10229"/>
                  </a:lnTo>
                  <a:lnTo>
                    <a:pt x="14984" y="10264"/>
                  </a:lnTo>
                  <a:lnTo>
                    <a:pt x="14984" y="4424"/>
                  </a:lnTo>
                  <a:lnTo>
                    <a:pt x="21600" y="13012"/>
                  </a:lnTo>
                  <a:lnTo>
                    <a:pt x="14984" y="21600"/>
                  </a:lnTo>
                  <a:lnTo>
                    <a:pt x="14984" y="15760"/>
                  </a:lnTo>
                  <a:lnTo>
                    <a:pt x="25" y="15816"/>
                  </a:lnTo>
                  <a:close/>
                </a:path>
              </a:pathLst>
            </a:cu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219" name="Group"/>
          <p:cNvGrpSpPr/>
          <p:nvPr/>
        </p:nvGrpSpPr>
        <p:grpSpPr>
          <a:xfrm>
            <a:off x="15964036" y="6325358"/>
            <a:ext cx="7153921" cy="6252431"/>
            <a:chOff x="0" y="0"/>
            <a:chExt cx="7153919" cy="6252429"/>
          </a:xfrm>
        </p:grpSpPr>
        <p:grpSp>
          <p:nvGrpSpPr>
            <p:cNvPr id="1217" name="Group"/>
            <p:cNvGrpSpPr/>
            <p:nvPr/>
          </p:nvGrpSpPr>
          <p:grpSpPr>
            <a:xfrm>
              <a:off x="1948529" y="0"/>
              <a:ext cx="5205391" cy="6252430"/>
              <a:chOff x="0" y="0"/>
              <a:chExt cx="5205390" cy="6252429"/>
            </a:xfrm>
          </p:grpSpPr>
          <p:sp>
            <p:nvSpPr>
              <p:cNvPr id="1201" name="Rectangle"/>
              <p:cNvSpPr/>
              <p:nvPr/>
            </p:nvSpPr>
            <p:spPr>
              <a:xfrm>
                <a:off x="0" y="0"/>
                <a:ext cx="5205391" cy="6252430"/>
              </a:xfrm>
              <a:prstGeom prst="rect">
                <a:avLst/>
              </a:prstGeom>
              <a:solidFill>
                <a:srgbClr val="FFFFFF"/>
              </a:solidFill>
              <a:ln w="76200" cap="flat">
                <a:solidFill>
                  <a:srgbClr val="000000"/>
                </a:solidFill>
                <a:prstDash val="solid"/>
                <a:miter lim="400000"/>
              </a:ln>
              <a:effectLst>
                <a:outerShdw sx="100000" sy="100000" kx="0" ky="0" algn="b" rotWithShape="0" blurRad="101600" dist="177652" dir="2703861">
                  <a:srgbClr val="000000">
                    <a:alpha val="41161"/>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02" name="loop"/>
              <p:cNvSpPr txBox="1"/>
              <p:nvPr/>
            </p:nvSpPr>
            <p:spPr>
              <a:xfrm>
                <a:off x="141465" y="95756"/>
                <a:ext cx="2096276" cy="1040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loop</a:t>
                </a:r>
              </a:p>
            </p:txBody>
          </p:sp>
          <p:sp>
            <p:nvSpPr>
              <p:cNvPr id="1203" name="if"/>
              <p:cNvSpPr txBox="1"/>
              <p:nvPr/>
            </p:nvSpPr>
            <p:spPr>
              <a:xfrm>
                <a:off x="634107" y="1510384"/>
                <a:ext cx="1110992" cy="9807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if</a:t>
                </a:r>
              </a:p>
            </p:txBody>
          </p:sp>
          <p:sp>
            <p:nvSpPr>
              <p:cNvPr id="1204" name="Line"/>
              <p:cNvSpPr/>
              <p:nvPr/>
            </p:nvSpPr>
            <p:spPr>
              <a:xfrm flipH="1">
                <a:off x="1189603" y="1185101"/>
                <a:ext cx="1" cy="728106"/>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05" name="Line"/>
              <p:cNvSpPr/>
              <p:nvPr/>
            </p:nvSpPr>
            <p:spPr>
              <a:xfrm flipH="1">
                <a:off x="288628"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06" name="Line"/>
              <p:cNvSpPr/>
              <p:nvPr/>
            </p:nvSpPr>
            <p:spPr>
              <a:xfrm>
                <a:off x="1616265" y="2452241"/>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07" name="set"/>
              <p:cNvSpPr txBox="1"/>
              <p:nvPr/>
            </p:nvSpPr>
            <p:spPr>
              <a:xfrm>
                <a:off x="1351055" y="2837552"/>
                <a:ext cx="1611130" cy="1015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set</a:t>
                </a:r>
              </a:p>
            </p:txBody>
          </p:sp>
          <p:sp>
            <p:nvSpPr>
              <p:cNvPr id="1208" name="Line"/>
              <p:cNvSpPr/>
              <p:nvPr/>
            </p:nvSpPr>
            <p:spPr>
              <a:xfrm flipH="1">
                <a:off x="1554694"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09" name="Line"/>
              <p:cNvSpPr/>
              <p:nvPr/>
            </p:nvSpPr>
            <p:spPr>
              <a:xfrm>
                <a:off x="2355107"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10" name="var"/>
              <p:cNvSpPr txBox="1"/>
              <p:nvPr/>
            </p:nvSpPr>
            <p:spPr>
              <a:xfrm>
                <a:off x="483754" y="4208199"/>
                <a:ext cx="1696426" cy="10005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var</a:t>
                </a:r>
              </a:p>
            </p:txBody>
          </p:sp>
          <p:sp>
            <p:nvSpPr>
              <p:cNvPr id="1211" name="binop"/>
              <p:cNvSpPr txBox="1"/>
              <p:nvPr/>
            </p:nvSpPr>
            <p:spPr>
              <a:xfrm>
                <a:off x="2574518" y="4218680"/>
                <a:ext cx="2578990" cy="990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binop</a:t>
                </a:r>
              </a:p>
            </p:txBody>
          </p:sp>
          <p:sp>
            <p:nvSpPr>
              <p:cNvPr id="1212" name="Line"/>
              <p:cNvSpPr/>
              <p:nvPr/>
            </p:nvSpPr>
            <p:spPr>
              <a:xfrm flipH="1">
                <a:off x="741735"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13" name="Line"/>
              <p:cNvSpPr/>
              <p:nvPr/>
            </p:nvSpPr>
            <p:spPr>
              <a:xfrm>
                <a:off x="1542148"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14" name="Line"/>
              <p:cNvSpPr/>
              <p:nvPr/>
            </p:nvSpPr>
            <p:spPr>
              <a:xfrm flipH="1">
                <a:off x="3215877"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15" name="Line"/>
              <p:cNvSpPr/>
              <p:nvPr/>
            </p:nvSpPr>
            <p:spPr>
              <a:xfrm>
                <a:off x="4016290"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16" name="Line"/>
              <p:cNvSpPr/>
              <p:nvPr/>
            </p:nvSpPr>
            <p:spPr>
              <a:xfrm flipH="1">
                <a:off x="737747"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1218" name="Shape"/>
            <p:cNvSpPr/>
            <p:nvPr/>
          </p:nvSpPr>
          <p:spPr>
            <a:xfrm>
              <a:off x="-1" y="2308257"/>
              <a:ext cx="1824249" cy="11086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 y="15816"/>
                  </a:moveTo>
                  <a:lnTo>
                    <a:pt x="0" y="0"/>
                  </a:lnTo>
                  <a:lnTo>
                    <a:pt x="3714" y="34"/>
                  </a:lnTo>
                  <a:lnTo>
                    <a:pt x="3690" y="10229"/>
                  </a:lnTo>
                  <a:lnTo>
                    <a:pt x="14984" y="10264"/>
                  </a:lnTo>
                  <a:lnTo>
                    <a:pt x="14984" y="4424"/>
                  </a:lnTo>
                  <a:lnTo>
                    <a:pt x="21600" y="13012"/>
                  </a:lnTo>
                  <a:lnTo>
                    <a:pt x="14984" y="21600"/>
                  </a:lnTo>
                  <a:lnTo>
                    <a:pt x="14984" y="15760"/>
                  </a:lnTo>
                  <a:lnTo>
                    <a:pt x="25" y="15816"/>
                  </a:lnTo>
                  <a:close/>
                </a:path>
              </a:pathLst>
            </a:cu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251" name="Group"/>
          <p:cNvGrpSpPr/>
          <p:nvPr/>
        </p:nvGrpSpPr>
        <p:grpSpPr>
          <a:xfrm>
            <a:off x="7651381" y="3249244"/>
            <a:ext cx="9845163" cy="5193551"/>
            <a:chOff x="0" y="0"/>
            <a:chExt cx="9845162" cy="5193550"/>
          </a:xfrm>
        </p:grpSpPr>
        <p:grpSp>
          <p:nvGrpSpPr>
            <p:cNvPr id="1222" name="Group"/>
            <p:cNvGrpSpPr/>
            <p:nvPr/>
          </p:nvGrpSpPr>
          <p:grpSpPr>
            <a:xfrm>
              <a:off x="0" y="0"/>
              <a:ext cx="2700237" cy="1025100"/>
              <a:chOff x="0" y="0"/>
              <a:chExt cx="2700236" cy="1025099"/>
            </a:xfrm>
          </p:grpSpPr>
          <p:sp>
            <p:nvSpPr>
              <p:cNvPr id="1220" name="Group"/>
              <p:cNvSpPr/>
              <p:nvPr/>
            </p:nvSpPr>
            <p:spPr>
              <a:xfrm>
                <a:off x="0" y="0"/>
                <a:ext cx="2700237" cy="1025100"/>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221" name="Flatten"/>
              <p:cNvSpPr txBox="1"/>
              <p:nvPr/>
            </p:nvSpPr>
            <p:spPr>
              <a:xfrm>
                <a:off x="97923" y="56525"/>
                <a:ext cx="2504389" cy="879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000">
                    <a:solidFill>
                      <a:srgbClr val="000000"/>
                    </a:solidFill>
                    <a:latin typeface="+mj-lt"/>
                    <a:ea typeface="+mj-ea"/>
                    <a:cs typeface="+mj-cs"/>
                    <a:sym typeface="Trebuchet MS"/>
                  </a:defRPr>
                </a:lvl1pPr>
              </a:lstStyle>
              <a:p>
                <a:pPr/>
                <a:r>
                  <a:t>Flatten</a:t>
                </a:r>
              </a:p>
            </p:txBody>
          </p:sp>
        </p:grpSp>
        <p:grpSp>
          <p:nvGrpSpPr>
            <p:cNvPr id="1249" name="Group"/>
            <p:cNvGrpSpPr/>
            <p:nvPr/>
          </p:nvGrpSpPr>
          <p:grpSpPr>
            <a:xfrm>
              <a:off x="3658212" y="279230"/>
              <a:ext cx="6186951" cy="4914321"/>
              <a:chOff x="0" y="0"/>
              <a:chExt cx="6186949" cy="4914319"/>
            </a:xfrm>
          </p:grpSpPr>
          <p:sp>
            <p:nvSpPr>
              <p:cNvPr id="1223" name="Rectangle"/>
              <p:cNvSpPr/>
              <p:nvPr/>
            </p:nvSpPr>
            <p:spPr>
              <a:xfrm>
                <a:off x="0" y="0"/>
                <a:ext cx="6186950" cy="4914320"/>
              </a:xfrm>
              <a:prstGeom prst="rect">
                <a:avLst/>
              </a:prstGeom>
              <a:solidFill>
                <a:srgbClr val="FFFFFF"/>
              </a:solidFill>
              <a:ln w="76200" cap="flat">
                <a:solidFill>
                  <a:srgbClr val="000000"/>
                </a:solidFill>
                <a:prstDash val="solid"/>
                <a:miter lim="400000"/>
              </a:ln>
              <a:effectLst>
                <a:outerShdw sx="100000" sy="100000" kx="0" ky="0" algn="b" rotWithShape="0" blurRad="101600" dist="177652" dir="2703861">
                  <a:srgbClr val="000000">
                    <a:alpha val="41161"/>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1248" name="Group"/>
              <p:cNvGrpSpPr/>
              <p:nvPr/>
            </p:nvGrpSpPr>
            <p:grpSpPr>
              <a:xfrm>
                <a:off x="66860" y="304559"/>
                <a:ext cx="5835317" cy="4403980"/>
                <a:chOff x="127" y="14"/>
                <a:chExt cx="5835316" cy="4403978"/>
              </a:xfrm>
            </p:grpSpPr>
            <p:sp>
              <p:nvSpPr>
                <p:cNvPr id="1224" name="Rounded Rectangle"/>
                <p:cNvSpPr/>
                <p:nvPr/>
              </p:nvSpPr>
              <p:spPr>
                <a:xfrm>
                  <a:off x="471330" y="1692284"/>
                  <a:ext cx="1004598" cy="474721"/>
                </a:xfrm>
                <a:prstGeom prst="roundRect">
                  <a:avLst>
                    <a:gd name="adj" fmla="val 21248"/>
                  </a:avLst>
                </a:prstGeom>
                <a:solidFill>
                  <a:schemeClr val="accent6">
                    <a:hueOff val="10811956"/>
                    <a:satOff val="-58544"/>
                    <a:lumOff val="-9736"/>
                  </a:schemeClr>
                </a:solidFill>
                <a:ln w="635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25" name="Rounded Rectangle"/>
                <p:cNvSpPr/>
                <p:nvPr/>
              </p:nvSpPr>
              <p:spPr>
                <a:xfrm>
                  <a:off x="1227126" y="2238717"/>
                  <a:ext cx="1004598" cy="474721"/>
                </a:xfrm>
                <a:prstGeom prst="roundRect">
                  <a:avLst>
                    <a:gd name="adj" fmla="val 21248"/>
                  </a:avLst>
                </a:prstGeom>
                <a:solidFill>
                  <a:schemeClr val="accent1">
                    <a:hueOff val="-137334"/>
                    <a:satOff val="-2150"/>
                    <a:lumOff val="15684"/>
                  </a:schemeClr>
                </a:solidFill>
                <a:ln w="635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26" name="Rounded Rectangle"/>
                <p:cNvSpPr/>
                <p:nvPr/>
              </p:nvSpPr>
              <p:spPr>
                <a:xfrm>
                  <a:off x="1924503" y="1692284"/>
                  <a:ext cx="1004598" cy="474721"/>
                </a:xfrm>
                <a:prstGeom prst="roundRect">
                  <a:avLst>
                    <a:gd name="adj" fmla="val 21248"/>
                  </a:avLst>
                </a:prstGeom>
                <a:solidFill>
                  <a:schemeClr val="accent2">
                    <a:hueOff val="-1342298"/>
                    <a:satOff val="-4651"/>
                    <a:lumOff val="19617"/>
                  </a:schemeClr>
                </a:solidFill>
                <a:ln w="635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27" name="Rounded Rectangle"/>
                <p:cNvSpPr/>
                <p:nvPr/>
              </p:nvSpPr>
              <p:spPr>
                <a:xfrm>
                  <a:off x="2655654" y="2238717"/>
                  <a:ext cx="1004598" cy="474721"/>
                </a:xfrm>
                <a:prstGeom prst="roundRect">
                  <a:avLst>
                    <a:gd name="adj" fmla="val 21248"/>
                  </a:avLst>
                </a:prstGeom>
                <a:solidFill>
                  <a:schemeClr val="accent4">
                    <a:hueOff val="-241732"/>
                    <a:satOff val="29417"/>
                    <a:lumOff val="20730"/>
                  </a:schemeClr>
                </a:solidFill>
                <a:ln w="635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28" name="Rounded Rectangle"/>
                <p:cNvSpPr/>
                <p:nvPr/>
              </p:nvSpPr>
              <p:spPr>
                <a:xfrm>
                  <a:off x="3377674" y="1692284"/>
                  <a:ext cx="1004598" cy="474721"/>
                </a:xfrm>
                <a:prstGeom prst="roundRect">
                  <a:avLst>
                    <a:gd name="adj" fmla="val 21248"/>
                  </a:avLst>
                </a:prstGeom>
                <a:solidFill>
                  <a:schemeClr val="accent5">
                    <a:hueOff val="100859"/>
                    <a:satOff val="-13629"/>
                    <a:lumOff val="23879"/>
                  </a:schemeClr>
                </a:solidFill>
                <a:ln w="635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29" name="Rounded Rectangle"/>
                <p:cNvSpPr/>
                <p:nvPr/>
              </p:nvSpPr>
              <p:spPr>
                <a:xfrm>
                  <a:off x="4084182" y="2238717"/>
                  <a:ext cx="1004598" cy="474721"/>
                </a:xfrm>
                <a:prstGeom prst="roundRect">
                  <a:avLst>
                    <a:gd name="adj" fmla="val 21248"/>
                  </a:avLst>
                </a:prstGeom>
                <a:solidFill>
                  <a:schemeClr val="accent6">
                    <a:hueOff val="105381"/>
                    <a:satOff val="14341"/>
                    <a:lumOff val="10801"/>
                  </a:schemeClr>
                </a:solidFill>
                <a:ln w="635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30" name="Rounded Rectangle"/>
                <p:cNvSpPr/>
                <p:nvPr/>
              </p:nvSpPr>
              <p:spPr>
                <a:xfrm>
                  <a:off x="4830846" y="1692284"/>
                  <a:ext cx="1004598" cy="474721"/>
                </a:xfrm>
                <a:prstGeom prst="roundRect">
                  <a:avLst>
                    <a:gd name="adj" fmla="val 21248"/>
                  </a:avLst>
                </a:prstGeom>
                <a:solidFill>
                  <a:schemeClr val="accent3">
                    <a:satOff val="-13807"/>
                    <a:lumOff val="19329"/>
                  </a:schemeClr>
                </a:solidFill>
                <a:ln w="635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31" name="Line"/>
                <p:cNvSpPr/>
                <p:nvPr/>
              </p:nvSpPr>
              <p:spPr>
                <a:xfrm rot="8637939">
                  <a:off x="688810" y="891664"/>
                  <a:ext cx="2106917" cy="145491"/>
                </a:xfrm>
                <a:custGeom>
                  <a:avLst/>
                  <a:gdLst/>
                  <a:ahLst/>
                  <a:cxnLst>
                    <a:cxn ang="0">
                      <a:pos x="wd2" y="hd2"/>
                    </a:cxn>
                    <a:cxn ang="5400000">
                      <a:pos x="wd2" y="hd2"/>
                    </a:cxn>
                    <a:cxn ang="10800000">
                      <a:pos x="wd2" y="hd2"/>
                    </a:cxn>
                    <a:cxn ang="16200000">
                      <a:pos x="wd2" y="hd2"/>
                    </a:cxn>
                  </a:cxnLst>
                  <a:rect l="0" t="0" r="r" b="b"/>
                  <a:pathLst>
                    <a:path w="21600" h="20390" fill="norm" stroke="1" extrusionOk="0">
                      <a:moveTo>
                        <a:pt x="0" y="0"/>
                      </a:moveTo>
                      <a:cubicBezTo>
                        <a:pt x="3187" y="12274"/>
                        <a:pt x="6475" y="19065"/>
                        <a:pt x="9785" y="20214"/>
                      </a:cubicBezTo>
                      <a:cubicBezTo>
                        <a:pt x="13775" y="21600"/>
                        <a:pt x="17758" y="14786"/>
                        <a:pt x="21600" y="0"/>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32" name="Line"/>
                <p:cNvSpPr/>
                <p:nvPr/>
              </p:nvSpPr>
              <p:spPr>
                <a:xfrm rot="8321490">
                  <a:off x="1140096" y="1129549"/>
                  <a:ext cx="2097299" cy="422812"/>
                </a:xfrm>
                <a:custGeom>
                  <a:avLst/>
                  <a:gdLst/>
                  <a:ahLst/>
                  <a:cxnLst>
                    <a:cxn ang="0">
                      <a:pos x="wd2" y="hd2"/>
                    </a:cxn>
                    <a:cxn ang="5400000">
                      <a:pos x="wd2" y="hd2"/>
                    </a:cxn>
                    <a:cxn ang="10800000">
                      <a:pos x="wd2" y="hd2"/>
                    </a:cxn>
                    <a:cxn ang="16200000">
                      <a:pos x="wd2" y="hd2"/>
                    </a:cxn>
                  </a:cxnLst>
                  <a:rect l="0" t="0" r="r" b="b"/>
                  <a:pathLst>
                    <a:path w="21600" h="20825" fill="norm" stroke="1" extrusionOk="0">
                      <a:moveTo>
                        <a:pt x="0" y="20123"/>
                      </a:moveTo>
                      <a:cubicBezTo>
                        <a:pt x="3601" y="21600"/>
                        <a:pt x="7226" y="20742"/>
                        <a:pt x="10779" y="17574"/>
                      </a:cubicBezTo>
                      <a:cubicBezTo>
                        <a:pt x="14543" y="14216"/>
                        <a:pt x="18187" y="8298"/>
                        <a:pt x="21600" y="0"/>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33" name="Line"/>
                <p:cNvSpPr/>
                <p:nvPr/>
              </p:nvSpPr>
              <p:spPr>
                <a:xfrm flipH="1">
                  <a:off x="2385503" y="435821"/>
                  <a:ext cx="611298" cy="1234700"/>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34" name="Line"/>
                <p:cNvSpPr/>
                <p:nvPr/>
              </p:nvSpPr>
              <p:spPr>
                <a:xfrm flipH="1">
                  <a:off x="3129460" y="485119"/>
                  <a:ext cx="1" cy="1704319"/>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35" name="Line"/>
                <p:cNvSpPr/>
                <p:nvPr/>
              </p:nvSpPr>
              <p:spPr>
                <a:xfrm>
                  <a:off x="3327591" y="465723"/>
                  <a:ext cx="552383" cy="1174693"/>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36" name="Line"/>
                <p:cNvSpPr/>
                <p:nvPr/>
              </p:nvSpPr>
              <p:spPr>
                <a:xfrm rot="4045074">
                  <a:off x="3190178" y="1097755"/>
                  <a:ext cx="1978820" cy="461658"/>
                </a:xfrm>
                <a:custGeom>
                  <a:avLst/>
                  <a:gdLst/>
                  <a:ahLst/>
                  <a:cxnLst>
                    <a:cxn ang="0">
                      <a:pos x="wd2" y="hd2"/>
                    </a:cxn>
                    <a:cxn ang="5400000">
                      <a:pos x="wd2" y="hd2"/>
                    </a:cxn>
                    <a:cxn ang="10800000">
                      <a:pos x="wd2" y="hd2"/>
                    </a:cxn>
                    <a:cxn ang="16200000">
                      <a:pos x="wd2" y="hd2"/>
                    </a:cxn>
                  </a:cxnLst>
                  <a:rect l="0" t="0" r="r" b="b"/>
                  <a:pathLst>
                    <a:path w="21600" h="19184" fill="norm" stroke="1" extrusionOk="0">
                      <a:moveTo>
                        <a:pt x="0" y="19184"/>
                      </a:moveTo>
                      <a:cubicBezTo>
                        <a:pt x="3153" y="12276"/>
                        <a:pt x="6521" y="6941"/>
                        <a:pt x="10027" y="3305"/>
                      </a:cubicBezTo>
                      <a:cubicBezTo>
                        <a:pt x="13946" y="-759"/>
                        <a:pt x="18241" y="-2416"/>
                        <a:pt x="21600" y="6328"/>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37" name="Line"/>
                <p:cNvSpPr/>
                <p:nvPr/>
              </p:nvSpPr>
              <p:spPr>
                <a:xfrm rot="2319716">
                  <a:off x="3522745" y="906971"/>
                  <a:ext cx="2014877" cy="130076"/>
                </a:xfrm>
                <a:custGeom>
                  <a:avLst/>
                  <a:gdLst/>
                  <a:ahLst/>
                  <a:cxnLst>
                    <a:cxn ang="0">
                      <a:pos x="wd2" y="hd2"/>
                    </a:cxn>
                    <a:cxn ang="5400000">
                      <a:pos x="wd2" y="hd2"/>
                    </a:cxn>
                    <a:cxn ang="10800000">
                      <a:pos x="wd2" y="hd2"/>
                    </a:cxn>
                    <a:cxn ang="16200000">
                      <a:pos x="wd2" y="hd2"/>
                    </a:cxn>
                  </a:cxnLst>
                  <a:rect l="0" t="0" r="r" b="b"/>
                  <a:pathLst>
                    <a:path w="21600" h="20582" fill="norm" stroke="1" extrusionOk="0">
                      <a:moveTo>
                        <a:pt x="0" y="20582"/>
                      </a:moveTo>
                      <a:cubicBezTo>
                        <a:pt x="3254" y="7966"/>
                        <a:pt x="6598" y="1098"/>
                        <a:pt x="9962" y="121"/>
                      </a:cubicBezTo>
                      <a:cubicBezTo>
                        <a:pt x="13887" y="-1018"/>
                        <a:pt x="17803" y="5868"/>
                        <a:pt x="21600" y="20582"/>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38" name="Rounded Rectangle"/>
                <p:cNvSpPr/>
                <p:nvPr/>
              </p:nvSpPr>
              <p:spPr>
                <a:xfrm>
                  <a:off x="2627162" y="41546"/>
                  <a:ext cx="1004598" cy="474720"/>
                </a:xfrm>
                <a:prstGeom prst="roundRect">
                  <a:avLst>
                    <a:gd name="adj" fmla="val 21248"/>
                  </a:avLst>
                </a:prstGeom>
                <a:solidFill>
                  <a:srgbClr val="FFFFFF"/>
                </a:solidFill>
                <a:ln w="635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39" name="Rounded Rectangle"/>
                <p:cNvSpPr/>
                <p:nvPr/>
              </p:nvSpPr>
              <p:spPr>
                <a:xfrm>
                  <a:off x="2655654" y="3929273"/>
                  <a:ext cx="1004598" cy="474721"/>
                </a:xfrm>
                <a:prstGeom prst="roundRect">
                  <a:avLst>
                    <a:gd name="adj" fmla="val 21248"/>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40" name="Line"/>
                <p:cNvSpPr/>
                <p:nvPr/>
              </p:nvSpPr>
              <p:spPr>
                <a:xfrm rot="12852529">
                  <a:off x="292916" y="2887379"/>
                  <a:ext cx="2697027" cy="571835"/>
                </a:xfrm>
                <a:custGeom>
                  <a:avLst/>
                  <a:gdLst/>
                  <a:ahLst/>
                  <a:cxnLst>
                    <a:cxn ang="0">
                      <a:pos x="wd2" y="hd2"/>
                    </a:cxn>
                    <a:cxn ang="5400000">
                      <a:pos x="wd2" y="hd2"/>
                    </a:cxn>
                    <a:cxn ang="10800000">
                      <a:pos x="wd2" y="hd2"/>
                    </a:cxn>
                    <a:cxn ang="16200000">
                      <a:pos x="wd2" y="hd2"/>
                    </a:cxn>
                  </a:cxnLst>
                  <a:rect l="0" t="0" r="r" b="b"/>
                  <a:pathLst>
                    <a:path w="21600" h="20513" fill="norm" stroke="1" extrusionOk="0">
                      <a:moveTo>
                        <a:pt x="0" y="3477"/>
                      </a:moveTo>
                      <a:cubicBezTo>
                        <a:pt x="3696" y="-557"/>
                        <a:pt x="7540" y="-1087"/>
                        <a:pt x="11284" y="1921"/>
                      </a:cubicBezTo>
                      <a:cubicBezTo>
                        <a:pt x="14971" y="4882"/>
                        <a:pt x="18483" y="11211"/>
                        <a:pt x="21600" y="20513"/>
                      </a:cubicBezTo>
                    </a:path>
                  </a:pathLst>
                </a:custGeom>
                <a:noFill/>
                <a:ln w="63500" cap="flat">
                  <a:solidFill>
                    <a:srgbClr val="000000"/>
                  </a:solidFill>
                  <a:prstDash val="solid"/>
                  <a:miter lim="400000"/>
                  <a:head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41" name="Line"/>
                <p:cNvSpPr/>
                <p:nvPr/>
              </p:nvSpPr>
              <p:spPr>
                <a:xfrm rot="13500000">
                  <a:off x="1346180" y="3256287"/>
                  <a:ext cx="1647299" cy="187306"/>
                </a:xfrm>
                <a:custGeom>
                  <a:avLst/>
                  <a:gdLst/>
                  <a:ahLst/>
                  <a:cxnLst>
                    <a:cxn ang="0">
                      <a:pos x="wd2" y="hd2"/>
                    </a:cxn>
                    <a:cxn ang="5400000">
                      <a:pos x="wd2" y="hd2"/>
                    </a:cxn>
                    <a:cxn ang="10800000">
                      <a:pos x="wd2" y="hd2"/>
                    </a:cxn>
                    <a:cxn ang="16200000">
                      <a:pos x="wd2" y="hd2"/>
                    </a:cxn>
                  </a:cxnLst>
                  <a:rect l="0" t="0" r="r" b="b"/>
                  <a:pathLst>
                    <a:path w="21600" h="20182" fill="norm" stroke="1" extrusionOk="0">
                      <a:moveTo>
                        <a:pt x="0" y="20182"/>
                      </a:moveTo>
                      <a:cubicBezTo>
                        <a:pt x="3745" y="5434"/>
                        <a:pt x="7878" y="-1418"/>
                        <a:pt x="12026" y="244"/>
                      </a:cubicBezTo>
                      <a:cubicBezTo>
                        <a:pt x="15347" y="1574"/>
                        <a:pt x="18603" y="8354"/>
                        <a:pt x="21600" y="20182"/>
                      </a:cubicBezTo>
                    </a:path>
                  </a:pathLst>
                </a:custGeom>
                <a:noFill/>
                <a:ln w="63500" cap="flat">
                  <a:solidFill>
                    <a:srgbClr val="000000"/>
                  </a:solidFill>
                  <a:prstDash val="solid"/>
                  <a:miter lim="400000"/>
                  <a:head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42" name="Line"/>
                <p:cNvSpPr/>
                <p:nvPr/>
              </p:nvSpPr>
              <p:spPr>
                <a:xfrm rot="14254572">
                  <a:off x="1813205" y="2822480"/>
                  <a:ext cx="1795251" cy="446963"/>
                </a:xfrm>
                <a:custGeom>
                  <a:avLst/>
                  <a:gdLst/>
                  <a:ahLst/>
                  <a:cxnLst>
                    <a:cxn ang="0">
                      <a:pos x="wd2" y="hd2"/>
                    </a:cxn>
                    <a:cxn ang="5400000">
                      <a:pos x="wd2" y="hd2"/>
                    </a:cxn>
                    <a:cxn ang="10800000">
                      <a:pos x="wd2" y="hd2"/>
                    </a:cxn>
                    <a:cxn ang="16200000">
                      <a:pos x="wd2" y="hd2"/>
                    </a:cxn>
                  </a:cxnLst>
                  <a:rect l="0" t="0" r="r" b="b"/>
                  <a:pathLst>
                    <a:path w="21600" h="20684" fill="norm" stroke="1" extrusionOk="0">
                      <a:moveTo>
                        <a:pt x="0" y="1821"/>
                      </a:moveTo>
                      <a:cubicBezTo>
                        <a:pt x="3816" y="-916"/>
                        <a:pt x="7738" y="-565"/>
                        <a:pt x="11516" y="2852"/>
                      </a:cubicBezTo>
                      <a:cubicBezTo>
                        <a:pt x="15154" y="6141"/>
                        <a:pt x="18583" y="12205"/>
                        <a:pt x="21600" y="20684"/>
                      </a:cubicBezTo>
                    </a:path>
                  </a:pathLst>
                </a:custGeom>
                <a:noFill/>
                <a:ln w="63500" cap="flat">
                  <a:solidFill>
                    <a:srgbClr val="000000"/>
                  </a:solidFill>
                  <a:prstDash val="solid"/>
                  <a:miter lim="400000"/>
                  <a:head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43" name="Line"/>
                <p:cNvSpPr/>
                <p:nvPr/>
              </p:nvSpPr>
              <p:spPr>
                <a:xfrm flipV="1">
                  <a:off x="3172039" y="2672186"/>
                  <a:ext cx="1" cy="1257401"/>
                </a:xfrm>
                <a:prstGeom prst="line">
                  <a:avLst/>
                </a:prstGeom>
                <a:noFill/>
                <a:ln w="63500" cap="flat">
                  <a:solidFill>
                    <a:srgbClr val="000000"/>
                  </a:solidFill>
                  <a:prstDash val="solid"/>
                  <a:miter lim="400000"/>
                  <a:head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44" name="Line"/>
                <p:cNvSpPr/>
                <p:nvPr/>
              </p:nvSpPr>
              <p:spPr>
                <a:xfrm rot="16954731">
                  <a:off x="2721099" y="2935672"/>
                  <a:ext cx="1847849" cy="279551"/>
                </a:xfrm>
                <a:custGeom>
                  <a:avLst/>
                  <a:gdLst/>
                  <a:ahLst/>
                  <a:cxnLst>
                    <a:cxn ang="0">
                      <a:pos x="wd2" y="hd2"/>
                    </a:cxn>
                    <a:cxn ang="5400000">
                      <a:pos x="wd2" y="hd2"/>
                    </a:cxn>
                    <a:cxn ang="10800000">
                      <a:pos x="wd2" y="hd2"/>
                    </a:cxn>
                    <a:cxn ang="16200000">
                      <a:pos x="wd2" y="hd2"/>
                    </a:cxn>
                  </a:cxnLst>
                  <a:rect l="0" t="0" r="r" b="b"/>
                  <a:pathLst>
                    <a:path w="21600" h="21438" fill="norm" stroke="1" extrusionOk="0">
                      <a:moveTo>
                        <a:pt x="0" y="0"/>
                      </a:moveTo>
                      <a:cubicBezTo>
                        <a:pt x="3519" y="14357"/>
                        <a:pt x="7210" y="21600"/>
                        <a:pt x="10924" y="21436"/>
                      </a:cubicBezTo>
                      <a:cubicBezTo>
                        <a:pt x="14555" y="21275"/>
                        <a:pt x="18160" y="14037"/>
                        <a:pt x="21600" y="0"/>
                      </a:cubicBezTo>
                    </a:path>
                  </a:pathLst>
                </a:custGeom>
                <a:noFill/>
                <a:ln w="63500" cap="flat">
                  <a:solidFill>
                    <a:srgbClr val="000000"/>
                  </a:solidFill>
                  <a:prstDash val="solid"/>
                  <a:miter lim="400000"/>
                  <a:head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45" name="Line"/>
                <p:cNvSpPr/>
                <p:nvPr/>
              </p:nvSpPr>
              <p:spPr>
                <a:xfrm rot="18576423">
                  <a:off x="3315536" y="3270965"/>
                  <a:ext cx="1618344" cy="202973"/>
                </a:xfrm>
                <a:custGeom>
                  <a:avLst/>
                  <a:gdLst/>
                  <a:ahLst/>
                  <a:cxnLst>
                    <a:cxn ang="0">
                      <a:pos x="wd2" y="hd2"/>
                    </a:cxn>
                    <a:cxn ang="5400000">
                      <a:pos x="wd2" y="hd2"/>
                    </a:cxn>
                    <a:cxn ang="10800000">
                      <a:pos x="wd2" y="hd2"/>
                    </a:cxn>
                    <a:cxn ang="16200000">
                      <a:pos x="wd2" y="hd2"/>
                    </a:cxn>
                  </a:cxnLst>
                  <a:rect l="0" t="0" r="r" b="b"/>
                  <a:pathLst>
                    <a:path w="21600" h="18196" fill="norm" stroke="1" extrusionOk="0">
                      <a:moveTo>
                        <a:pt x="0" y="0"/>
                      </a:moveTo>
                      <a:cubicBezTo>
                        <a:pt x="4430" y="15899"/>
                        <a:pt x="9513" y="21600"/>
                        <a:pt x="14471" y="16229"/>
                      </a:cubicBezTo>
                      <a:cubicBezTo>
                        <a:pt x="16966" y="13527"/>
                        <a:pt x="19375" y="8042"/>
                        <a:pt x="21600" y="0"/>
                      </a:cubicBezTo>
                    </a:path>
                  </a:pathLst>
                </a:custGeom>
                <a:noFill/>
                <a:ln w="63500" cap="flat">
                  <a:solidFill>
                    <a:srgbClr val="000000"/>
                  </a:solidFill>
                  <a:prstDash val="solid"/>
                  <a:miter lim="400000"/>
                  <a:head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46" name="Line"/>
                <p:cNvSpPr/>
                <p:nvPr/>
              </p:nvSpPr>
              <p:spPr>
                <a:xfrm rot="18497650">
                  <a:off x="3393897" y="2978865"/>
                  <a:ext cx="2554532" cy="486927"/>
                </a:xfrm>
                <a:custGeom>
                  <a:avLst/>
                  <a:gdLst/>
                  <a:ahLst/>
                  <a:cxnLst>
                    <a:cxn ang="0">
                      <a:pos x="wd2" y="hd2"/>
                    </a:cxn>
                    <a:cxn ang="5400000">
                      <a:pos x="wd2" y="hd2"/>
                    </a:cxn>
                    <a:cxn ang="10800000">
                      <a:pos x="wd2" y="hd2"/>
                    </a:cxn>
                    <a:cxn ang="16200000">
                      <a:pos x="wd2" y="hd2"/>
                    </a:cxn>
                  </a:cxnLst>
                  <a:rect l="0" t="0" r="r" b="b"/>
                  <a:pathLst>
                    <a:path w="21600" h="21016" fill="norm" stroke="1" extrusionOk="0">
                      <a:moveTo>
                        <a:pt x="0" y="0"/>
                      </a:moveTo>
                      <a:cubicBezTo>
                        <a:pt x="3583" y="12751"/>
                        <a:pt x="7907" y="20075"/>
                        <a:pt x="12359" y="20939"/>
                      </a:cubicBezTo>
                      <a:cubicBezTo>
                        <a:pt x="15764" y="21600"/>
                        <a:pt x="19156" y="18099"/>
                        <a:pt x="21600" y="7602"/>
                      </a:cubicBezTo>
                    </a:path>
                  </a:pathLst>
                </a:custGeom>
                <a:noFill/>
                <a:ln w="63500" cap="flat">
                  <a:solidFill>
                    <a:srgbClr val="000000"/>
                  </a:solidFill>
                  <a:prstDash val="solid"/>
                  <a:miter lim="400000"/>
                  <a:head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47" name="Line"/>
                <p:cNvSpPr/>
                <p:nvPr/>
              </p:nvSpPr>
              <p:spPr>
                <a:xfrm rot="16653527">
                  <a:off x="-370768" y="782092"/>
                  <a:ext cx="3966890" cy="2726979"/>
                </a:xfrm>
                <a:custGeom>
                  <a:avLst/>
                  <a:gdLst/>
                  <a:ahLst/>
                  <a:cxnLst>
                    <a:cxn ang="0">
                      <a:pos x="wd2" y="hd2"/>
                    </a:cxn>
                    <a:cxn ang="5400000">
                      <a:pos x="wd2" y="hd2"/>
                    </a:cxn>
                    <a:cxn ang="10800000">
                      <a:pos x="wd2" y="hd2"/>
                    </a:cxn>
                    <a:cxn ang="16200000">
                      <a:pos x="wd2" y="hd2"/>
                    </a:cxn>
                  </a:cxnLst>
                  <a:rect l="0" t="0" r="r" b="b"/>
                  <a:pathLst>
                    <a:path w="21571" h="20257" fill="norm" stroke="1" extrusionOk="0">
                      <a:moveTo>
                        <a:pt x="127" y="20257"/>
                      </a:moveTo>
                      <a:cubicBezTo>
                        <a:pt x="-7" y="18346"/>
                        <a:pt x="-29" y="16461"/>
                        <a:pt x="35" y="14650"/>
                      </a:cubicBezTo>
                      <a:cubicBezTo>
                        <a:pt x="173" y="10734"/>
                        <a:pt x="739" y="6700"/>
                        <a:pt x="3540" y="3635"/>
                      </a:cubicBezTo>
                      <a:cubicBezTo>
                        <a:pt x="7026" y="-181"/>
                        <a:pt x="13189" y="-1343"/>
                        <a:pt x="16979" y="1851"/>
                      </a:cubicBezTo>
                      <a:cubicBezTo>
                        <a:pt x="18520" y="3149"/>
                        <a:pt x="19296" y="5155"/>
                        <a:pt x="19972" y="7486"/>
                      </a:cubicBezTo>
                      <a:cubicBezTo>
                        <a:pt x="20738" y="10132"/>
                        <a:pt x="21406" y="12930"/>
                        <a:pt x="21571" y="15636"/>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sp>
          <p:nvSpPr>
            <p:cNvPr id="1250" name="Shape"/>
            <p:cNvSpPr/>
            <p:nvPr/>
          </p:nvSpPr>
          <p:spPr>
            <a:xfrm flipH="1" rot="10800000">
              <a:off x="1810421" y="1021939"/>
              <a:ext cx="1824249" cy="11086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 y="15816"/>
                  </a:moveTo>
                  <a:lnTo>
                    <a:pt x="0" y="0"/>
                  </a:lnTo>
                  <a:lnTo>
                    <a:pt x="3714" y="34"/>
                  </a:lnTo>
                  <a:lnTo>
                    <a:pt x="3690" y="10229"/>
                  </a:lnTo>
                  <a:lnTo>
                    <a:pt x="14984" y="10264"/>
                  </a:lnTo>
                  <a:lnTo>
                    <a:pt x="14984" y="4424"/>
                  </a:lnTo>
                  <a:lnTo>
                    <a:pt x="21600" y="13012"/>
                  </a:lnTo>
                  <a:lnTo>
                    <a:pt x="14984" y="21600"/>
                  </a:lnTo>
                  <a:lnTo>
                    <a:pt x="14984" y="15760"/>
                  </a:lnTo>
                  <a:lnTo>
                    <a:pt x="25" y="15816"/>
                  </a:lnTo>
                  <a:close/>
                </a:path>
              </a:pathLst>
            </a:cu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2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51" grpId="2"/>
      <p:bldP build="whole" bldLvl="1" animBg="1" rev="0" advAuto="0" spid="1219" grpId="3"/>
      <p:bldP build="whole" bldLvl="1" animBg="1" rev="0" advAuto="0" spid="1200" grpId="1"/>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658DA0"/>
        </a:solidFill>
      </p:bgPr>
    </p:bg>
    <p:spTree>
      <p:nvGrpSpPr>
        <p:cNvPr id="1" name=""/>
        <p:cNvGrpSpPr/>
        <p:nvPr/>
      </p:nvGrpSpPr>
      <p:grpSpPr>
        <a:xfrm>
          <a:off x="0" y="0"/>
          <a:ext cx="0" cy="0"/>
          <a:chOff x="0" y="0"/>
          <a:chExt cx="0" cy="0"/>
        </a:xfrm>
      </p:grpSpPr>
      <p:sp>
        <p:nvSpPr>
          <p:cNvPr id="1255" name="Rounded Rectangle"/>
          <p:cNvSpPr/>
          <p:nvPr/>
        </p:nvSpPr>
        <p:spPr>
          <a:xfrm>
            <a:off x="1116311" y="2865270"/>
            <a:ext cx="22464731" cy="10089756"/>
          </a:xfrm>
          <a:prstGeom prst="roundRect">
            <a:avLst>
              <a:gd name="adj" fmla="val 8914"/>
            </a:avLst>
          </a:prstGeom>
          <a:solidFill>
            <a:srgbClr val="923A99"/>
          </a:solidFill>
          <a:ln w="101600">
            <a:solidFill>
              <a:srgbClr val="3D315B"/>
            </a:solidFill>
            <a:miter lim="400000"/>
          </a:ln>
          <a:effectLst>
            <a:outerShdw sx="100000" sy="100000" kx="0" ky="0" algn="b" rotWithShape="0" blurRad="190500" dist="228600" dir="959345">
              <a:srgbClr val="000000"/>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pic>
        <p:nvPicPr>
          <p:cNvPr id="1256" name="Group" descr="Group"/>
          <p:cNvPicPr>
            <a:picLocks noChangeAspect="1"/>
          </p:cNvPicPr>
          <p:nvPr/>
        </p:nvPicPr>
        <p:blipFill>
          <a:blip r:embed="rId3">
            <a:extLst/>
          </a:blip>
          <a:srcRect l="3091" t="4366" r="3091" b="4366"/>
          <a:stretch>
            <a:fillRect/>
          </a:stretch>
        </p:blipFill>
        <p:spPr>
          <a:xfrm>
            <a:off x="2057373" y="3796753"/>
            <a:ext cx="2848643" cy="2209900"/>
          </a:xfrm>
          <a:prstGeom prst="rect">
            <a:avLst/>
          </a:prstGeom>
          <a:ln w="12700">
            <a:miter lim="400000"/>
          </a:ln>
        </p:spPr>
      </p:pic>
      <p:grpSp>
        <p:nvGrpSpPr>
          <p:cNvPr id="1273" name="Group"/>
          <p:cNvGrpSpPr/>
          <p:nvPr/>
        </p:nvGrpSpPr>
        <p:grpSpPr>
          <a:xfrm>
            <a:off x="1488014" y="3234650"/>
            <a:ext cx="5205392" cy="6252430"/>
            <a:chOff x="0" y="0"/>
            <a:chExt cx="5205390" cy="6252429"/>
          </a:xfrm>
        </p:grpSpPr>
        <p:sp>
          <p:nvSpPr>
            <p:cNvPr id="1257" name="Rectangle"/>
            <p:cNvSpPr/>
            <p:nvPr/>
          </p:nvSpPr>
          <p:spPr>
            <a:xfrm>
              <a:off x="0" y="0"/>
              <a:ext cx="5205391" cy="6252430"/>
            </a:xfrm>
            <a:prstGeom prst="rect">
              <a:avLst/>
            </a:prstGeom>
            <a:solidFill>
              <a:srgbClr val="FFFFFF"/>
            </a:solidFill>
            <a:ln w="76200" cap="flat">
              <a:solidFill>
                <a:srgbClr val="000000"/>
              </a:solidFill>
              <a:prstDash val="solid"/>
              <a:miter lim="400000"/>
            </a:ln>
            <a:effectLst>
              <a:outerShdw sx="100000" sy="100000" kx="0" ky="0" algn="b" rotWithShape="0" blurRad="101600" dist="177652" dir="2703861">
                <a:srgbClr val="000000">
                  <a:alpha val="41161"/>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58" name="loop"/>
            <p:cNvSpPr txBox="1"/>
            <p:nvPr/>
          </p:nvSpPr>
          <p:spPr>
            <a:xfrm>
              <a:off x="141465" y="95756"/>
              <a:ext cx="2096276" cy="1040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loop</a:t>
              </a:r>
            </a:p>
          </p:txBody>
        </p:sp>
        <p:sp>
          <p:nvSpPr>
            <p:cNvPr id="1259" name="if"/>
            <p:cNvSpPr txBox="1"/>
            <p:nvPr/>
          </p:nvSpPr>
          <p:spPr>
            <a:xfrm>
              <a:off x="634107" y="1510384"/>
              <a:ext cx="1110992" cy="9807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if</a:t>
              </a:r>
            </a:p>
          </p:txBody>
        </p:sp>
        <p:sp>
          <p:nvSpPr>
            <p:cNvPr id="1260" name="Line"/>
            <p:cNvSpPr/>
            <p:nvPr/>
          </p:nvSpPr>
          <p:spPr>
            <a:xfrm flipH="1">
              <a:off x="1189603" y="1185101"/>
              <a:ext cx="1" cy="728106"/>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61" name="Line"/>
            <p:cNvSpPr/>
            <p:nvPr/>
          </p:nvSpPr>
          <p:spPr>
            <a:xfrm flipH="1">
              <a:off x="288628"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62" name="Line"/>
            <p:cNvSpPr/>
            <p:nvPr/>
          </p:nvSpPr>
          <p:spPr>
            <a:xfrm>
              <a:off x="1616265" y="2452241"/>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63" name="set"/>
            <p:cNvSpPr txBox="1"/>
            <p:nvPr/>
          </p:nvSpPr>
          <p:spPr>
            <a:xfrm>
              <a:off x="1351055" y="2837552"/>
              <a:ext cx="1611130" cy="1015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set</a:t>
              </a:r>
            </a:p>
          </p:txBody>
        </p:sp>
        <p:sp>
          <p:nvSpPr>
            <p:cNvPr id="1264" name="Line"/>
            <p:cNvSpPr/>
            <p:nvPr/>
          </p:nvSpPr>
          <p:spPr>
            <a:xfrm flipH="1">
              <a:off x="1554694"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65" name="Line"/>
            <p:cNvSpPr/>
            <p:nvPr/>
          </p:nvSpPr>
          <p:spPr>
            <a:xfrm>
              <a:off x="2355107"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66" name="var"/>
            <p:cNvSpPr txBox="1"/>
            <p:nvPr/>
          </p:nvSpPr>
          <p:spPr>
            <a:xfrm>
              <a:off x="483754" y="4208199"/>
              <a:ext cx="1696426" cy="10005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var</a:t>
              </a:r>
            </a:p>
          </p:txBody>
        </p:sp>
        <p:sp>
          <p:nvSpPr>
            <p:cNvPr id="1267" name="binop"/>
            <p:cNvSpPr txBox="1"/>
            <p:nvPr/>
          </p:nvSpPr>
          <p:spPr>
            <a:xfrm>
              <a:off x="2574518" y="4218680"/>
              <a:ext cx="2578990" cy="990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binop</a:t>
              </a:r>
            </a:p>
          </p:txBody>
        </p:sp>
        <p:sp>
          <p:nvSpPr>
            <p:cNvPr id="1268" name="Line"/>
            <p:cNvSpPr/>
            <p:nvPr/>
          </p:nvSpPr>
          <p:spPr>
            <a:xfrm flipH="1">
              <a:off x="741735"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69" name="Line"/>
            <p:cNvSpPr/>
            <p:nvPr/>
          </p:nvSpPr>
          <p:spPr>
            <a:xfrm>
              <a:off x="1542148"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70" name="Line"/>
            <p:cNvSpPr/>
            <p:nvPr/>
          </p:nvSpPr>
          <p:spPr>
            <a:xfrm flipH="1">
              <a:off x="3215877"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71" name="Line"/>
            <p:cNvSpPr/>
            <p:nvPr/>
          </p:nvSpPr>
          <p:spPr>
            <a:xfrm>
              <a:off x="4016290"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72" name="Line"/>
            <p:cNvSpPr/>
            <p:nvPr/>
          </p:nvSpPr>
          <p:spPr>
            <a:xfrm flipH="1">
              <a:off x="737747"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1274" name="Group"/>
          <p:cNvSpPr/>
          <p:nvPr/>
        </p:nvSpPr>
        <p:spPr>
          <a:xfrm>
            <a:off x="12348676" y="1473126"/>
            <a:ext cx="1270001" cy="1270001"/>
          </a:xfrm>
          <a:prstGeom prst="line">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Binary Transformations</a:t>
            </a:r>
          </a:p>
        </p:txBody>
      </p:sp>
      <p:grpSp>
        <p:nvGrpSpPr>
          <p:cNvPr id="1280" name="Group"/>
          <p:cNvGrpSpPr/>
          <p:nvPr/>
        </p:nvGrpSpPr>
        <p:grpSpPr>
          <a:xfrm>
            <a:off x="3685362" y="9616240"/>
            <a:ext cx="5957005" cy="3042563"/>
            <a:chOff x="0" y="0"/>
            <a:chExt cx="5957004" cy="3042562"/>
          </a:xfrm>
        </p:grpSpPr>
        <p:grpSp>
          <p:nvGrpSpPr>
            <p:cNvPr id="1277" name="Group"/>
            <p:cNvGrpSpPr/>
            <p:nvPr/>
          </p:nvGrpSpPr>
          <p:grpSpPr>
            <a:xfrm rot="21433824">
              <a:off x="3408071" y="1164697"/>
              <a:ext cx="2506466" cy="1818372"/>
              <a:chOff x="0" y="0"/>
              <a:chExt cx="2506464" cy="1818370"/>
            </a:xfrm>
          </p:grpSpPr>
          <p:sp>
            <p:nvSpPr>
              <p:cNvPr id="1275" name="Oval"/>
              <p:cNvSpPr/>
              <p:nvPr/>
            </p:nvSpPr>
            <p:spPr>
              <a:xfrm rot="20760000">
                <a:off x="125131" y="253433"/>
                <a:ext cx="2256203" cy="1311504"/>
              </a:xfrm>
              <a:prstGeom prst="ellipse">
                <a:avLst/>
              </a:prstGeom>
              <a:solidFill>
                <a:srgbClr val="FFFFFF"/>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pic>
            <p:nvPicPr>
              <p:cNvPr id="1276" name="intel-logo.png" descr="intel-logo.png"/>
              <p:cNvPicPr>
                <a:picLocks noChangeAspect="1"/>
              </p:cNvPicPr>
              <p:nvPr/>
            </p:nvPicPr>
            <p:blipFill>
              <a:blip r:embed="rId4">
                <a:extLst/>
              </a:blip>
              <a:stretch>
                <a:fillRect/>
              </a:stretch>
            </p:blipFill>
            <p:spPr>
              <a:xfrm rot="21600000">
                <a:off x="70722" y="124590"/>
                <a:ext cx="2365020" cy="1569191"/>
              </a:xfrm>
              <a:prstGeom prst="rect">
                <a:avLst/>
              </a:prstGeom>
              <a:ln w="12700" cap="flat">
                <a:noFill/>
                <a:miter lim="400000"/>
              </a:ln>
              <a:effectLst/>
            </p:spPr>
          </p:pic>
        </p:grpSp>
        <p:pic>
          <p:nvPicPr>
            <p:cNvPr id="1278" name="1200px-Sparc-logo.svg.png" descr="1200px-Sparc-logo.svg.png"/>
            <p:cNvPicPr>
              <a:picLocks noChangeAspect="1"/>
            </p:cNvPicPr>
            <p:nvPr/>
          </p:nvPicPr>
          <p:blipFill>
            <a:blip r:embed="rId5">
              <a:extLst/>
            </a:blip>
            <a:stretch>
              <a:fillRect/>
            </a:stretch>
          </p:blipFill>
          <p:spPr>
            <a:xfrm>
              <a:off x="1234326" y="0"/>
              <a:ext cx="3114669" cy="1575504"/>
            </a:xfrm>
            <a:prstGeom prst="rect">
              <a:avLst/>
            </a:prstGeom>
            <a:ln w="12700" cap="flat">
              <a:noFill/>
              <a:miter lim="400000"/>
            </a:ln>
            <a:effectLst/>
          </p:spPr>
        </p:pic>
        <p:pic>
          <p:nvPicPr>
            <p:cNvPr id="1279" name="Unknown.png" descr="Unknown.png"/>
            <p:cNvPicPr>
              <a:picLocks noChangeAspect="1"/>
            </p:cNvPicPr>
            <p:nvPr/>
          </p:nvPicPr>
          <p:blipFill>
            <a:blip r:embed="rId6">
              <a:extLst/>
            </a:blip>
            <a:stretch>
              <a:fillRect/>
            </a:stretch>
          </p:blipFill>
          <p:spPr>
            <a:xfrm>
              <a:off x="0" y="1479649"/>
              <a:ext cx="2670993" cy="1548271"/>
            </a:xfrm>
            <a:prstGeom prst="rect">
              <a:avLst/>
            </a:prstGeom>
            <a:ln w="12700" cap="flat">
              <a:noFill/>
              <a:miter lim="400000"/>
            </a:ln>
            <a:effectLst/>
          </p:spPr>
        </p:pic>
      </p:grpSp>
      <p:grpSp>
        <p:nvGrpSpPr>
          <p:cNvPr id="1288" name="Group"/>
          <p:cNvGrpSpPr/>
          <p:nvPr/>
        </p:nvGrpSpPr>
        <p:grpSpPr>
          <a:xfrm>
            <a:off x="7031397" y="3166588"/>
            <a:ext cx="10083023" cy="3317829"/>
            <a:chOff x="0" y="0"/>
            <a:chExt cx="10083021" cy="3317828"/>
          </a:xfrm>
        </p:grpSpPr>
        <p:sp>
          <p:nvSpPr>
            <p:cNvPr id="1281" name="Arrow"/>
            <p:cNvSpPr/>
            <p:nvPr/>
          </p:nvSpPr>
          <p:spPr>
            <a:xfrm>
              <a:off x="0" y="1576934"/>
              <a:ext cx="2804017" cy="990731"/>
            </a:xfrm>
            <a:prstGeom prst="rightArrow">
              <a:avLst>
                <a:gd name="adj1" fmla="val 32000"/>
                <a:gd name="adj2" fmla="val 80018"/>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1284" name="Group"/>
            <p:cNvGrpSpPr/>
            <p:nvPr/>
          </p:nvGrpSpPr>
          <p:grpSpPr>
            <a:xfrm>
              <a:off x="3261207" y="429987"/>
              <a:ext cx="6821815" cy="2887842"/>
              <a:chOff x="0" y="0"/>
              <a:chExt cx="6821813" cy="2887840"/>
            </a:xfrm>
          </p:grpSpPr>
          <p:sp>
            <p:nvSpPr>
              <p:cNvPr id="1282" name="Rectangle"/>
              <p:cNvSpPr/>
              <p:nvPr/>
            </p:nvSpPr>
            <p:spPr>
              <a:xfrm>
                <a:off x="0" y="0"/>
                <a:ext cx="6821814" cy="2887841"/>
              </a:xfrm>
              <a:prstGeom prst="rect">
                <a:avLst/>
              </a:prstGeom>
              <a:solidFill>
                <a:srgbClr val="FFFFFF"/>
              </a:solidFill>
              <a:ln w="63500" cap="flat">
                <a:solidFill>
                  <a:srgbClr val="000000"/>
                </a:solidFill>
                <a:prstDash val="solid"/>
                <a:miter lim="400000"/>
              </a:ln>
              <a:effectLst>
                <a:outerShdw sx="100000" sy="100000" kx="0" ky="0" algn="b" rotWithShape="0" blurRad="101600" dist="257780" dir="2703861">
                  <a:srgbClr val="000000">
                    <a:alpha val="39172"/>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83" name="push  rbx…"/>
              <p:cNvSpPr txBox="1"/>
              <p:nvPr/>
            </p:nvSpPr>
            <p:spPr>
              <a:xfrm>
                <a:off x="411700" y="108512"/>
                <a:ext cx="5998414" cy="23875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lnSpc>
                    <a:spcPct val="80000"/>
                  </a:lnSpc>
                  <a:defRPr b="1" sz="5600">
                    <a:solidFill>
                      <a:srgbClr val="000000"/>
                    </a:solidFill>
                    <a:latin typeface="Courier"/>
                    <a:ea typeface="Courier"/>
                    <a:cs typeface="Courier"/>
                    <a:sym typeface="Courier"/>
                  </a:defRPr>
                </a:pPr>
                <a:r>
                  <a:t>push  rbx</a:t>
                </a:r>
              </a:p>
              <a:p>
                <a:pPr algn="l">
                  <a:lnSpc>
                    <a:spcPct val="80000"/>
                  </a:lnSpc>
                  <a:defRPr b="1" sz="5600">
                    <a:solidFill>
                      <a:srgbClr val="000000"/>
                    </a:solidFill>
                    <a:latin typeface="Courier"/>
                    <a:ea typeface="Courier"/>
                    <a:cs typeface="Courier"/>
                    <a:sym typeface="Courier"/>
                  </a:defRPr>
                </a:pPr>
                <a:r>
                  <a:t>lea   rdi,[…]</a:t>
                </a:r>
              </a:p>
              <a:p>
                <a:pPr algn="l">
                  <a:lnSpc>
                    <a:spcPct val="80000"/>
                  </a:lnSpc>
                  <a:defRPr b="1" sz="5600">
                    <a:solidFill>
                      <a:srgbClr val="000000"/>
                    </a:solidFill>
                    <a:latin typeface="Courier"/>
                    <a:ea typeface="Courier"/>
                    <a:cs typeface="Courier"/>
                    <a:sym typeface="Courier"/>
                  </a:defRPr>
                </a:pPr>
                <a:r>
                  <a:t>call  puts   </a:t>
                </a:r>
              </a:p>
            </p:txBody>
          </p:sp>
        </p:grpSp>
        <p:grpSp>
          <p:nvGrpSpPr>
            <p:cNvPr id="1287" name="Group"/>
            <p:cNvGrpSpPr/>
            <p:nvPr/>
          </p:nvGrpSpPr>
          <p:grpSpPr>
            <a:xfrm>
              <a:off x="69790" y="0"/>
              <a:ext cx="2664436" cy="1530219"/>
              <a:chOff x="0" y="0"/>
              <a:chExt cx="2664435" cy="1530218"/>
            </a:xfrm>
          </p:grpSpPr>
          <p:sp>
            <p:nvSpPr>
              <p:cNvPr id="1285" name="Group"/>
              <p:cNvSpPr/>
              <p:nvPr/>
            </p:nvSpPr>
            <p:spPr>
              <a:xfrm>
                <a:off x="0" y="0"/>
                <a:ext cx="2664436"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286" name="JIT"/>
              <p:cNvSpPr txBox="1"/>
              <p:nvPr/>
            </p:nvSpPr>
            <p:spPr>
              <a:xfrm>
                <a:off x="528683" y="172971"/>
                <a:ext cx="1607070" cy="1184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7000">
                    <a:solidFill>
                      <a:srgbClr val="000000"/>
                    </a:solidFill>
                    <a:latin typeface="+mj-lt"/>
                    <a:ea typeface="+mj-ea"/>
                    <a:cs typeface="+mj-cs"/>
                    <a:sym typeface="Trebuchet MS"/>
                  </a:defRPr>
                </a:lvl1pPr>
              </a:lstStyle>
              <a:p>
                <a:pPr/>
                <a:r>
                  <a:t>JIT</a:t>
                </a:r>
              </a:p>
            </p:txBody>
          </p:sp>
        </p:grpSp>
      </p:grpSp>
      <p:grpSp>
        <p:nvGrpSpPr>
          <p:cNvPr id="1307" name="Group"/>
          <p:cNvGrpSpPr/>
          <p:nvPr/>
        </p:nvGrpSpPr>
        <p:grpSpPr>
          <a:xfrm>
            <a:off x="16309016" y="6325358"/>
            <a:ext cx="6808941" cy="6252431"/>
            <a:chOff x="0" y="0"/>
            <a:chExt cx="6808939" cy="6252429"/>
          </a:xfrm>
        </p:grpSpPr>
        <p:grpSp>
          <p:nvGrpSpPr>
            <p:cNvPr id="1305" name="Group"/>
            <p:cNvGrpSpPr/>
            <p:nvPr/>
          </p:nvGrpSpPr>
          <p:grpSpPr>
            <a:xfrm>
              <a:off x="1603548" y="0"/>
              <a:ext cx="5205392" cy="6252430"/>
              <a:chOff x="0" y="0"/>
              <a:chExt cx="5205390" cy="6252429"/>
            </a:xfrm>
          </p:grpSpPr>
          <p:sp>
            <p:nvSpPr>
              <p:cNvPr id="1289" name="Rectangle"/>
              <p:cNvSpPr/>
              <p:nvPr/>
            </p:nvSpPr>
            <p:spPr>
              <a:xfrm>
                <a:off x="0" y="0"/>
                <a:ext cx="5205391" cy="6252430"/>
              </a:xfrm>
              <a:prstGeom prst="rect">
                <a:avLst/>
              </a:prstGeom>
              <a:solidFill>
                <a:srgbClr val="FFFFFF"/>
              </a:solidFill>
              <a:ln w="76200" cap="flat">
                <a:solidFill>
                  <a:srgbClr val="000000"/>
                </a:solidFill>
                <a:prstDash val="solid"/>
                <a:miter lim="400000"/>
              </a:ln>
              <a:effectLst>
                <a:outerShdw sx="100000" sy="100000" kx="0" ky="0" algn="b" rotWithShape="0" blurRad="101600" dist="177652" dir="2703861">
                  <a:srgbClr val="000000">
                    <a:alpha val="41161"/>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90" name="loop"/>
              <p:cNvSpPr txBox="1"/>
              <p:nvPr/>
            </p:nvSpPr>
            <p:spPr>
              <a:xfrm>
                <a:off x="141465" y="95756"/>
                <a:ext cx="2096276" cy="1040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loop</a:t>
                </a:r>
              </a:p>
            </p:txBody>
          </p:sp>
          <p:sp>
            <p:nvSpPr>
              <p:cNvPr id="1291" name="if"/>
              <p:cNvSpPr txBox="1"/>
              <p:nvPr/>
            </p:nvSpPr>
            <p:spPr>
              <a:xfrm>
                <a:off x="634107" y="1510384"/>
                <a:ext cx="1110992" cy="9807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if</a:t>
                </a:r>
              </a:p>
            </p:txBody>
          </p:sp>
          <p:sp>
            <p:nvSpPr>
              <p:cNvPr id="1292" name="Line"/>
              <p:cNvSpPr/>
              <p:nvPr/>
            </p:nvSpPr>
            <p:spPr>
              <a:xfrm flipH="1">
                <a:off x="1189603" y="1185101"/>
                <a:ext cx="1" cy="728106"/>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93" name="Line"/>
              <p:cNvSpPr/>
              <p:nvPr/>
            </p:nvSpPr>
            <p:spPr>
              <a:xfrm flipH="1">
                <a:off x="288628"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94" name="Line"/>
              <p:cNvSpPr/>
              <p:nvPr/>
            </p:nvSpPr>
            <p:spPr>
              <a:xfrm>
                <a:off x="1616265" y="2452241"/>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95" name="set"/>
              <p:cNvSpPr txBox="1"/>
              <p:nvPr/>
            </p:nvSpPr>
            <p:spPr>
              <a:xfrm>
                <a:off x="1351055" y="2837552"/>
                <a:ext cx="1611130" cy="1015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set</a:t>
                </a:r>
              </a:p>
            </p:txBody>
          </p:sp>
          <p:sp>
            <p:nvSpPr>
              <p:cNvPr id="1296" name="Line"/>
              <p:cNvSpPr/>
              <p:nvPr/>
            </p:nvSpPr>
            <p:spPr>
              <a:xfrm flipH="1">
                <a:off x="1554694"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97" name="Line"/>
              <p:cNvSpPr/>
              <p:nvPr/>
            </p:nvSpPr>
            <p:spPr>
              <a:xfrm>
                <a:off x="2355107"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298" name="var"/>
              <p:cNvSpPr txBox="1"/>
              <p:nvPr/>
            </p:nvSpPr>
            <p:spPr>
              <a:xfrm>
                <a:off x="483754" y="4208199"/>
                <a:ext cx="1696426" cy="10005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var</a:t>
                </a:r>
              </a:p>
            </p:txBody>
          </p:sp>
          <p:sp>
            <p:nvSpPr>
              <p:cNvPr id="1299" name="binop"/>
              <p:cNvSpPr txBox="1"/>
              <p:nvPr/>
            </p:nvSpPr>
            <p:spPr>
              <a:xfrm>
                <a:off x="2574518" y="4218680"/>
                <a:ext cx="2578990" cy="990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binop</a:t>
                </a:r>
              </a:p>
            </p:txBody>
          </p:sp>
          <p:sp>
            <p:nvSpPr>
              <p:cNvPr id="1300" name="Line"/>
              <p:cNvSpPr/>
              <p:nvPr/>
            </p:nvSpPr>
            <p:spPr>
              <a:xfrm flipH="1">
                <a:off x="741735"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01" name="Line"/>
              <p:cNvSpPr/>
              <p:nvPr/>
            </p:nvSpPr>
            <p:spPr>
              <a:xfrm>
                <a:off x="1542148"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02" name="Line"/>
              <p:cNvSpPr/>
              <p:nvPr/>
            </p:nvSpPr>
            <p:spPr>
              <a:xfrm flipH="1">
                <a:off x="3215877"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03" name="Line"/>
              <p:cNvSpPr/>
              <p:nvPr/>
            </p:nvSpPr>
            <p:spPr>
              <a:xfrm>
                <a:off x="4016290"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04" name="Line"/>
              <p:cNvSpPr/>
              <p:nvPr/>
            </p:nvSpPr>
            <p:spPr>
              <a:xfrm flipH="1">
                <a:off x="737747"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1306" name="Arrow"/>
            <p:cNvSpPr/>
            <p:nvPr/>
          </p:nvSpPr>
          <p:spPr>
            <a:xfrm>
              <a:off x="0" y="4086591"/>
              <a:ext cx="1480489" cy="990731"/>
            </a:xfrm>
            <a:prstGeom prst="rightArrow">
              <a:avLst>
                <a:gd name="adj1" fmla="val 32000"/>
                <a:gd name="adj2" fmla="val 80018"/>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316" name="Group"/>
          <p:cNvGrpSpPr/>
          <p:nvPr/>
        </p:nvGrpSpPr>
        <p:grpSpPr>
          <a:xfrm>
            <a:off x="11523309" y="6864136"/>
            <a:ext cx="4470213" cy="6413557"/>
            <a:chOff x="0" y="0"/>
            <a:chExt cx="4470212" cy="6413556"/>
          </a:xfrm>
        </p:grpSpPr>
        <p:grpSp>
          <p:nvGrpSpPr>
            <p:cNvPr id="1314" name="Group"/>
            <p:cNvGrpSpPr/>
            <p:nvPr/>
          </p:nvGrpSpPr>
          <p:grpSpPr>
            <a:xfrm>
              <a:off x="0" y="2372133"/>
              <a:ext cx="4470213" cy="4041424"/>
              <a:chOff x="0" y="0"/>
              <a:chExt cx="4470212" cy="4041423"/>
            </a:xfrm>
          </p:grpSpPr>
          <p:sp>
            <p:nvSpPr>
              <p:cNvPr id="1308" name="Oval"/>
              <p:cNvSpPr/>
              <p:nvPr/>
            </p:nvSpPr>
            <p:spPr>
              <a:xfrm>
                <a:off x="0" y="0"/>
                <a:ext cx="4470213" cy="340144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309" name="Dynamic"/>
              <p:cNvSpPr/>
              <p:nvPr/>
            </p:nvSpPr>
            <p:spPr>
              <a:xfrm>
                <a:off x="2229048" y="277142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Dynamic</a:t>
                </a:r>
              </a:p>
            </p:txBody>
          </p:sp>
          <p:pic>
            <p:nvPicPr>
              <p:cNvPr id="1310" name="diamond-clipart-purple-diamond-2.png" descr="diamond-clipart-purple-diamond-2.png"/>
              <p:cNvPicPr>
                <a:picLocks noChangeAspect="1"/>
              </p:cNvPicPr>
              <p:nvPr/>
            </p:nvPicPr>
            <p:blipFill>
              <a:blip r:embed="rId7">
                <a:extLst/>
              </a:blip>
              <a:srcRect l="0" t="2228" r="67722" b="48875"/>
              <a:stretch>
                <a:fillRect/>
              </a:stretch>
            </p:blipFill>
            <p:spPr>
              <a:xfrm>
                <a:off x="674174" y="332748"/>
                <a:ext cx="1066712" cy="1125758"/>
              </a:xfrm>
              <a:prstGeom prst="rect">
                <a:avLst/>
              </a:prstGeom>
              <a:ln w="12700" cap="flat">
                <a:noFill/>
                <a:miter lim="400000"/>
              </a:ln>
              <a:effectLst/>
            </p:spPr>
          </p:pic>
          <p:pic>
            <p:nvPicPr>
              <p:cNvPr id="1311" name="diamond-clipart-purple-diamond-2.png" descr="diamond-clipart-purple-diamond-2.png"/>
              <p:cNvPicPr>
                <a:picLocks noChangeAspect="1"/>
              </p:cNvPicPr>
              <p:nvPr/>
            </p:nvPicPr>
            <p:blipFill>
              <a:blip r:embed="rId7">
                <a:extLst/>
              </a:blip>
              <a:srcRect l="32885" t="0" r="26980" b="48312"/>
              <a:stretch>
                <a:fillRect/>
              </a:stretch>
            </p:blipFill>
            <p:spPr>
              <a:xfrm>
                <a:off x="1720962" y="316573"/>
                <a:ext cx="1211119" cy="1086654"/>
              </a:xfrm>
              <a:prstGeom prst="rect">
                <a:avLst/>
              </a:prstGeom>
              <a:ln w="12700" cap="flat">
                <a:noFill/>
                <a:miter lim="400000"/>
              </a:ln>
              <a:effectLst/>
            </p:spPr>
          </p:pic>
          <p:pic>
            <p:nvPicPr>
              <p:cNvPr id="1312" name="diamond-clipart-purple-diamond-2.png" descr="diamond-clipart-purple-diamond-2.png"/>
              <p:cNvPicPr>
                <a:picLocks noChangeAspect="1"/>
              </p:cNvPicPr>
              <p:nvPr/>
            </p:nvPicPr>
            <p:blipFill>
              <a:blip r:embed="rId7">
                <a:extLst/>
              </a:blip>
              <a:srcRect l="72191" t="0" r="0" b="48180"/>
              <a:stretch>
                <a:fillRect/>
              </a:stretch>
            </p:blipFill>
            <p:spPr>
              <a:xfrm>
                <a:off x="2921375" y="328490"/>
                <a:ext cx="881807" cy="1144753"/>
              </a:xfrm>
              <a:prstGeom prst="rect">
                <a:avLst/>
              </a:prstGeom>
              <a:ln w="12700" cap="flat">
                <a:noFill/>
                <a:miter lim="400000"/>
              </a:ln>
              <a:effectLst/>
            </p:spPr>
          </p:pic>
          <p:pic>
            <p:nvPicPr>
              <p:cNvPr id="1313" name="diamond-clipart-purple-diamond-2.png" descr="diamond-clipart-purple-diamond-2.png"/>
              <p:cNvPicPr>
                <a:picLocks noChangeAspect="1"/>
              </p:cNvPicPr>
              <p:nvPr/>
            </p:nvPicPr>
            <p:blipFill>
              <a:blip r:embed="rId7">
                <a:extLst/>
              </a:blip>
              <a:srcRect l="15943" t="50798" r="15943" b="0"/>
              <a:stretch>
                <a:fillRect/>
              </a:stretch>
            </p:blipFill>
            <p:spPr>
              <a:xfrm>
                <a:off x="1137357" y="1398332"/>
                <a:ext cx="2202676" cy="1108471"/>
              </a:xfrm>
              <a:prstGeom prst="rect">
                <a:avLst/>
              </a:prstGeom>
              <a:ln w="12700" cap="flat">
                <a:noFill/>
                <a:miter lim="400000"/>
              </a:ln>
              <a:effectLst/>
            </p:spPr>
          </p:pic>
        </p:grpSp>
        <p:sp>
          <p:nvSpPr>
            <p:cNvPr id="1315" name="Arrow"/>
            <p:cNvSpPr/>
            <p:nvPr/>
          </p:nvSpPr>
          <p:spPr>
            <a:xfrm rot="5400000">
              <a:off x="1189095" y="550646"/>
              <a:ext cx="2092024" cy="990731"/>
            </a:xfrm>
            <a:prstGeom prst="rightArrow">
              <a:avLst>
                <a:gd name="adj1" fmla="val 32000"/>
                <a:gd name="adj2" fmla="val 80018"/>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3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16" grpId="2"/>
      <p:bldP build="whole" bldLvl="1" animBg="1" rev="0" advAuto="0" spid="1307" grpId="3"/>
      <p:bldP build="whole" bldLvl="1" animBg="1" rev="0" advAuto="0" spid="1288" grpId="1"/>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658DA0"/>
        </a:solidFill>
      </p:bgPr>
    </p:bg>
    <p:spTree>
      <p:nvGrpSpPr>
        <p:cNvPr id="1" name=""/>
        <p:cNvGrpSpPr/>
        <p:nvPr/>
      </p:nvGrpSpPr>
      <p:grpSpPr>
        <a:xfrm>
          <a:off x="0" y="0"/>
          <a:ext cx="0" cy="0"/>
          <a:chOff x="0" y="0"/>
          <a:chExt cx="0" cy="0"/>
        </a:xfrm>
      </p:grpSpPr>
      <p:sp>
        <p:nvSpPr>
          <p:cNvPr id="1320" name="Rounded Rectangle"/>
          <p:cNvSpPr/>
          <p:nvPr/>
        </p:nvSpPr>
        <p:spPr>
          <a:xfrm>
            <a:off x="1271761" y="680606"/>
            <a:ext cx="22464731" cy="12354788"/>
          </a:xfrm>
          <a:prstGeom prst="roundRect">
            <a:avLst>
              <a:gd name="adj" fmla="val 7279"/>
            </a:avLst>
          </a:prstGeom>
          <a:solidFill>
            <a:srgbClr val="923A99"/>
          </a:solidFill>
          <a:ln w="101600">
            <a:solidFill>
              <a:srgbClr val="3D315B"/>
            </a:solidFill>
            <a:miter lim="400000"/>
          </a:ln>
          <a:effectLst>
            <a:outerShdw sx="100000" sy="100000" kx="0" ky="0" algn="b" rotWithShape="0" blurRad="190500" dist="228600" dir="959345">
              <a:srgbClr val="000000"/>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pic>
        <p:nvPicPr>
          <p:cNvPr id="1321" name="Group" descr="Group"/>
          <p:cNvPicPr>
            <a:picLocks noChangeAspect="1"/>
          </p:cNvPicPr>
          <p:nvPr/>
        </p:nvPicPr>
        <p:blipFill>
          <a:blip r:embed="rId3">
            <a:extLst/>
          </a:blip>
          <a:srcRect l="3091" t="4366" r="3091" b="4366"/>
          <a:stretch>
            <a:fillRect/>
          </a:stretch>
        </p:blipFill>
        <p:spPr>
          <a:xfrm>
            <a:off x="2091268" y="3629908"/>
            <a:ext cx="2848642" cy="2209900"/>
          </a:xfrm>
          <a:prstGeom prst="rect">
            <a:avLst/>
          </a:prstGeom>
          <a:ln w="12700">
            <a:miter lim="400000"/>
          </a:ln>
        </p:spPr>
      </p:pic>
      <p:sp>
        <p:nvSpPr>
          <p:cNvPr id="1322" name="Tigress Infrastructure"/>
          <p:cNvSpPr txBox="1"/>
          <p:nvPr/>
        </p:nvSpPr>
        <p:spPr>
          <a:xfrm>
            <a:off x="1656035" y="10657820"/>
            <a:ext cx="21696183" cy="1616076"/>
          </a:xfrm>
          <a:prstGeom prst="rect">
            <a:avLst/>
          </a:prstGeom>
          <a:solidFill>
            <a:srgbClr val="FFFFFF"/>
          </a:solidFill>
          <a:ln w="76200">
            <a:solidFill>
              <a:srgbClr val="000000"/>
            </a:solidFill>
            <a:miter lim="400000"/>
          </a:ln>
          <a:effectLst>
            <a:outerShdw sx="100000" sy="100000" kx="0" ky="0" algn="b" rotWithShape="0" blurRad="266700" dist="190500" dir="3296472">
              <a:srgbClr val="000000">
                <a:alpha val="70010"/>
              </a:srgbClr>
            </a:outerShdw>
          </a:effectLst>
          <a:extLst>
            <a:ext uri="{C572A759-6A51-4108-AA02-DFA0A04FC94B}">
              <ma14:wrappingTextBoxFlag xmlns:ma14="http://schemas.microsoft.com/office/mac/drawingml/2011/main" val="1"/>
            </a:ext>
          </a:extLst>
        </p:spPr>
        <p:txBody>
          <a:bodyPr lIns="71437" tIns="71437" rIns="71437" bIns="71437" anchor="ctr">
            <a:spAutoFit/>
          </a:bodyPr>
          <a:lstStyle>
            <a:lvl1pPr>
              <a:defRPr b="1" sz="9200">
                <a:solidFill>
                  <a:srgbClr val="000000"/>
                </a:solidFill>
                <a:latin typeface="Courier"/>
                <a:ea typeface="Courier"/>
                <a:cs typeface="Courier"/>
                <a:sym typeface="Courier"/>
              </a:defRPr>
            </a:lvl1pPr>
          </a:lstStyle>
          <a:p>
            <a:pPr/>
            <a:r>
              <a:t>Tigress Infrastructure</a:t>
            </a:r>
          </a:p>
        </p:txBody>
      </p:sp>
      <p:grpSp>
        <p:nvGrpSpPr>
          <p:cNvPr id="1338" name="Group"/>
          <p:cNvGrpSpPr/>
          <p:nvPr/>
        </p:nvGrpSpPr>
        <p:grpSpPr>
          <a:xfrm>
            <a:off x="2935002" y="8475287"/>
            <a:ext cx="19138250" cy="1530219"/>
            <a:chOff x="0" y="0"/>
            <a:chExt cx="19138249" cy="1530218"/>
          </a:xfrm>
        </p:grpSpPr>
        <p:grpSp>
          <p:nvGrpSpPr>
            <p:cNvPr id="1325" name="Group"/>
            <p:cNvGrpSpPr/>
            <p:nvPr/>
          </p:nvGrpSpPr>
          <p:grpSpPr>
            <a:xfrm>
              <a:off x="0" y="0"/>
              <a:ext cx="3396521" cy="1530219"/>
              <a:chOff x="0" y="0"/>
              <a:chExt cx="3396520" cy="1530218"/>
            </a:xfrm>
          </p:grpSpPr>
          <p:sp>
            <p:nvSpPr>
              <p:cNvPr id="1323"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324" name="Crypto"/>
              <p:cNvSpPr txBox="1"/>
              <p:nvPr/>
            </p:nvSpPr>
            <p:spPr>
              <a:xfrm>
                <a:off x="583125" y="241195"/>
                <a:ext cx="2230271" cy="955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5500">
                    <a:solidFill>
                      <a:srgbClr val="000000"/>
                    </a:solidFill>
                    <a:latin typeface="+mj-lt"/>
                    <a:ea typeface="+mj-ea"/>
                    <a:cs typeface="+mj-cs"/>
                    <a:sym typeface="Trebuchet MS"/>
                  </a:defRPr>
                </a:lvl1pPr>
              </a:lstStyle>
              <a:p>
                <a:pPr/>
                <a:r>
                  <a:t>Crypto</a:t>
                </a:r>
              </a:p>
            </p:txBody>
          </p:sp>
        </p:grpSp>
        <p:grpSp>
          <p:nvGrpSpPr>
            <p:cNvPr id="1328" name="Group"/>
            <p:cNvGrpSpPr/>
            <p:nvPr/>
          </p:nvGrpSpPr>
          <p:grpSpPr>
            <a:xfrm>
              <a:off x="15741729" y="0"/>
              <a:ext cx="3396521" cy="1530219"/>
              <a:chOff x="0" y="0"/>
              <a:chExt cx="3396520" cy="1530218"/>
            </a:xfrm>
          </p:grpSpPr>
          <p:sp>
            <p:nvSpPr>
              <p:cNvPr id="1326"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327" name="Entropy"/>
              <p:cNvSpPr txBox="1"/>
              <p:nvPr/>
            </p:nvSpPr>
            <p:spPr>
              <a:xfrm>
                <a:off x="414128" y="241195"/>
                <a:ext cx="2568266" cy="955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5500">
                    <a:solidFill>
                      <a:srgbClr val="000000"/>
                    </a:solidFill>
                    <a:latin typeface="+mj-lt"/>
                    <a:ea typeface="+mj-ea"/>
                    <a:cs typeface="+mj-cs"/>
                    <a:sym typeface="Trebuchet MS"/>
                  </a:defRPr>
                </a:lvl1pPr>
              </a:lstStyle>
              <a:p>
                <a:pPr/>
                <a:r>
                  <a:t>Entropy</a:t>
                </a:r>
              </a:p>
            </p:txBody>
          </p:sp>
        </p:grpSp>
        <p:grpSp>
          <p:nvGrpSpPr>
            <p:cNvPr id="1331" name="Group"/>
            <p:cNvGrpSpPr/>
            <p:nvPr/>
          </p:nvGrpSpPr>
          <p:grpSpPr>
            <a:xfrm>
              <a:off x="7870863" y="0"/>
              <a:ext cx="3396522" cy="1530219"/>
              <a:chOff x="0" y="0"/>
              <a:chExt cx="3396520" cy="1530218"/>
            </a:xfrm>
          </p:grpSpPr>
          <p:sp>
            <p:nvSpPr>
              <p:cNvPr id="1329"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330" name="Dynamic"/>
              <p:cNvSpPr txBox="1"/>
              <p:nvPr/>
            </p:nvSpPr>
            <p:spPr>
              <a:xfrm>
                <a:off x="297313" y="241195"/>
                <a:ext cx="2801895" cy="955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5500">
                    <a:solidFill>
                      <a:srgbClr val="000000"/>
                    </a:solidFill>
                    <a:latin typeface="+mj-lt"/>
                    <a:ea typeface="+mj-ea"/>
                    <a:cs typeface="+mj-cs"/>
                    <a:sym typeface="Trebuchet MS"/>
                  </a:defRPr>
                </a:lvl1pPr>
              </a:lstStyle>
              <a:p>
                <a:pPr/>
                <a:r>
                  <a:t>Dynamic</a:t>
                </a:r>
              </a:p>
            </p:txBody>
          </p:sp>
        </p:grpSp>
        <p:grpSp>
          <p:nvGrpSpPr>
            <p:cNvPr id="1334" name="Group"/>
            <p:cNvGrpSpPr/>
            <p:nvPr/>
          </p:nvGrpSpPr>
          <p:grpSpPr>
            <a:xfrm>
              <a:off x="11806296" y="0"/>
              <a:ext cx="3396521" cy="1530219"/>
              <a:chOff x="0" y="0"/>
              <a:chExt cx="3396520" cy="1530218"/>
            </a:xfrm>
          </p:grpSpPr>
          <p:sp>
            <p:nvSpPr>
              <p:cNvPr id="1332"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333" name="Implicit…"/>
              <p:cNvSpPr txBox="1"/>
              <p:nvPr/>
            </p:nvSpPr>
            <p:spPr>
              <a:xfrm>
                <a:off x="577337" y="83715"/>
                <a:ext cx="2241848" cy="1423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80000"/>
                  </a:lnSpc>
                  <a:defRPr sz="4800">
                    <a:solidFill>
                      <a:srgbClr val="000000"/>
                    </a:solidFill>
                    <a:latin typeface="+mj-lt"/>
                    <a:ea typeface="+mj-ea"/>
                    <a:cs typeface="+mj-cs"/>
                    <a:sym typeface="Trebuchet MS"/>
                  </a:defRPr>
                </a:pPr>
                <a:r>
                  <a:t>Implicit</a:t>
                </a:r>
              </a:p>
              <a:p>
                <a:pPr>
                  <a:lnSpc>
                    <a:spcPct val="80000"/>
                  </a:lnSpc>
                  <a:defRPr sz="4800">
                    <a:solidFill>
                      <a:srgbClr val="000000"/>
                    </a:solidFill>
                    <a:latin typeface="+mj-lt"/>
                    <a:ea typeface="+mj-ea"/>
                    <a:cs typeface="+mj-cs"/>
                    <a:sym typeface="Trebuchet MS"/>
                  </a:defRPr>
                </a:pPr>
                <a:r>
                  <a:t>Flow</a:t>
                </a:r>
              </a:p>
            </p:txBody>
          </p:sp>
        </p:grpSp>
        <p:grpSp>
          <p:nvGrpSpPr>
            <p:cNvPr id="1337" name="Group"/>
            <p:cNvGrpSpPr/>
            <p:nvPr/>
          </p:nvGrpSpPr>
          <p:grpSpPr>
            <a:xfrm>
              <a:off x="3935432" y="0"/>
              <a:ext cx="3396521" cy="1530219"/>
              <a:chOff x="0" y="0"/>
              <a:chExt cx="3396520" cy="1530218"/>
            </a:xfrm>
          </p:grpSpPr>
          <p:sp>
            <p:nvSpPr>
              <p:cNvPr id="1335"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336" name="Opaque"/>
              <p:cNvSpPr txBox="1"/>
              <p:nvPr/>
            </p:nvSpPr>
            <p:spPr>
              <a:xfrm>
                <a:off x="431181" y="241195"/>
                <a:ext cx="2534160" cy="955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5500">
                    <a:solidFill>
                      <a:srgbClr val="000000"/>
                    </a:solidFill>
                    <a:latin typeface="+mj-lt"/>
                    <a:ea typeface="+mj-ea"/>
                    <a:cs typeface="+mj-cs"/>
                    <a:sym typeface="Trebuchet MS"/>
                  </a:defRPr>
                </a:lvl1pPr>
              </a:lstStyle>
              <a:p>
                <a:pPr/>
                <a:r>
                  <a:t>Opaque</a:t>
                </a:r>
              </a:p>
            </p:txBody>
          </p:sp>
        </p:grpSp>
      </p:grpSp>
      <p:grpSp>
        <p:nvGrpSpPr>
          <p:cNvPr id="1389" name="Group"/>
          <p:cNvGrpSpPr/>
          <p:nvPr/>
        </p:nvGrpSpPr>
        <p:grpSpPr>
          <a:xfrm>
            <a:off x="5322377" y="1189542"/>
            <a:ext cx="17913460" cy="6313673"/>
            <a:chOff x="0" y="0"/>
            <a:chExt cx="17913458" cy="6313671"/>
          </a:xfrm>
        </p:grpSpPr>
        <p:grpSp>
          <p:nvGrpSpPr>
            <p:cNvPr id="1355" name="Group"/>
            <p:cNvGrpSpPr/>
            <p:nvPr/>
          </p:nvGrpSpPr>
          <p:grpSpPr>
            <a:xfrm>
              <a:off x="14222260" y="116557"/>
              <a:ext cx="3691199" cy="6197115"/>
              <a:chOff x="0" y="0"/>
              <a:chExt cx="3691198" cy="6197114"/>
            </a:xfrm>
          </p:grpSpPr>
          <p:sp>
            <p:nvSpPr>
              <p:cNvPr id="1339" name="Line"/>
              <p:cNvSpPr/>
              <p:nvPr/>
            </p:nvSpPr>
            <p:spPr>
              <a:xfrm rot="16653527">
                <a:off x="-877975" y="2376389"/>
                <a:ext cx="3639671" cy="1417262"/>
              </a:xfrm>
              <a:custGeom>
                <a:avLst/>
                <a:gdLst/>
                <a:ahLst/>
                <a:cxnLst>
                  <a:cxn ang="0">
                    <a:pos x="wd2" y="hd2"/>
                  </a:cxn>
                  <a:cxn ang="5400000">
                    <a:pos x="wd2" y="hd2"/>
                  </a:cxn>
                  <a:cxn ang="10800000">
                    <a:pos x="wd2" y="hd2"/>
                  </a:cxn>
                  <a:cxn ang="16200000">
                    <a:pos x="wd2" y="hd2"/>
                  </a:cxn>
                </a:cxnLst>
                <a:rect l="0" t="0" r="r" b="b"/>
                <a:pathLst>
                  <a:path w="21575" h="21297" fill="norm" stroke="1" extrusionOk="0">
                    <a:moveTo>
                      <a:pt x="4" y="21297"/>
                    </a:moveTo>
                    <a:cubicBezTo>
                      <a:pt x="-25" y="19190"/>
                      <a:pt x="114" y="17127"/>
                      <a:pt x="425" y="15188"/>
                    </a:cubicBezTo>
                    <a:cubicBezTo>
                      <a:pt x="2068" y="4934"/>
                      <a:pt x="6891" y="1334"/>
                      <a:pt x="11483" y="319"/>
                    </a:cubicBezTo>
                    <a:cubicBezTo>
                      <a:pt x="13621" y="-154"/>
                      <a:pt x="15799" y="-303"/>
                      <a:pt x="17845" y="1323"/>
                    </a:cubicBezTo>
                    <a:cubicBezTo>
                      <a:pt x="19158" y="2367"/>
                      <a:pt x="20400" y="4237"/>
                      <a:pt x="20921" y="7428"/>
                    </a:cubicBezTo>
                    <a:cubicBezTo>
                      <a:pt x="21261" y="9514"/>
                      <a:pt x="21217" y="11859"/>
                      <a:pt x="21575" y="13877"/>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1354" name="Group"/>
              <p:cNvGrpSpPr/>
              <p:nvPr/>
            </p:nvGrpSpPr>
            <p:grpSpPr>
              <a:xfrm>
                <a:off x="512211" y="0"/>
                <a:ext cx="3178988" cy="6197115"/>
                <a:chOff x="0" y="0"/>
                <a:chExt cx="3178987" cy="6197114"/>
              </a:xfrm>
            </p:grpSpPr>
            <p:sp>
              <p:nvSpPr>
                <p:cNvPr id="1340" name="Rounded Rectangle"/>
                <p:cNvSpPr/>
                <p:nvPr/>
              </p:nvSpPr>
              <p:spPr>
                <a:xfrm>
                  <a:off x="905166" y="0"/>
                  <a:ext cx="1249639" cy="590513"/>
                </a:xfrm>
                <a:prstGeom prst="roundRect">
                  <a:avLst>
                    <a:gd name="adj" fmla="val 21248"/>
                  </a:avLst>
                </a:prstGeom>
                <a:solidFill>
                  <a:schemeClr val="accent6">
                    <a:hueOff val="10811956"/>
                    <a:satOff val="-58544"/>
                    <a:lumOff val="-9736"/>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41" name="Line"/>
                <p:cNvSpPr/>
                <p:nvPr/>
              </p:nvSpPr>
              <p:spPr>
                <a:xfrm flipH="1">
                  <a:off x="1529985" y="567037"/>
                  <a:ext cx="1" cy="640166"/>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42" name="Line"/>
                <p:cNvSpPr/>
                <p:nvPr/>
              </p:nvSpPr>
              <p:spPr>
                <a:xfrm flipH="1">
                  <a:off x="643061" y="2989467"/>
                  <a:ext cx="506964" cy="506964"/>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43" name="Line"/>
                <p:cNvSpPr/>
                <p:nvPr/>
              </p:nvSpPr>
              <p:spPr>
                <a:xfrm>
                  <a:off x="1878835" y="2991665"/>
                  <a:ext cx="502568" cy="502568"/>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44" name="Rounded Rectangle"/>
                <p:cNvSpPr/>
                <p:nvPr/>
              </p:nvSpPr>
              <p:spPr>
                <a:xfrm>
                  <a:off x="905166" y="1200851"/>
                  <a:ext cx="1249639" cy="590514"/>
                </a:xfrm>
                <a:prstGeom prst="roundRect">
                  <a:avLst>
                    <a:gd name="adj" fmla="val 21248"/>
                  </a:avLst>
                </a:prstGeom>
                <a:solidFill>
                  <a:schemeClr val="accent1">
                    <a:hueOff val="-137334"/>
                    <a:satOff val="-2150"/>
                    <a:lumOff val="15684"/>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45" name="Rounded Rectangle"/>
                <p:cNvSpPr/>
                <p:nvPr/>
              </p:nvSpPr>
              <p:spPr>
                <a:xfrm>
                  <a:off x="905166" y="2427997"/>
                  <a:ext cx="1249639" cy="590514"/>
                </a:xfrm>
                <a:prstGeom prst="roundRect">
                  <a:avLst>
                    <a:gd name="adj" fmla="val 21248"/>
                  </a:avLst>
                </a:prstGeom>
                <a:solidFill>
                  <a:schemeClr val="accent2">
                    <a:hueOff val="-1342298"/>
                    <a:satOff val="-4651"/>
                    <a:lumOff val="19617"/>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46" name="Rounded Rectangle"/>
                <p:cNvSpPr/>
                <p:nvPr/>
              </p:nvSpPr>
              <p:spPr>
                <a:xfrm>
                  <a:off x="0" y="3469690"/>
                  <a:ext cx="1249638" cy="590514"/>
                </a:xfrm>
                <a:prstGeom prst="roundRect">
                  <a:avLst>
                    <a:gd name="adj" fmla="val 21248"/>
                  </a:avLst>
                </a:prstGeom>
                <a:solidFill>
                  <a:schemeClr val="accent4">
                    <a:hueOff val="-241732"/>
                    <a:satOff val="29417"/>
                    <a:lumOff val="20730"/>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47" name="Rounded Rectangle"/>
                <p:cNvSpPr/>
                <p:nvPr/>
              </p:nvSpPr>
              <p:spPr>
                <a:xfrm>
                  <a:off x="1546453" y="3469690"/>
                  <a:ext cx="1249639" cy="590514"/>
                </a:xfrm>
                <a:prstGeom prst="roundRect">
                  <a:avLst>
                    <a:gd name="adj" fmla="val 21248"/>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48" name="Rounded Rectangle"/>
                <p:cNvSpPr/>
                <p:nvPr/>
              </p:nvSpPr>
              <p:spPr>
                <a:xfrm>
                  <a:off x="905166" y="4594071"/>
                  <a:ext cx="1249639" cy="590514"/>
                </a:xfrm>
                <a:prstGeom prst="roundRect">
                  <a:avLst>
                    <a:gd name="adj" fmla="val 21248"/>
                  </a:avLst>
                </a:prstGeom>
                <a:solidFill>
                  <a:schemeClr val="accent6">
                    <a:hueOff val="105381"/>
                    <a:satOff val="14341"/>
                    <a:lumOff val="10801"/>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49" name="Rounded Rectangle"/>
                <p:cNvSpPr/>
                <p:nvPr/>
              </p:nvSpPr>
              <p:spPr>
                <a:xfrm>
                  <a:off x="905166" y="5606601"/>
                  <a:ext cx="1249639" cy="590514"/>
                </a:xfrm>
                <a:prstGeom prst="roundRect">
                  <a:avLst>
                    <a:gd name="adj" fmla="val 21248"/>
                  </a:avLst>
                </a:prstGeom>
                <a:solidFill>
                  <a:schemeClr val="accent3">
                    <a:satOff val="-13807"/>
                    <a:lumOff val="1932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50" name="Line"/>
                <p:cNvSpPr/>
                <p:nvPr/>
              </p:nvSpPr>
              <p:spPr>
                <a:xfrm flipH="1">
                  <a:off x="1529985" y="1801225"/>
                  <a:ext cx="1" cy="640166"/>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51" name="Line"/>
                <p:cNvSpPr/>
                <p:nvPr/>
              </p:nvSpPr>
              <p:spPr>
                <a:xfrm flipH="1">
                  <a:off x="1737695" y="4067852"/>
                  <a:ext cx="506964" cy="506964"/>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52" name="Line"/>
                <p:cNvSpPr/>
                <p:nvPr/>
              </p:nvSpPr>
              <p:spPr>
                <a:xfrm>
                  <a:off x="727811" y="4071407"/>
                  <a:ext cx="502567" cy="502568"/>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53" name="Line"/>
                <p:cNvSpPr/>
                <p:nvPr/>
              </p:nvSpPr>
              <p:spPr>
                <a:xfrm rot="5632167">
                  <a:off x="465366" y="3042442"/>
                  <a:ext cx="4122021" cy="1029402"/>
                </a:xfrm>
                <a:custGeom>
                  <a:avLst/>
                  <a:gdLst/>
                  <a:ahLst/>
                  <a:cxnLst>
                    <a:cxn ang="0">
                      <a:pos x="wd2" y="hd2"/>
                    </a:cxn>
                    <a:cxn ang="5400000">
                      <a:pos x="wd2" y="hd2"/>
                    </a:cxn>
                    <a:cxn ang="10800000">
                      <a:pos x="wd2" y="hd2"/>
                    </a:cxn>
                    <a:cxn ang="16200000">
                      <a:pos x="wd2" y="hd2"/>
                    </a:cxn>
                  </a:cxnLst>
                  <a:rect l="0" t="0" r="r" b="b"/>
                  <a:pathLst>
                    <a:path w="21600" h="21153" fill="norm" stroke="1" extrusionOk="0">
                      <a:moveTo>
                        <a:pt x="0" y="21153"/>
                      </a:moveTo>
                      <a:cubicBezTo>
                        <a:pt x="55" y="18546"/>
                        <a:pt x="295" y="16047"/>
                        <a:pt x="690" y="13938"/>
                      </a:cubicBezTo>
                      <a:cubicBezTo>
                        <a:pt x="1302" y="10663"/>
                        <a:pt x="2141" y="8642"/>
                        <a:pt x="3030" y="6992"/>
                      </a:cubicBezTo>
                      <a:cubicBezTo>
                        <a:pt x="5421" y="2555"/>
                        <a:pt x="8148" y="565"/>
                        <a:pt x="10802" y="102"/>
                      </a:cubicBezTo>
                      <a:cubicBezTo>
                        <a:pt x="13946" y="-447"/>
                        <a:pt x="17278" y="1031"/>
                        <a:pt x="19730" y="9648"/>
                      </a:cubicBezTo>
                      <a:cubicBezTo>
                        <a:pt x="20528" y="12452"/>
                        <a:pt x="21166" y="15886"/>
                        <a:pt x="21600" y="19728"/>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grpSp>
          <p:nvGrpSpPr>
            <p:cNvPr id="1369" name="Group"/>
            <p:cNvGrpSpPr/>
            <p:nvPr/>
          </p:nvGrpSpPr>
          <p:grpSpPr>
            <a:xfrm>
              <a:off x="7282985" y="595762"/>
              <a:ext cx="4686391" cy="4060204"/>
              <a:chOff x="0" y="0"/>
              <a:chExt cx="4686390" cy="4060203"/>
            </a:xfrm>
          </p:grpSpPr>
          <p:sp>
            <p:nvSpPr>
              <p:cNvPr id="1356" name="Rounded Rectangle"/>
              <p:cNvSpPr/>
              <p:nvPr/>
            </p:nvSpPr>
            <p:spPr>
              <a:xfrm>
                <a:off x="1718376" y="0"/>
                <a:ext cx="1249639" cy="590513"/>
              </a:xfrm>
              <a:prstGeom prst="roundRect">
                <a:avLst>
                  <a:gd name="adj" fmla="val 21248"/>
                </a:avLst>
              </a:prstGeom>
              <a:solidFill>
                <a:schemeClr val="accent6">
                  <a:hueOff val="10811956"/>
                  <a:satOff val="-58544"/>
                  <a:lumOff val="-9736"/>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57" name="Line"/>
              <p:cNvSpPr/>
              <p:nvPr/>
            </p:nvSpPr>
            <p:spPr>
              <a:xfrm>
                <a:off x="2343195" y="567037"/>
                <a:ext cx="1" cy="640166"/>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58" name="Line"/>
              <p:cNvSpPr/>
              <p:nvPr/>
            </p:nvSpPr>
            <p:spPr>
              <a:xfrm flipH="1">
                <a:off x="1456271" y="2989467"/>
                <a:ext cx="506964" cy="506964"/>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59" name="Line"/>
              <p:cNvSpPr/>
              <p:nvPr/>
            </p:nvSpPr>
            <p:spPr>
              <a:xfrm>
                <a:off x="2692045" y="2991665"/>
                <a:ext cx="502567" cy="502568"/>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60" name="Rounded Rectangle"/>
              <p:cNvSpPr/>
              <p:nvPr/>
            </p:nvSpPr>
            <p:spPr>
              <a:xfrm>
                <a:off x="1718376" y="1200851"/>
                <a:ext cx="1249639" cy="590514"/>
              </a:xfrm>
              <a:prstGeom prst="roundRect">
                <a:avLst>
                  <a:gd name="adj" fmla="val 21248"/>
                </a:avLst>
              </a:prstGeom>
              <a:solidFill>
                <a:schemeClr val="accent1">
                  <a:hueOff val="-137334"/>
                  <a:satOff val="-2150"/>
                  <a:lumOff val="15684"/>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61" name="Rounded Rectangle"/>
              <p:cNvSpPr/>
              <p:nvPr/>
            </p:nvSpPr>
            <p:spPr>
              <a:xfrm>
                <a:off x="1718376" y="2427997"/>
                <a:ext cx="1249639" cy="590514"/>
              </a:xfrm>
              <a:prstGeom prst="roundRect">
                <a:avLst>
                  <a:gd name="adj" fmla="val 21248"/>
                </a:avLst>
              </a:prstGeom>
              <a:solidFill>
                <a:schemeClr val="accent2">
                  <a:hueOff val="-1342298"/>
                  <a:satOff val="-4651"/>
                  <a:lumOff val="19617"/>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62" name="Rounded Rectangle"/>
              <p:cNvSpPr/>
              <p:nvPr/>
            </p:nvSpPr>
            <p:spPr>
              <a:xfrm>
                <a:off x="813210" y="3469690"/>
                <a:ext cx="1249638" cy="590514"/>
              </a:xfrm>
              <a:prstGeom prst="roundRect">
                <a:avLst>
                  <a:gd name="adj" fmla="val 21248"/>
                </a:avLst>
              </a:prstGeom>
              <a:solidFill>
                <a:schemeClr val="accent4">
                  <a:hueOff val="-241732"/>
                  <a:satOff val="29417"/>
                  <a:lumOff val="20730"/>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63" name="Rounded Rectangle"/>
              <p:cNvSpPr/>
              <p:nvPr/>
            </p:nvSpPr>
            <p:spPr>
              <a:xfrm>
                <a:off x="2359664" y="3469690"/>
                <a:ext cx="1249638" cy="590514"/>
              </a:xfrm>
              <a:prstGeom prst="roundRect">
                <a:avLst>
                  <a:gd name="adj" fmla="val 21248"/>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64" name="Rounded Rectangle"/>
              <p:cNvSpPr/>
              <p:nvPr/>
            </p:nvSpPr>
            <p:spPr>
              <a:xfrm>
                <a:off x="3436753" y="1200851"/>
                <a:ext cx="1249638" cy="590514"/>
              </a:xfrm>
              <a:prstGeom prst="roundRect">
                <a:avLst>
                  <a:gd name="adj" fmla="val 21248"/>
                </a:avLst>
              </a:prstGeom>
              <a:solidFill>
                <a:schemeClr val="accent6">
                  <a:hueOff val="105381"/>
                  <a:satOff val="14341"/>
                  <a:lumOff val="10801"/>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65" name="Rounded Rectangle"/>
              <p:cNvSpPr/>
              <p:nvPr/>
            </p:nvSpPr>
            <p:spPr>
              <a:xfrm>
                <a:off x="0" y="1200851"/>
                <a:ext cx="1249638" cy="590514"/>
              </a:xfrm>
              <a:prstGeom prst="roundRect">
                <a:avLst>
                  <a:gd name="adj" fmla="val 21248"/>
                </a:avLst>
              </a:prstGeom>
              <a:solidFill>
                <a:schemeClr val="accent3">
                  <a:satOff val="-13807"/>
                  <a:lumOff val="1932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66" name="Line"/>
              <p:cNvSpPr/>
              <p:nvPr/>
            </p:nvSpPr>
            <p:spPr>
              <a:xfrm>
                <a:off x="2343195" y="1801225"/>
                <a:ext cx="1" cy="640166"/>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67" name="Line"/>
              <p:cNvSpPr/>
              <p:nvPr/>
            </p:nvSpPr>
            <p:spPr>
              <a:xfrm flipH="1">
                <a:off x="499082" y="644863"/>
                <a:ext cx="1524253" cy="582647"/>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68" name="Line"/>
              <p:cNvSpPr/>
              <p:nvPr/>
            </p:nvSpPr>
            <p:spPr>
              <a:xfrm>
                <a:off x="2663055" y="596377"/>
                <a:ext cx="1524254" cy="582647"/>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386" name="Group"/>
            <p:cNvGrpSpPr/>
            <p:nvPr/>
          </p:nvGrpSpPr>
          <p:grpSpPr>
            <a:xfrm>
              <a:off x="0" y="0"/>
              <a:ext cx="5205391" cy="6252430"/>
              <a:chOff x="0" y="0"/>
              <a:chExt cx="5205390" cy="6252429"/>
            </a:xfrm>
          </p:grpSpPr>
          <p:sp>
            <p:nvSpPr>
              <p:cNvPr id="1370" name="Rectangle"/>
              <p:cNvSpPr/>
              <p:nvPr/>
            </p:nvSpPr>
            <p:spPr>
              <a:xfrm>
                <a:off x="0" y="0"/>
                <a:ext cx="5205391" cy="6252430"/>
              </a:xfrm>
              <a:prstGeom prst="rect">
                <a:avLst/>
              </a:prstGeom>
              <a:solidFill>
                <a:srgbClr val="FFFFFF"/>
              </a:solidFill>
              <a:ln w="76200" cap="flat">
                <a:solidFill>
                  <a:srgbClr val="000000"/>
                </a:solidFill>
                <a:prstDash val="solid"/>
                <a:miter lim="400000"/>
              </a:ln>
              <a:effectLst>
                <a:outerShdw sx="100000" sy="100000" kx="0" ky="0" algn="b" rotWithShape="0" blurRad="101600" dist="177652" dir="2703861">
                  <a:srgbClr val="000000">
                    <a:alpha val="41161"/>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71" name="loop"/>
              <p:cNvSpPr txBox="1"/>
              <p:nvPr/>
            </p:nvSpPr>
            <p:spPr>
              <a:xfrm>
                <a:off x="141465" y="95756"/>
                <a:ext cx="2096276" cy="1040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loop</a:t>
                </a:r>
              </a:p>
            </p:txBody>
          </p:sp>
          <p:sp>
            <p:nvSpPr>
              <p:cNvPr id="1372" name="if"/>
              <p:cNvSpPr txBox="1"/>
              <p:nvPr/>
            </p:nvSpPr>
            <p:spPr>
              <a:xfrm>
                <a:off x="634107" y="1510384"/>
                <a:ext cx="1110992" cy="9807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if</a:t>
                </a:r>
              </a:p>
            </p:txBody>
          </p:sp>
          <p:sp>
            <p:nvSpPr>
              <p:cNvPr id="1373" name="Line"/>
              <p:cNvSpPr/>
              <p:nvPr/>
            </p:nvSpPr>
            <p:spPr>
              <a:xfrm flipH="1">
                <a:off x="1189603" y="1185101"/>
                <a:ext cx="1" cy="728106"/>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74" name="Line"/>
              <p:cNvSpPr/>
              <p:nvPr/>
            </p:nvSpPr>
            <p:spPr>
              <a:xfrm flipH="1">
                <a:off x="288628"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75" name="Line"/>
              <p:cNvSpPr/>
              <p:nvPr/>
            </p:nvSpPr>
            <p:spPr>
              <a:xfrm>
                <a:off x="1616265" y="2452241"/>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76" name="set"/>
              <p:cNvSpPr txBox="1"/>
              <p:nvPr/>
            </p:nvSpPr>
            <p:spPr>
              <a:xfrm>
                <a:off x="1351055" y="2837552"/>
                <a:ext cx="1611130" cy="1015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set</a:t>
                </a:r>
              </a:p>
            </p:txBody>
          </p:sp>
          <p:sp>
            <p:nvSpPr>
              <p:cNvPr id="1377" name="Line"/>
              <p:cNvSpPr/>
              <p:nvPr/>
            </p:nvSpPr>
            <p:spPr>
              <a:xfrm flipH="1">
                <a:off x="1554694"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78" name="Line"/>
              <p:cNvSpPr/>
              <p:nvPr/>
            </p:nvSpPr>
            <p:spPr>
              <a:xfrm>
                <a:off x="2355107"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79" name="var"/>
              <p:cNvSpPr txBox="1"/>
              <p:nvPr/>
            </p:nvSpPr>
            <p:spPr>
              <a:xfrm>
                <a:off x="483754" y="4208199"/>
                <a:ext cx="1696426" cy="10005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var</a:t>
                </a:r>
              </a:p>
            </p:txBody>
          </p:sp>
          <p:sp>
            <p:nvSpPr>
              <p:cNvPr id="1380" name="binop"/>
              <p:cNvSpPr txBox="1"/>
              <p:nvPr/>
            </p:nvSpPr>
            <p:spPr>
              <a:xfrm>
                <a:off x="2574518" y="4218680"/>
                <a:ext cx="2578990" cy="990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binop</a:t>
                </a:r>
              </a:p>
            </p:txBody>
          </p:sp>
          <p:sp>
            <p:nvSpPr>
              <p:cNvPr id="1381" name="Line"/>
              <p:cNvSpPr/>
              <p:nvPr/>
            </p:nvSpPr>
            <p:spPr>
              <a:xfrm flipH="1">
                <a:off x="741735"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82" name="Line"/>
              <p:cNvSpPr/>
              <p:nvPr/>
            </p:nvSpPr>
            <p:spPr>
              <a:xfrm>
                <a:off x="1542148"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83" name="Line"/>
              <p:cNvSpPr/>
              <p:nvPr/>
            </p:nvSpPr>
            <p:spPr>
              <a:xfrm flipH="1">
                <a:off x="3215877"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84" name="Line"/>
              <p:cNvSpPr/>
              <p:nvPr/>
            </p:nvSpPr>
            <p:spPr>
              <a:xfrm>
                <a:off x="4016290"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85" name="Line"/>
              <p:cNvSpPr/>
              <p:nvPr/>
            </p:nvSpPr>
            <p:spPr>
              <a:xfrm flipH="1">
                <a:off x="737747"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1387" name="Double Arrow"/>
            <p:cNvSpPr/>
            <p:nvPr/>
          </p:nvSpPr>
          <p:spPr>
            <a:xfrm>
              <a:off x="5587506" y="2774338"/>
              <a:ext cx="1619643" cy="881553"/>
            </a:xfrm>
            <a:prstGeom prst="leftRightArrow">
              <a:avLst>
                <a:gd name="adj1" fmla="val 32000"/>
                <a:gd name="adj2" fmla="val 63388"/>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388" name="Double Arrow"/>
            <p:cNvSpPr/>
            <p:nvPr/>
          </p:nvSpPr>
          <p:spPr>
            <a:xfrm>
              <a:off x="12185651" y="2774338"/>
              <a:ext cx="1619643" cy="881553"/>
            </a:xfrm>
            <a:prstGeom prst="leftRightArrow">
              <a:avLst>
                <a:gd name="adj1" fmla="val 32000"/>
                <a:gd name="adj2" fmla="val 63388"/>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38"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658DA0"/>
        </a:solidFill>
      </p:bgPr>
    </p:bg>
    <p:spTree>
      <p:nvGrpSpPr>
        <p:cNvPr id="1" name=""/>
        <p:cNvGrpSpPr/>
        <p:nvPr/>
      </p:nvGrpSpPr>
      <p:grpSpPr>
        <a:xfrm>
          <a:off x="0" y="0"/>
          <a:ext cx="0" cy="0"/>
          <a:chOff x="0" y="0"/>
          <a:chExt cx="0" cy="0"/>
        </a:xfrm>
      </p:grpSpPr>
      <p:sp>
        <p:nvSpPr>
          <p:cNvPr id="1393" name="Rounded Rectangle"/>
          <p:cNvSpPr/>
          <p:nvPr/>
        </p:nvSpPr>
        <p:spPr>
          <a:xfrm>
            <a:off x="1271761" y="680606"/>
            <a:ext cx="22464731" cy="12354788"/>
          </a:xfrm>
          <a:prstGeom prst="roundRect">
            <a:avLst>
              <a:gd name="adj" fmla="val 7279"/>
            </a:avLst>
          </a:prstGeom>
          <a:solidFill>
            <a:srgbClr val="923A99"/>
          </a:solidFill>
          <a:ln w="101600">
            <a:solidFill>
              <a:srgbClr val="3D315B"/>
            </a:solidFill>
            <a:miter lim="400000"/>
          </a:ln>
          <a:effectLst>
            <a:outerShdw sx="100000" sy="100000" kx="0" ky="0" algn="b" rotWithShape="0" blurRad="190500" dist="228600" dir="959345">
              <a:srgbClr val="000000"/>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pic>
        <p:nvPicPr>
          <p:cNvPr id="1394" name="Group" descr="Group"/>
          <p:cNvPicPr>
            <a:picLocks noChangeAspect="1"/>
          </p:cNvPicPr>
          <p:nvPr/>
        </p:nvPicPr>
        <p:blipFill>
          <a:blip r:embed="rId3">
            <a:extLst/>
          </a:blip>
          <a:srcRect l="3091" t="4366" r="3091" b="4366"/>
          <a:stretch>
            <a:fillRect/>
          </a:stretch>
        </p:blipFill>
        <p:spPr>
          <a:xfrm>
            <a:off x="2091268" y="3629908"/>
            <a:ext cx="2848642" cy="2209900"/>
          </a:xfrm>
          <a:prstGeom prst="rect">
            <a:avLst/>
          </a:prstGeom>
          <a:ln w="12700">
            <a:miter lim="400000"/>
          </a:ln>
        </p:spPr>
      </p:pic>
      <p:sp>
        <p:nvSpPr>
          <p:cNvPr id="1395" name="Rectangle"/>
          <p:cNvSpPr txBox="1"/>
          <p:nvPr/>
        </p:nvSpPr>
        <p:spPr>
          <a:xfrm>
            <a:off x="5298362" y="7921849"/>
            <a:ext cx="17605137" cy="4735239"/>
          </a:xfrm>
          <a:prstGeom prst="rect">
            <a:avLst/>
          </a:prstGeom>
          <a:solidFill>
            <a:srgbClr val="FFFFFF"/>
          </a:solidFill>
          <a:ln w="76200">
            <a:solidFill>
              <a:srgbClr val="000000"/>
            </a:solidFill>
            <a:miter lim="400000"/>
          </a:ln>
          <a:effectLst>
            <a:outerShdw sx="100000" sy="100000" kx="0" ky="0" algn="b" rotWithShape="0" blurRad="266700" dist="190500" dir="3296472">
              <a:srgbClr val="000000">
                <a:alpha val="70010"/>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b="1" sz="9200">
                <a:solidFill>
                  <a:srgbClr val="000000"/>
                </a:solidFill>
                <a:latin typeface="Courier"/>
                <a:ea typeface="Courier"/>
                <a:cs typeface="Courier"/>
                <a:sym typeface="Courier"/>
              </a:defRPr>
            </a:pPr>
          </a:p>
          <a:p>
            <a:pPr>
              <a:defRPr b="1" sz="9200">
                <a:solidFill>
                  <a:srgbClr val="000000"/>
                </a:solidFill>
                <a:latin typeface="Courier"/>
                <a:ea typeface="Courier"/>
                <a:cs typeface="Courier"/>
                <a:sym typeface="Courier"/>
              </a:defRPr>
            </a:pPr>
          </a:p>
          <a:p>
            <a:pPr>
              <a:defRPr b="1" sz="9200">
                <a:solidFill>
                  <a:srgbClr val="000000"/>
                </a:solidFill>
                <a:latin typeface="Courier"/>
                <a:ea typeface="Courier"/>
                <a:cs typeface="Courier"/>
                <a:sym typeface="Courier"/>
              </a:defRPr>
            </a:pPr>
          </a:p>
          <a:p>
            <a:pPr>
              <a:defRPr b="1" sz="9200">
                <a:solidFill>
                  <a:srgbClr val="000000"/>
                </a:solidFill>
                <a:latin typeface="Courier"/>
                <a:ea typeface="Courier"/>
                <a:cs typeface="Courier"/>
                <a:sym typeface="Courier"/>
              </a:defRPr>
            </a:pPr>
          </a:p>
        </p:txBody>
      </p:sp>
      <p:grpSp>
        <p:nvGrpSpPr>
          <p:cNvPr id="1412" name="Group"/>
          <p:cNvGrpSpPr/>
          <p:nvPr/>
        </p:nvGrpSpPr>
        <p:grpSpPr>
          <a:xfrm>
            <a:off x="5809812" y="9036756"/>
            <a:ext cx="6050654" cy="3928564"/>
            <a:chOff x="0" y="0"/>
            <a:chExt cx="6050653" cy="3928562"/>
          </a:xfrm>
        </p:grpSpPr>
        <p:sp>
          <p:nvSpPr>
            <p:cNvPr id="1396" name="Oval"/>
            <p:cNvSpPr/>
            <p:nvPr/>
          </p:nvSpPr>
          <p:spPr>
            <a:xfrm>
              <a:off x="0" y="0"/>
              <a:ext cx="6050654" cy="340144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1410" name="Group"/>
            <p:cNvGrpSpPr/>
            <p:nvPr/>
          </p:nvGrpSpPr>
          <p:grpSpPr>
            <a:xfrm>
              <a:off x="822527" y="556580"/>
              <a:ext cx="4599909" cy="1650845"/>
              <a:chOff x="0" y="0"/>
              <a:chExt cx="4599907" cy="1650844"/>
            </a:xfrm>
          </p:grpSpPr>
          <p:sp>
            <p:nvSpPr>
              <p:cNvPr id="1397" name="Line"/>
              <p:cNvSpPr/>
              <p:nvPr/>
            </p:nvSpPr>
            <p:spPr>
              <a:xfrm flipH="1">
                <a:off x="787277" y="666981"/>
                <a:ext cx="1271611" cy="307243"/>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398" name="Rectangle"/>
              <p:cNvSpPr/>
              <p:nvPr/>
            </p:nvSpPr>
            <p:spPr>
              <a:xfrm>
                <a:off x="392571" y="990473"/>
                <a:ext cx="878051" cy="232318"/>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1399" name="Rectangle"/>
              <p:cNvSpPr/>
              <p:nvPr/>
            </p:nvSpPr>
            <p:spPr>
              <a:xfrm>
                <a:off x="1910366" y="398669"/>
                <a:ext cx="687590" cy="232318"/>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1400" name="Rectangle"/>
              <p:cNvSpPr/>
              <p:nvPr/>
            </p:nvSpPr>
            <p:spPr>
              <a:xfrm>
                <a:off x="2337565" y="990473"/>
                <a:ext cx="878050" cy="232318"/>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1401" name="Rectangle"/>
              <p:cNvSpPr/>
              <p:nvPr/>
            </p:nvSpPr>
            <p:spPr>
              <a:xfrm>
                <a:off x="3310061" y="990473"/>
                <a:ext cx="878051" cy="232318"/>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1402" name="Line"/>
              <p:cNvSpPr/>
              <p:nvPr/>
            </p:nvSpPr>
            <p:spPr>
              <a:xfrm flipH="1">
                <a:off x="1783263" y="659881"/>
                <a:ext cx="393361" cy="304784"/>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403" name="Line"/>
              <p:cNvSpPr/>
              <p:nvPr/>
            </p:nvSpPr>
            <p:spPr>
              <a:xfrm>
                <a:off x="2525765" y="666981"/>
                <a:ext cx="1271611" cy="307243"/>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404" name="Line"/>
              <p:cNvSpPr/>
              <p:nvPr/>
            </p:nvSpPr>
            <p:spPr>
              <a:xfrm rot="5400000">
                <a:off x="518611" y="-115994"/>
                <a:ext cx="1274209" cy="1770449"/>
              </a:xfrm>
              <a:custGeom>
                <a:avLst/>
                <a:gdLst/>
                <a:ahLst/>
                <a:cxnLst>
                  <a:cxn ang="0">
                    <a:pos x="wd2" y="hd2"/>
                  </a:cxn>
                  <a:cxn ang="5400000">
                    <a:pos x="wd2" y="hd2"/>
                  </a:cxn>
                  <a:cxn ang="10800000">
                    <a:pos x="wd2" y="hd2"/>
                  </a:cxn>
                  <a:cxn ang="16200000">
                    <a:pos x="wd2" y="hd2"/>
                  </a:cxn>
                </a:cxnLst>
                <a:rect l="0" t="0" r="r" b="b"/>
                <a:pathLst>
                  <a:path w="20230" h="21385" fill="norm" stroke="1" extrusionOk="0">
                    <a:moveTo>
                      <a:pt x="17488" y="10051"/>
                    </a:moveTo>
                    <a:cubicBezTo>
                      <a:pt x="18670" y="10905"/>
                      <a:pt x="19654" y="12109"/>
                      <a:pt x="20020" y="13497"/>
                    </a:cubicBezTo>
                    <a:cubicBezTo>
                      <a:pt x="20979" y="17126"/>
                      <a:pt x="18559" y="20789"/>
                      <a:pt x="14796" y="21314"/>
                    </a:cubicBezTo>
                    <a:cubicBezTo>
                      <a:pt x="12741" y="21600"/>
                      <a:pt x="10954" y="20990"/>
                      <a:pt x="9295" y="20035"/>
                    </a:cubicBezTo>
                    <a:cubicBezTo>
                      <a:pt x="5225" y="17692"/>
                      <a:pt x="1977" y="13619"/>
                      <a:pt x="561" y="9031"/>
                    </a:cubicBezTo>
                    <a:cubicBezTo>
                      <a:pt x="-621" y="5204"/>
                      <a:pt x="-94" y="856"/>
                      <a:pt x="3697" y="0"/>
                    </a:cubicBez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405" name="Line"/>
              <p:cNvSpPr/>
              <p:nvPr/>
            </p:nvSpPr>
            <p:spPr>
              <a:xfrm flipH="1" rot="16200000">
                <a:off x="2956636" y="-157264"/>
                <a:ext cx="1137215" cy="1963635"/>
              </a:xfrm>
              <a:custGeom>
                <a:avLst/>
                <a:gdLst/>
                <a:ahLst/>
                <a:cxnLst>
                  <a:cxn ang="0">
                    <a:pos x="wd2" y="hd2"/>
                  </a:cxn>
                  <a:cxn ang="5400000">
                    <a:pos x="wd2" y="hd2"/>
                  </a:cxn>
                  <a:cxn ang="10800000">
                    <a:pos x="wd2" y="hd2"/>
                  </a:cxn>
                  <a:cxn ang="16200000">
                    <a:pos x="wd2" y="hd2"/>
                  </a:cxn>
                </a:cxnLst>
                <a:rect l="0" t="0" r="r" b="b"/>
                <a:pathLst>
                  <a:path w="20743" h="19484" fill="norm" stroke="1" extrusionOk="0">
                    <a:moveTo>
                      <a:pt x="17833" y="12396"/>
                    </a:moveTo>
                    <a:cubicBezTo>
                      <a:pt x="19453" y="12910"/>
                      <a:pt x="20719" y="13990"/>
                      <a:pt x="20742" y="15227"/>
                    </a:cubicBezTo>
                    <a:cubicBezTo>
                      <a:pt x="20847" y="20733"/>
                      <a:pt x="6565" y="21600"/>
                      <a:pt x="1837" y="13611"/>
                    </a:cubicBezTo>
                    <a:cubicBezTo>
                      <a:pt x="-753" y="9233"/>
                      <a:pt x="-598" y="4293"/>
                      <a:pt x="2264" y="0"/>
                    </a:cubicBez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406" name="Line"/>
              <p:cNvSpPr/>
              <p:nvPr/>
            </p:nvSpPr>
            <p:spPr>
              <a:xfrm flipH="1" rot="16200000">
                <a:off x="2689039" y="-260024"/>
                <a:ext cx="1647048" cy="2174691"/>
              </a:xfrm>
              <a:custGeom>
                <a:avLst/>
                <a:gdLst/>
                <a:ahLst/>
                <a:cxnLst>
                  <a:cxn ang="0">
                    <a:pos x="wd2" y="hd2"/>
                  </a:cxn>
                  <a:cxn ang="5400000">
                    <a:pos x="wd2" y="hd2"/>
                  </a:cxn>
                  <a:cxn ang="10800000">
                    <a:pos x="wd2" y="hd2"/>
                  </a:cxn>
                  <a:cxn ang="16200000">
                    <a:pos x="wd2" y="hd2"/>
                  </a:cxn>
                </a:cxnLst>
                <a:rect l="0" t="0" r="r" b="b"/>
                <a:pathLst>
                  <a:path w="19218" h="20439" fill="norm" stroke="1" extrusionOk="0">
                    <a:moveTo>
                      <a:pt x="14373" y="3317"/>
                    </a:moveTo>
                    <a:cubicBezTo>
                      <a:pt x="20570" y="6400"/>
                      <a:pt x="20900" y="15694"/>
                      <a:pt x="14913" y="19229"/>
                    </a:cubicBezTo>
                    <a:cubicBezTo>
                      <a:pt x="10899" y="21600"/>
                      <a:pt x="6285" y="20282"/>
                      <a:pt x="3401" y="17051"/>
                    </a:cubicBezTo>
                    <a:cubicBezTo>
                      <a:pt x="1896" y="15364"/>
                      <a:pt x="954" y="13240"/>
                      <a:pt x="411" y="11011"/>
                    </a:cubicBezTo>
                    <a:cubicBezTo>
                      <a:pt x="-700" y="6441"/>
                      <a:pt x="384" y="1390"/>
                      <a:pt x="4355" y="0"/>
                    </a:cubicBez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407" name="Rectangle"/>
              <p:cNvSpPr/>
              <p:nvPr/>
            </p:nvSpPr>
            <p:spPr>
              <a:xfrm>
                <a:off x="1365068" y="990473"/>
                <a:ext cx="878050" cy="232318"/>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1408" name="Line"/>
              <p:cNvSpPr/>
              <p:nvPr/>
            </p:nvSpPr>
            <p:spPr>
              <a:xfrm>
                <a:off x="2296758" y="659869"/>
                <a:ext cx="421799" cy="326819"/>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409" name="Line"/>
              <p:cNvSpPr/>
              <p:nvPr/>
            </p:nvSpPr>
            <p:spPr>
              <a:xfrm rot="5400000">
                <a:off x="263821" y="-263822"/>
                <a:ext cx="1647047" cy="2174690"/>
              </a:xfrm>
              <a:custGeom>
                <a:avLst/>
                <a:gdLst/>
                <a:ahLst/>
                <a:cxnLst>
                  <a:cxn ang="0">
                    <a:pos x="wd2" y="hd2"/>
                  </a:cxn>
                  <a:cxn ang="5400000">
                    <a:pos x="wd2" y="hd2"/>
                  </a:cxn>
                  <a:cxn ang="10800000">
                    <a:pos x="wd2" y="hd2"/>
                  </a:cxn>
                  <a:cxn ang="16200000">
                    <a:pos x="wd2" y="hd2"/>
                  </a:cxn>
                </a:cxnLst>
                <a:rect l="0" t="0" r="r" b="b"/>
                <a:pathLst>
                  <a:path w="19218" h="20439" fill="norm" stroke="1" extrusionOk="0">
                    <a:moveTo>
                      <a:pt x="14373" y="3317"/>
                    </a:moveTo>
                    <a:cubicBezTo>
                      <a:pt x="20570" y="6400"/>
                      <a:pt x="20900" y="15694"/>
                      <a:pt x="14913" y="19229"/>
                    </a:cubicBezTo>
                    <a:cubicBezTo>
                      <a:pt x="10899" y="21600"/>
                      <a:pt x="6285" y="20282"/>
                      <a:pt x="3401" y="17051"/>
                    </a:cubicBezTo>
                    <a:cubicBezTo>
                      <a:pt x="1896" y="15364"/>
                      <a:pt x="954" y="13240"/>
                      <a:pt x="411" y="11011"/>
                    </a:cubicBezTo>
                    <a:cubicBezTo>
                      <a:pt x="-700" y="6441"/>
                      <a:pt x="384" y="1390"/>
                      <a:pt x="4355" y="0"/>
                    </a:cubicBez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sp>
          <p:nvSpPr>
            <p:cNvPr id="1411" name="Flatten"/>
            <p:cNvSpPr/>
            <p:nvPr/>
          </p:nvSpPr>
          <p:spPr>
            <a:xfrm>
              <a:off x="3122481" y="265856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Flatten</a:t>
              </a:r>
            </a:p>
          </p:txBody>
        </p:sp>
      </p:grpSp>
      <p:grpSp>
        <p:nvGrpSpPr>
          <p:cNvPr id="1415" name="Group"/>
          <p:cNvGrpSpPr/>
          <p:nvPr/>
        </p:nvGrpSpPr>
        <p:grpSpPr>
          <a:xfrm>
            <a:off x="11971503" y="8694244"/>
            <a:ext cx="5120022" cy="3190449"/>
            <a:chOff x="0" y="0"/>
            <a:chExt cx="5120021" cy="3190447"/>
          </a:xfrm>
        </p:grpSpPr>
        <p:sp>
          <p:nvSpPr>
            <p:cNvPr id="1413" name="Group"/>
            <p:cNvSpPr/>
            <p:nvPr/>
          </p:nvSpPr>
          <p:spPr>
            <a:xfrm>
              <a:off x="208930" y="532333"/>
              <a:ext cx="4702162" cy="2125782"/>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414" name="Anti Taint…"/>
            <p:cNvSpPr txBox="1"/>
            <p:nvPr/>
          </p:nvSpPr>
          <p:spPr>
            <a:xfrm>
              <a:off x="0" y="0"/>
              <a:ext cx="5120022" cy="3190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nSpc>
                  <a:spcPct val="90000"/>
                </a:lnSpc>
                <a:defRPr>
                  <a:solidFill>
                    <a:srgbClr val="000000"/>
                  </a:solidFill>
                  <a:latin typeface="+mj-lt"/>
                  <a:ea typeface="+mj-ea"/>
                  <a:cs typeface="+mj-cs"/>
                  <a:sym typeface="Trebuchet MS"/>
                </a:defRPr>
              </a:pPr>
              <a:r>
                <a:t>Anti Taint</a:t>
              </a:r>
            </a:p>
            <a:p>
              <a:pPr>
                <a:lnSpc>
                  <a:spcPct val="90000"/>
                </a:lnSpc>
                <a:defRPr>
                  <a:solidFill>
                    <a:srgbClr val="000000"/>
                  </a:solidFill>
                  <a:latin typeface="+mj-lt"/>
                  <a:ea typeface="+mj-ea"/>
                  <a:cs typeface="+mj-cs"/>
                  <a:sym typeface="Trebuchet MS"/>
                </a:defRPr>
              </a:pPr>
              <a:r>
                <a:t>Analysis</a:t>
              </a:r>
            </a:p>
          </p:txBody>
        </p:sp>
      </p:grpSp>
      <p:grpSp>
        <p:nvGrpSpPr>
          <p:cNvPr id="1418" name="Group"/>
          <p:cNvGrpSpPr/>
          <p:nvPr/>
        </p:nvGrpSpPr>
        <p:grpSpPr>
          <a:xfrm>
            <a:off x="13019313" y="10450590"/>
            <a:ext cx="3396522" cy="1530220"/>
            <a:chOff x="0" y="0"/>
            <a:chExt cx="3396520" cy="1530218"/>
          </a:xfrm>
        </p:grpSpPr>
        <p:sp>
          <p:nvSpPr>
            <p:cNvPr id="1416"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417" name="Opaque…"/>
            <p:cNvSpPr txBox="1"/>
            <p:nvPr/>
          </p:nvSpPr>
          <p:spPr>
            <a:xfrm>
              <a:off x="674720" y="223771"/>
              <a:ext cx="2047082"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sz="3200">
                  <a:solidFill>
                    <a:srgbClr val="000000"/>
                  </a:solidFill>
                  <a:latin typeface="+mj-lt"/>
                  <a:ea typeface="+mj-ea"/>
                  <a:cs typeface="+mj-cs"/>
                  <a:sym typeface="Trebuchet MS"/>
                </a:defRPr>
              </a:pPr>
              <a:r>
                <a:t>Opaque</a:t>
              </a:r>
            </a:p>
            <a:p>
              <a:pPr>
                <a:defRPr sz="3200">
                  <a:solidFill>
                    <a:srgbClr val="000000"/>
                  </a:solidFill>
                  <a:latin typeface="+mj-lt"/>
                  <a:ea typeface="+mj-ea"/>
                  <a:cs typeface="+mj-cs"/>
                  <a:sym typeface="Trebuchet MS"/>
                </a:defRPr>
              </a:pPr>
              <a:r>
                <a:t>Predicates</a:t>
              </a:r>
            </a:p>
          </p:txBody>
        </p:sp>
      </p:grpSp>
      <p:grpSp>
        <p:nvGrpSpPr>
          <p:cNvPr id="1432" name="Group"/>
          <p:cNvGrpSpPr/>
          <p:nvPr/>
        </p:nvGrpSpPr>
        <p:grpSpPr>
          <a:xfrm>
            <a:off x="17202561" y="9446923"/>
            <a:ext cx="4858872" cy="3573758"/>
            <a:chOff x="0" y="0"/>
            <a:chExt cx="4858871" cy="3573756"/>
          </a:xfrm>
        </p:grpSpPr>
        <p:grpSp>
          <p:nvGrpSpPr>
            <p:cNvPr id="1430" name="Group"/>
            <p:cNvGrpSpPr/>
            <p:nvPr/>
          </p:nvGrpSpPr>
          <p:grpSpPr>
            <a:xfrm>
              <a:off x="0" y="0"/>
              <a:ext cx="4858872" cy="2979956"/>
              <a:chOff x="0" y="0"/>
              <a:chExt cx="4858871" cy="2979955"/>
            </a:xfrm>
          </p:grpSpPr>
          <p:sp>
            <p:nvSpPr>
              <p:cNvPr id="1419" name="Group"/>
              <p:cNvSpPr/>
              <p:nvPr/>
            </p:nvSpPr>
            <p:spPr>
              <a:xfrm>
                <a:off x="0" y="0"/>
                <a:ext cx="4858872" cy="2979956"/>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1429" name="Group"/>
              <p:cNvGrpSpPr/>
              <p:nvPr/>
            </p:nvGrpSpPr>
            <p:grpSpPr>
              <a:xfrm>
                <a:off x="1133860" y="493986"/>
                <a:ext cx="2666734" cy="1302385"/>
                <a:chOff x="0" y="0"/>
                <a:chExt cx="2666732" cy="1302384"/>
              </a:xfrm>
            </p:grpSpPr>
            <p:sp>
              <p:nvSpPr>
                <p:cNvPr id="1420" name="Line"/>
                <p:cNvSpPr/>
                <p:nvPr/>
              </p:nvSpPr>
              <p:spPr>
                <a:xfrm rot="5400000">
                  <a:off x="152646" y="404107"/>
                  <a:ext cx="321532" cy="213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421" name="Line"/>
                <p:cNvSpPr/>
                <p:nvPr/>
              </p:nvSpPr>
              <p:spPr>
                <a:xfrm>
                  <a:off x="2423793" y="647934"/>
                  <a:ext cx="230184" cy="1"/>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422" name="Rectangle"/>
                <p:cNvSpPr/>
                <p:nvPr/>
              </p:nvSpPr>
              <p:spPr>
                <a:xfrm>
                  <a:off x="0" y="11095"/>
                  <a:ext cx="2000570" cy="321776"/>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1423" name="NEXTINSTR[VPC]"/>
                <p:cNvSpPr txBox="1"/>
                <p:nvPr/>
              </p:nvSpPr>
              <p:spPr>
                <a:xfrm>
                  <a:off x="66435" y="0"/>
                  <a:ext cx="1914310" cy="310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sz="4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rPr sz="5000"/>
                    <a:t>NEXTINSTR</a:t>
                  </a:r>
                  <a:r>
                    <a:t>[VPC]</a:t>
                  </a:r>
                </a:p>
              </p:txBody>
            </p:sp>
            <p:sp>
              <p:nvSpPr>
                <p:cNvPr id="1424" name="Rectangle"/>
                <p:cNvSpPr/>
                <p:nvPr/>
              </p:nvSpPr>
              <p:spPr>
                <a:xfrm>
                  <a:off x="418662" y="487530"/>
                  <a:ext cx="2000571" cy="321776"/>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1425" name="Line"/>
                <p:cNvSpPr/>
                <p:nvPr/>
              </p:nvSpPr>
              <p:spPr>
                <a:xfrm rot="5400000">
                  <a:off x="-138079" y="573808"/>
                  <a:ext cx="795559" cy="348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426" name="Line"/>
                <p:cNvSpPr/>
                <p:nvPr/>
              </p:nvSpPr>
              <p:spPr>
                <a:xfrm rot="16200000">
                  <a:off x="1837350" y="337852"/>
                  <a:ext cx="988567" cy="670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 y="14056"/>
                      </a:moveTo>
                      <a:lnTo>
                        <a:pt x="0" y="21550"/>
                      </a:lnTo>
                      <a:lnTo>
                        <a:pt x="21511" y="21600"/>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427" name="Rectangle"/>
                <p:cNvSpPr/>
                <p:nvPr/>
              </p:nvSpPr>
              <p:spPr>
                <a:xfrm>
                  <a:off x="418662" y="980609"/>
                  <a:ext cx="2000571" cy="321776"/>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1428" name="Rectangle"/>
                <p:cNvSpPr/>
                <p:nvPr/>
              </p:nvSpPr>
              <p:spPr>
                <a:xfrm>
                  <a:off x="3715" y="8441"/>
                  <a:ext cx="2000570" cy="321775"/>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grpSp>
        </p:grpSp>
        <p:sp>
          <p:nvSpPr>
            <p:cNvPr id="1431" name="Virtualize"/>
            <p:cNvSpPr/>
            <p:nvPr/>
          </p:nvSpPr>
          <p:spPr>
            <a:xfrm>
              <a:off x="2467226" y="230375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Virtualize</a:t>
              </a:r>
            </a:p>
          </p:txBody>
        </p:sp>
      </p:grpSp>
      <p:sp>
        <p:nvSpPr>
          <p:cNvPr id="1433" name="Transformations"/>
          <p:cNvSpPr txBox="1"/>
          <p:nvPr/>
        </p:nvSpPr>
        <p:spPr>
          <a:xfrm>
            <a:off x="9381131" y="7678335"/>
            <a:ext cx="10672887" cy="1539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9200">
                <a:solidFill>
                  <a:srgbClr val="000000"/>
                </a:solidFill>
                <a:latin typeface="Courier"/>
                <a:ea typeface="Courier"/>
                <a:cs typeface="Courier"/>
                <a:sym typeface="Courier"/>
              </a:defRPr>
            </a:lvl1pPr>
          </a:lstStyle>
          <a:p>
            <a:pPr/>
            <a:r>
              <a:t>Transformations</a:t>
            </a:r>
          </a:p>
        </p:txBody>
      </p:sp>
      <p:grpSp>
        <p:nvGrpSpPr>
          <p:cNvPr id="1450" name="Group"/>
          <p:cNvGrpSpPr/>
          <p:nvPr/>
        </p:nvGrpSpPr>
        <p:grpSpPr>
          <a:xfrm>
            <a:off x="5322377" y="1197192"/>
            <a:ext cx="5205392" cy="6252431"/>
            <a:chOff x="0" y="0"/>
            <a:chExt cx="5205390" cy="6252429"/>
          </a:xfrm>
        </p:grpSpPr>
        <p:sp>
          <p:nvSpPr>
            <p:cNvPr id="1434" name="Rectangle"/>
            <p:cNvSpPr/>
            <p:nvPr/>
          </p:nvSpPr>
          <p:spPr>
            <a:xfrm>
              <a:off x="0" y="0"/>
              <a:ext cx="5205391" cy="6252430"/>
            </a:xfrm>
            <a:prstGeom prst="rect">
              <a:avLst/>
            </a:prstGeom>
            <a:solidFill>
              <a:srgbClr val="FFFFFF"/>
            </a:solidFill>
            <a:ln w="76200" cap="flat">
              <a:solidFill>
                <a:srgbClr val="000000"/>
              </a:solidFill>
              <a:prstDash val="solid"/>
              <a:miter lim="400000"/>
            </a:ln>
            <a:effectLst>
              <a:outerShdw sx="100000" sy="100000" kx="0" ky="0" algn="b" rotWithShape="0" blurRad="101600" dist="177652" dir="2703861">
                <a:srgbClr val="000000">
                  <a:alpha val="41161"/>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35" name="loop"/>
            <p:cNvSpPr txBox="1"/>
            <p:nvPr/>
          </p:nvSpPr>
          <p:spPr>
            <a:xfrm>
              <a:off x="141465" y="95756"/>
              <a:ext cx="2096276" cy="1040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loop</a:t>
              </a:r>
            </a:p>
          </p:txBody>
        </p:sp>
        <p:sp>
          <p:nvSpPr>
            <p:cNvPr id="1436" name="if"/>
            <p:cNvSpPr txBox="1"/>
            <p:nvPr/>
          </p:nvSpPr>
          <p:spPr>
            <a:xfrm>
              <a:off x="634107" y="1510384"/>
              <a:ext cx="1110992" cy="9807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if</a:t>
              </a:r>
            </a:p>
          </p:txBody>
        </p:sp>
        <p:sp>
          <p:nvSpPr>
            <p:cNvPr id="1437" name="Line"/>
            <p:cNvSpPr/>
            <p:nvPr/>
          </p:nvSpPr>
          <p:spPr>
            <a:xfrm flipH="1">
              <a:off x="1189603" y="1185101"/>
              <a:ext cx="1" cy="728106"/>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38" name="Line"/>
            <p:cNvSpPr/>
            <p:nvPr/>
          </p:nvSpPr>
          <p:spPr>
            <a:xfrm flipH="1">
              <a:off x="288628"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39" name="Line"/>
            <p:cNvSpPr/>
            <p:nvPr/>
          </p:nvSpPr>
          <p:spPr>
            <a:xfrm>
              <a:off x="1616265" y="2452241"/>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40" name="set"/>
            <p:cNvSpPr txBox="1"/>
            <p:nvPr/>
          </p:nvSpPr>
          <p:spPr>
            <a:xfrm>
              <a:off x="1351055" y="2837552"/>
              <a:ext cx="1611130" cy="1015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set</a:t>
              </a:r>
            </a:p>
          </p:txBody>
        </p:sp>
        <p:sp>
          <p:nvSpPr>
            <p:cNvPr id="1441" name="Line"/>
            <p:cNvSpPr/>
            <p:nvPr/>
          </p:nvSpPr>
          <p:spPr>
            <a:xfrm flipH="1">
              <a:off x="1554694"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42" name="Line"/>
            <p:cNvSpPr/>
            <p:nvPr/>
          </p:nvSpPr>
          <p:spPr>
            <a:xfrm>
              <a:off x="2355107"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43" name="var"/>
            <p:cNvSpPr txBox="1"/>
            <p:nvPr/>
          </p:nvSpPr>
          <p:spPr>
            <a:xfrm>
              <a:off x="483754" y="4208199"/>
              <a:ext cx="1696426" cy="10005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var</a:t>
              </a:r>
            </a:p>
          </p:txBody>
        </p:sp>
        <p:sp>
          <p:nvSpPr>
            <p:cNvPr id="1444" name="binop"/>
            <p:cNvSpPr txBox="1"/>
            <p:nvPr/>
          </p:nvSpPr>
          <p:spPr>
            <a:xfrm>
              <a:off x="2574518" y="4218680"/>
              <a:ext cx="2578990" cy="990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binop</a:t>
              </a:r>
            </a:p>
          </p:txBody>
        </p:sp>
        <p:sp>
          <p:nvSpPr>
            <p:cNvPr id="1445" name="Line"/>
            <p:cNvSpPr/>
            <p:nvPr/>
          </p:nvSpPr>
          <p:spPr>
            <a:xfrm flipH="1">
              <a:off x="741735"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46" name="Line"/>
            <p:cNvSpPr/>
            <p:nvPr/>
          </p:nvSpPr>
          <p:spPr>
            <a:xfrm>
              <a:off x="1542148"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47" name="Line"/>
            <p:cNvSpPr/>
            <p:nvPr/>
          </p:nvSpPr>
          <p:spPr>
            <a:xfrm flipH="1">
              <a:off x="3215877"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48" name="Line"/>
            <p:cNvSpPr/>
            <p:nvPr/>
          </p:nvSpPr>
          <p:spPr>
            <a:xfrm>
              <a:off x="4016290"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49" name="Line"/>
            <p:cNvSpPr/>
            <p:nvPr/>
          </p:nvSpPr>
          <p:spPr>
            <a:xfrm flipH="1">
              <a:off x="737747"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469" name="Group"/>
          <p:cNvGrpSpPr/>
          <p:nvPr/>
        </p:nvGrpSpPr>
        <p:grpSpPr>
          <a:xfrm>
            <a:off x="10687161" y="1224850"/>
            <a:ext cx="5259369" cy="6197115"/>
            <a:chOff x="0" y="0"/>
            <a:chExt cx="5259367" cy="6197114"/>
          </a:xfrm>
        </p:grpSpPr>
        <p:grpSp>
          <p:nvGrpSpPr>
            <p:cNvPr id="1467" name="Group"/>
            <p:cNvGrpSpPr/>
            <p:nvPr/>
          </p:nvGrpSpPr>
          <p:grpSpPr>
            <a:xfrm>
              <a:off x="1568169" y="0"/>
              <a:ext cx="3691199" cy="6197115"/>
              <a:chOff x="0" y="0"/>
              <a:chExt cx="3691198" cy="6197114"/>
            </a:xfrm>
          </p:grpSpPr>
          <p:sp>
            <p:nvSpPr>
              <p:cNvPr id="1451" name="Line"/>
              <p:cNvSpPr/>
              <p:nvPr/>
            </p:nvSpPr>
            <p:spPr>
              <a:xfrm rot="16653527">
                <a:off x="-877975" y="2376389"/>
                <a:ext cx="3639671" cy="1417262"/>
              </a:xfrm>
              <a:custGeom>
                <a:avLst/>
                <a:gdLst/>
                <a:ahLst/>
                <a:cxnLst>
                  <a:cxn ang="0">
                    <a:pos x="wd2" y="hd2"/>
                  </a:cxn>
                  <a:cxn ang="5400000">
                    <a:pos x="wd2" y="hd2"/>
                  </a:cxn>
                  <a:cxn ang="10800000">
                    <a:pos x="wd2" y="hd2"/>
                  </a:cxn>
                  <a:cxn ang="16200000">
                    <a:pos x="wd2" y="hd2"/>
                  </a:cxn>
                </a:cxnLst>
                <a:rect l="0" t="0" r="r" b="b"/>
                <a:pathLst>
                  <a:path w="21575" h="21297" fill="norm" stroke="1" extrusionOk="0">
                    <a:moveTo>
                      <a:pt x="4" y="21297"/>
                    </a:moveTo>
                    <a:cubicBezTo>
                      <a:pt x="-25" y="19190"/>
                      <a:pt x="114" y="17127"/>
                      <a:pt x="425" y="15188"/>
                    </a:cubicBezTo>
                    <a:cubicBezTo>
                      <a:pt x="2068" y="4934"/>
                      <a:pt x="6891" y="1334"/>
                      <a:pt x="11483" y="319"/>
                    </a:cubicBezTo>
                    <a:cubicBezTo>
                      <a:pt x="13621" y="-154"/>
                      <a:pt x="15799" y="-303"/>
                      <a:pt x="17845" y="1323"/>
                    </a:cubicBezTo>
                    <a:cubicBezTo>
                      <a:pt x="19158" y="2367"/>
                      <a:pt x="20400" y="4237"/>
                      <a:pt x="20921" y="7428"/>
                    </a:cubicBezTo>
                    <a:cubicBezTo>
                      <a:pt x="21261" y="9514"/>
                      <a:pt x="21217" y="11859"/>
                      <a:pt x="21575" y="13877"/>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1466" name="Group"/>
              <p:cNvGrpSpPr/>
              <p:nvPr/>
            </p:nvGrpSpPr>
            <p:grpSpPr>
              <a:xfrm>
                <a:off x="512211" y="0"/>
                <a:ext cx="3178988" cy="6197115"/>
                <a:chOff x="0" y="0"/>
                <a:chExt cx="3178987" cy="6197114"/>
              </a:xfrm>
            </p:grpSpPr>
            <p:sp>
              <p:nvSpPr>
                <p:cNvPr id="1452" name="Rounded Rectangle"/>
                <p:cNvSpPr/>
                <p:nvPr/>
              </p:nvSpPr>
              <p:spPr>
                <a:xfrm>
                  <a:off x="905166" y="0"/>
                  <a:ext cx="1249639" cy="590513"/>
                </a:xfrm>
                <a:prstGeom prst="roundRect">
                  <a:avLst>
                    <a:gd name="adj" fmla="val 21248"/>
                  </a:avLst>
                </a:prstGeom>
                <a:solidFill>
                  <a:schemeClr val="accent6">
                    <a:hueOff val="10811956"/>
                    <a:satOff val="-58544"/>
                    <a:lumOff val="-9736"/>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53" name="Line"/>
                <p:cNvSpPr/>
                <p:nvPr/>
              </p:nvSpPr>
              <p:spPr>
                <a:xfrm flipH="1">
                  <a:off x="1529985" y="567037"/>
                  <a:ext cx="1" cy="640166"/>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54" name="Line"/>
                <p:cNvSpPr/>
                <p:nvPr/>
              </p:nvSpPr>
              <p:spPr>
                <a:xfrm flipH="1">
                  <a:off x="643061" y="2989467"/>
                  <a:ext cx="506964" cy="506964"/>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55" name="Line"/>
                <p:cNvSpPr/>
                <p:nvPr/>
              </p:nvSpPr>
              <p:spPr>
                <a:xfrm>
                  <a:off x="1878835" y="2991665"/>
                  <a:ext cx="502568" cy="502568"/>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56" name="Rounded Rectangle"/>
                <p:cNvSpPr/>
                <p:nvPr/>
              </p:nvSpPr>
              <p:spPr>
                <a:xfrm>
                  <a:off x="905166" y="1200851"/>
                  <a:ext cx="1249639" cy="590514"/>
                </a:xfrm>
                <a:prstGeom prst="roundRect">
                  <a:avLst>
                    <a:gd name="adj" fmla="val 21248"/>
                  </a:avLst>
                </a:prstGeom>
                <a:solidFill>
                  <a:schemeClr val="accent1">
                    <a:hueOff val="-137334"/>
                    <a:satOff val="-2150"/>
                    <a:lumOff val="15684"/>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57" name="Rounded Rectangle"/>
                <p:cNvSpPr/>
                <p:nvPr/>
              </p:nvSpPr>
              <p:spPr>
                <a:xfrm>
                  <a:off x="905166" y="2427997"/>
                  <a:ext cx="1249639" cy="590514"/>
                </a:xfrm>
                <a:prstGeom prst="roundRect">
                  <a:avLst>
                    <a:gd name="adj" fmla="val 21248"/>
                  </a:avLst>
                </a:prstGeom>
                <a:solidFill>
                  <a:schemeClr val="accent2">
                    <a:hueOff val="-1342298"/>
                    <a:satOff val="-4651"/>
                    <a:lumOff val="19617"/>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58" name="Rounded Rectangle"/>
                <p:cNvSpPr/>
                <p:nvPr/>
              </p:nvSpPr>
              <p:spPr>
                <a:xfrm>
                  <a:off x="0" y="3469690"/>
                  <a:ext cx="1249638" cy="590514"/>
                </a:xfrm>
                <a:prstGeom prst="roundRect">
                  <a:avLst>
                    <a:gd name="adj" fmla="val 21248"/>
                  </a:avLst>
                </a:prstGeom>
                <a:solidFill>
                  <a:schemeClr val="accent4">
                    <a:hueOff val="-241732"/>
                    <a:satOff val="29417"/>
                    <a:lumOff val="20730"/>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59" name="Rounded Rectangle"/>
                <p:cNvSpPr/>
                <p:nvPr/>
              </p:nvSpPr>
              <p:spPr>
                <a:xfrm>
                  <a:off x="1546453" y="3469690"/>
                  <a:ext cx="1249639" cy="590514"/>
                </a:xfrm>
                <a:prstGeom prst="roundRect">
                  <a:avLst>
                    <a:gd name="adj" fmla="val 21248"/>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60" name="Rounded Rectangle"/>
                <p:cNvSpPr/>
                <p:nvPr/>
              </p:nvSpPr>
              <p:spPr>
                <a:xfrm>
                  <a:off x="905166" y="4594071"/>
                  <a:ext cx="1249639" cy="590514"/>
                </a:xfrm>
                <a:prstGeom prst="roundRect">
                  <a:avLst>
                    <a:gd name="adj" fmla="val 21248"/>
                  </a:avLst>
                </a:prstGeom>
                <a:solidFill>
                  <a:schemeClr val="accent6">
                    <a:hueOff val="105381"/>
                    <a:satOff val="14341"/>
                    <a:lumOff val="10801"/>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61" name="Rounded Rectangle"/>
                <p:cNvSpPr/>
                <p:nvPr/>
              </p:nvSpPr>
              <p:spPr>
                <a:xfrm>
                  <a:off x="905166" y="5606601"/>
                  <a:ext cx="1249639" cy="590514"/>
                </a:xfrm>
                <a:prstGeom prst="roundRect">
                  <a:avLst>
                    <a:gd name="adj" fmla="val 21248"/>
                  </a:avLst>
                </a:prstGeom>
                <a:solidFill>
                  <a:schemeClr val="accent3">
                    <a:satOff val="-13807"/>
                    <a:lumOff val="1932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62" name="Line"/>
                <p:cNvSpPr/>
                <p:nvPr/>
              </p:nvSpPr>
              <p:spPr>
                <a:xfrm flipH="1">
                  <a:off x="1529985" y="1801225"/>
                  <a:ext cx="1" cy="640166"/>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63" name="Line"/>
                <p:cNvSpPr/>
                <p:nvPr/>
              </p:nvSpPr>
              <p:spPr>
                <a:xfrm flipH="1">
                  <a:off x="1737695" y="4067852"/>
                  <a:ext cx="506964" cy="506964"/>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64" name="Line"/>
                <p:cNvSpPr/>
                <p:nvPr/>
              </p:nvSpPr>
              <p:spPr>
                <a:xfrm>
                  <a:off x="727811" y="4071407"/>
                  <a:ext cx="502567" cy="502568"/>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65" name="Line"/>
                <p:cNvSpPr/>
                <p:nvPr/>
              </p:nvSpPr>
              <p:spPr>
                <a:xfrm rot="5632167">
                  <a:off x="465366" y="3042442"/>
                  <a:ext cx="4122021" cy="1029402"/>
                </a:xfrm>
                <a:custGeom>
                  <a:avLst/>
                  <a:gdLst/>
                  <a:ahLst/>
                  <a:cxnLst>
                    <a:cxn ang="0">
                      <a:pos x="wd2" y="hd2"/>
                    </a:cxn>
                    <a:cxn ang="5400000">
                      <a:pos x="wd2" y="hd2"/>
                    </a:cxn>
                    <a:cxn ang="10800000">
                      <a:pos x="wd2" y="hd2"/>
                    </a:cxn>
                    <a:cxn ang="16200000">
                      <a:pos x="wd2" y="hd2"/>
                    </a:cxn>
                  </a:cxnLst>
                  <a:rect l="0" t="0" r="r" b="b"/>
                  <a:pathLst>
                    <a:path w="21600" h="21153" fill="norm" stroke="1" extrusionOk="0">
                      <a:moveTo>
                        <a:pt x="0" y="21153"/>
                      </a:moveTo>
                      <a:cubicBezTo>
                        <a:pt x="55" y="18546"/>
                        <a:pt x="295" y="16047"/>
                        <a:pt x="690" y="13938"/>
                      </a:cubicBezTo>
                      <a:cubicBezTo>
                        <a:pt x="1302" y="10663"/>
                        <a:pt x="2141" y="8642"/>
                        <a:pt x="3030" y="6992"/>
                      </a:cubicBezTo>
                      <a:cubicBezTo>
                        <a:pt x="5421" y="2555"/>
                        <a:pt x="8148" y="565"/>
                        <a:pt x="10802" y="102"/>
                      </a:cubicBezTo>
                      <a:cubicBezTo>
                        <a:pt x="13946" y="-447"/>
                        <a:pt x="17278" y="1031"/>
                        <a:pt x="19730" y="9648"/>
                      </a:cubicBezTo>
                      <a:cubicBezTo>
                        <a:pt x="20528" y="12452"/>
                        <a:pt x="21166" y="15886"/>
                        <a:pt x="21600" y="19728"/>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sp>
          <p:nvSpPr>
            <p:cNvPr id="1468" name="Arrow"/>
            <p:cNvSpPr/>
            <p:nvPr/>
          </p:nvSpPr>
          <p:spPr>
            <a:xfrm>
              <a:off x="0" y="2603192"/>
              <a:ext cx="1238692" cy="990731"/>
            </a:xfrm>
            <a:prstGeom prst="rightArrow">
              <a:avLst>
                <a:gd name="adj1" fmla="val 32000"/>
                <a:gd name="adj2" fmla="val 80018"/>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488" name="Group"/>
          <p:cNvGrpSpPr/>
          <p:nvPr/>
        </p:nvGrpSpPr>
        <p:grpSpPr>
          <a:xfrm>
            <a:off x="16189852" y="1197192"/>
            <a:ext cx="6688643" cy="6252431"/>
            <a:chOff x="0" y="0"/>
            <a:chExt cx="6688642" cy="6252429"/>
          </a:xfrm>
        </p:grpSpPr>
        <p:sp>
          <p:nvSpPr>
            <p:cNvPr id="1470" name="Arrow"/>
            <p:cNvSpPr/>
            <p:nvPr/>
          </p:nvSpPr>
          <p:spPr>
            <a:xfrm>
              <a:off x="0" y="2630849"/>
              <a:ext cx="1238692" cy="990731"/>
            </a:xfrm>
            <a:prstGeom prst="rightArrow">
              <a:avLst>
                <a:gd name="adj1" fmla="val 32000"/>
                <a:gd name="adj2" fmla="val 80018"/>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1487" name="Group"/>
            <p:cNvGrpSpPr/>
            <p:nvPr/>
          </p:nvGrpSpPr>
          <p:grpSpPr>
            <a:xfrm>
              <a:off x="1483252" y="0"/>
              <a:ext cx="5205391" cy="6252430"/>
              <a:chOff x="0" y="0"/>
              <a:chExt cx="5205390" cy="6252429"/>
            </a:xfrm>
          </p:grpSpPr>
          <p:sp>
            <p:nvSpPr>
              <p:cNvPr id="1471" name="Rectangle"/>
              <p:cNvSpPr/>
              <p:nvPr/>
            </p:nvSpPr>
            <p:spPr>
              <a:xfrm>
                <a:off x="0" y="0"/>
                <a:ext cx="5205391" cy="6252430"/>
              </a:xfrm>
              <a:prstGeom prst="rect">
                <a:avLst/>
              </a:prstGeom>
              <a:solidFill>
                <a:srgbClr val="FFFFFF"/>
              </a:solidFill>
              <a:ln w="76200" cap="flat">
                <a:solidFill>
                  <a:srgbClr val="000000"/>
                </a:solidFill>
                <a:prstDash val="solid"/>
                <a:miter lim="400000"/>
              </a:ln>
              <a:effectLst>
                <a:outerShdw sx="100000" sy="100000" kx="0" ky="0" algn="b" rotWithShape="0" blurRad="101600" dist="177652" dir="2703861">
                  <a:srgbClr val="000000">
                    <a:alpha val="41161"/>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72" name="loop"/>
              <p:cNvSpPr txBox="1"/>
              <p:nvPr/>
            </p:nvSpPr>
            <p:spPr>
              <a:xfrm>
                <a:off x="141465" y="95756"/>
                <a:ext cx="2096276" cy="1040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loop</a:t>
                </a:r>
              </a:p>
            </p:txBody>
          </p:sp>
          <p:sp>
            <p:nvSpPr>
              <p:cNvPr id="1473" name="if"/>
              <p:cNvSpPr txBox="1"/>
              <p:nvPr/>
            </p:nvSpPr>
            <p:spPr>
              <a:xfrm>
                <a:off x="634107" y="1510384"/>
                <a:ext cx="1110992" cy="9807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if</a:t>
                </a:r>
              </a:p>
            </p:txBody>
          </p:sp>
          <p:sp>
            <p:nvSpPr>
              <p:cNvPr id="1474" name="Line"/>
              <p:cNvSpPr/>
              <p:nvPr/>
            </p:nvSpPr>
            <p:spPr>
              <a:xfrm flipH="1">
                <a:off x="1189603" y="1185101"/>
                <a:ext cx="1" cy="728106"/>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75" name="Line"/>
              <p:cNvSpPr/>
              <p:nvPr/>
            </p:nvSpPr>
            <p:spPr>
              <a:xfrm flipH="1">
                <a:off x="288628"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76" name="Line"/>
              <p:cNvSpPr/>
              <p:nvPr/>
            </p:nvSpPr>
            <p:spPr>
              <a:xfrm>
                <a:off x="1616265" y="2452241"/>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77" name="set"/>
              <p:cNvSpPr txBox="1"/>
              <p:nvPr/>
            </p:nvSpPr>
            <p:spPr>
              <a:xfrm>
                <a:off x="1351055" y="2837552"/>
                <a:ext cx="1611130" cy="1015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set</a:t>
                </a:r>
              </a:p>
            </p:txBody>
          </p:sp>
          <p:sp>
            <p:nvSpPr>
              <p:cNvPr id="1478" name="Line"/>
              <p:cNvSpPr/>
              <p:nvPr/>
            </p:nvSpPr>
            <p:spPr>
              <a:xfrm flipH="1">
                <a:off x="1554694"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79" name="Line"/>
              <p:cNvSpPr/>
              <p:nvPr/>
            </p:nvSpPr>
            <p:spPr>
              <a:xfrm>
                <a:off x="2355107"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80" name="var"/>
              <p:cNvSpPr txBox="1"/>
              <p:nvPr/>
            </p:nvSpPr>
            <p:spPr>
              <a:xfrm>
                <a:off x="483754" y="4208199"/>
                <a:ext cx="1696426" cy="10005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var</a:t>
                </a:r>
              </a:p>
            </p:txBody>
          </p:sp>
          <p:sp>
            <p:nvSpPr>
              <p:cNvPr id="1481" name="binop"/>
              <p:cNvSpPr txBox="1"/>
              <p:nvPr/>
            </p:nvSpPr>
            <p:spPr>
              <a:xfrm>
                <a:off x="2574518" y="4218680"/>
                <a:ext cx="2578990" cy="990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binop</a:t>
                </a:r>
              </a:p>
            </p:txBody>
          </p:sp>
          <p:sp>
            <p:nvSpPr>
              <p:cNvPr id="1482" name="Line"/>
              <p:cNvSpPr/>
              <p:nvPr/>
            </p:nvSpPr>
            <p:spPr>
              <a:xfrm flipH="1">
                <a:off x="741735"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83" name="Line"/>
              <p:cNvSpPr/>
              <p:nvPr/>
            </p:nvSpPr>
            <p:spPr>
              <a:xfrm>
                <a:off x="1542148"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84" name="Line"/>
              <p:cNvSpPr/>
              <p:nvPr/>
            </p:nvSpPr>
            <p:spPr>
              <a:xfrm flipH="1">
                <a:off x="3215877"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85" name="Line"/>
              <p:cNvSpPr/>
              <p:nvPr/>
            </p:nvSpPr>
            <p:spPr>
              <a:xfrm>
                <a:off x="4016290"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486" name="Line"/>
              <p:cNvSpPr/>
              <p:nvPr/>
            </p:nvSpPr>
            <p:spPr>
              <a:xfrm flipH="1">
                <a:off x="737747"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4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69" grpId="1"/>
      <p:bldP build="whole" bldLvl="1" animBg="1" rev="0" advAuto="0" spid="1488" grpId="2"/>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658DA0"/>
        </a:solidFill>
      </p:bgPr>
    </p:bg>
    <p:spTree>
      <p:nvGrpSpPr>
        <p:cNvPr id="1" name=""/>
        <p:cNvGrpSpPr/>
        <p:nvPr/>
      </p:nvGrpSpPr>
      <p:grpSpPr>
        <a:xfrm>
          <a:off x="0" y="0"/>
          <a:ext cx="0" cy="0"/>
          <a:chOff x="0" y="0"/>
          <a:chExt cx="0" cy="0"/>
        </a:xfrm>
      </p:grpSpPr>
      <p:sp>
        <p:nvSpPr>
          <p:cNvPr id="1492" name="Rounded Rectangle"/>
          <p:cNvSpPr/>
          <p:nvPr/>
        </p:nvSpPr>
        <p:spPr>
          <a:xfrm>
            <a:off x="1271761" y="680606"/>
            <a:ext cx="22464731" cy="12354788"/>
          </a:xfrm>
          <a:prstGeom prst="roundRect">
            <a:avLst>
              <a:gd name="adj" fmla="val 7279"/>
            </a:avLst>
          </a:prstGeom>
          <a:solidFill>
            <a:srgbClr val="923A99"/>
          </a:solidFill>
          <a:ln w="101600">
            <a:solidFill>
              <a:srgbClr val="3D315B"/>
            </a:solidFill>
            <a:miter lim="400000"/>
          </a:ln>
          <a:effectLst>
            <a:outerShdw sx="100000" sy="100000" kx="0" ky="0" algn="b" rotWithShape="0" blurRad="190500" dist="228600" dir="959345">
              <a:srgbClr val="000000"/>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pic>
        <p:nvPicPr>
          <p:cNvPr id="1493" name="Group" descr="Group"/>
          <p:cNvPicPr>
            <a:picLocks noChangeAspect="1"/>
          </p:cNvPicPr>
          <p:nvPr/>
        </p:nvPicPr>
        <p:blipFill>
          <a:blip r:embed="rId3">
            <a:extLst/>
          </a:blip>
          <a:srcRect l="3091" t="4366" r="3091" b="4366"/>
          <a:stretch>
            <a:fillRect/>
          </a:stretch>
        </p:blipFill>
        <p:spPr>
          <a:xfrm>
            <a:off x="2091268" y="3629908"/>
            <a:ext cx="2848642" cy="2209900"/>
          </a:xfrm>
          <a:prstGeom prst="rect">
            <a:avLst/>
          </a:prstGeom>
          <a:ln w="12700">
            <a:miter lim="400000"/>
          </a:ln>
        </p:spPr>
      </p:pic>
      <p:sp>
        <p:nvSpPr>
          <p:cNvPr id="1494" name="Rectangle"/>
          <p:cNvSpPr txBox="1"/>
          <p:nvPr/>
        </p:nvSpPr>
        <p:spPr>
          <a:xfrm>
            <a:off x="5298362" y="7921849"/>
            <a:ext cx="17605137" cy="4735239"/>
          </a:xfrm>
          <a:prstGeom prst="rect">
            <a:avLst/>
          </a:prstGeom>
          <a:solidFill>
            <a:srgbClr val="FFFFFF"/>
          </a:solidFill>
          <a:ln w="76200">
            <a:solidFill>
              <a:srgbClr val="000000"/>
            </a:solidFill>
            <a:miter lim="400000"/>
          </a:ln>
          <a:effectLst>
            <a:outerShdw sx="100000" sy="100000" kx="0" ky="0" algn="b" rotWithShape="0" blurRad="266700" dist="190500" dir="3296472">
              <a:srgbClr val="000000">
                <a:alpha val="70010"/>
              </a:srgbClr>
            </a:outerShdw>
          </a:effectLst>
          <a:extLst>
            <a:ext uri="{C572A759-6A51-4108-AA02-DFA0A04FC94B}">
              <ma14:wrappingTextBoxFlag xmlns:ma14="http://schemas.microsoft.com/office/mac/drawingml/2011/main" val="1"/>
            </a:ext>
          </a:extLst>
        </p:spPr>
        <p:txBody>
          <a:bodyPr lIns="71437" tIns="71437" rIns="71437" bIns="71437" anchor="ctr"/>
          <a:lstStyle/>
          <a:p>
            <a:pPr>
              <a:defRPr b="1" sz="9200">
                <a:solidFill>
                  <a:srgbClr val="000000"/>
                </a:solidFill>
                <a:latin typeface="Courier"/>
                <a:ea typeface="Courier"/>
                <a:cs typeface="Courier"/>
                <a:sym typeface="Courier"/>
              </a:defRPr>
            </a:pPr>
          </a:p>
          <a:p>
            <a:pPr>
              <a:defRPr b="1" sz="9200">
                <a:solidFill>
                  <a:srgbClr val="000000"/>
                </a:solidFill>
                <a:latin typeface="Courier"/>
                <a:ea typeface="Courier"/>
                <a:cs typeface="Courier"/>
                <a:sym typeface="Courier"/>
              </a:defRPr>
            </a:pPr>
          </a:p>
          <a:p>
            <a:pPr>
              <a:defRPr b="1" sz="9200">
                <a:solidFill>
                  <a:srgbClr val="000000"/>
                </a:solidFill>
                <a:latin typeface="Courier"/>
                <a:ea typeface="Courier"/>
                <a:cs typeface="Courier"/>
                <a:sym typeface="Courier"/>
              </a:defRPr>
            </a:pPr>
          </a:p>
          <a:p>
            <a:pPr>
              <a:defRPr b="1" sz="9200">
                <a:solidFill>
                  <a:srgbClr val="000000"/>
                </a:solidFill>
                <a:latin typeface="Courier"/>
                <a:ea typeface="Courier"/>
                <a:cs typeface="Courier"/>
                <a:sym typeface="Courier"/>
              </a:defRPr>
            </a:pPr>
          </a:p>
        </p:txBody>
      </p:sp>
      <p:grpSp>
        <p:nvGrpSpPr>
          <p:cNvPr id="1511" name="Group"/>
          <p:cNvGrpSpPr/>
          <p:nvPr/>
        </p:nvGrpSpPr>
        <p:grpSpPr>
          <a:xfrm>
            <a:off x="5809812" y="9036756"/>
            <a:ext cx="6050654" cy="3928564"/>
            <a:chOff x="0" y="0"/>
            <a:chExt cx="6050653" cy="3928562"/>
          </a:xfrm>
        </p:grpSpPr>
        <p:sp>
          <p:nvSpPr>
            <p:cNvPr id="1495" name="Oval"/>
            <p:cNvSpPr/>
            <p:nvPr/>
          </p:nvSpPr>
          <p:spPr>
            <a:xfrm>
              <a:off x="0" y="0"/>
              <a:ext cx="6050654" cy="340144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1509" name="Group"/>
            <p:cNvGrpSpPr/>
            <p:nvPr/>
          </p:nvGrpSpPr>
          <p:grpSpPr>
            <a:xfrm>
              <a:off x="822527" y="556580"/>
              <a:ext cx="4599909" cy="1650845"/>
              <a:chOff x="0" y="0"/>
              <a:chExt cx="4599907" cy="1650844"/>
            </a:xfrm>
          </p:grpSpPr>
          <p:sp>
            <p:nvSpPr>
              <p:cNvPr id="1496" name="Line"/>
              <p:cNvSpPr/>
              <p:nvPr/>
            </p:nvSpPr>
            <p:spPr>
              <a:xfrm flipH="1">
                <a:off x="787277" y="666981"/>
                <a:ext cx="1271611" cy="307243"/>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497" name="Rectangle"/>
              <p:cNvSpPr/>
              <p:nvPr/>
            </p:nvSpPr>
            <p:spPr>
              <a:xfrm>
                <a:off x="392571" y="990473"/>
                <a:ext cx="878051" cy="232318"/>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1498" name="Rectangle"/>
              <p:cNvSpPr/>
              <p:nvPr/>
            </p:nvSpPr>
            <p:spPr>
              <a:xfrm>
                <a:off x="1910366" y="398669"/>
                <a:ext cx="687590" cy="232318"/>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1499" name="Rectangle"/>
              <p:cNvSpPr/>
              <p:nvPr/>
            </p:nvSpPr>
            <p:spPr>
              <a:xfrm>
                <a:off x="2337565" y="990473"/>
                <a:ext cx="878050" cy="232318"/>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1500" name="Rectangle"/>
              <p:cNvSpPr/>
              <p:nvPr/>
            </p:nvSpPr>
            <p:spPr>
              <a:xfrm>
                <a:off x="3310061" y="990473"/>
                <a:ext cx="878051" cy="232318"/>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1501" name="Line"/>
              <p:cNvSpPr/>
              <p:nvPr/>
            </p:nvSpPr>
            <p:spPr>
              <a:xfrm flipH="1">
                <a:off x="1783263" y="659881"/>
                <a:ext cx="393361" cy="304784"/>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502" name="Line"/>
              <p:cNvSpPr/>
              <p:nvPr/>
            </p:nvSpPr>
            <p:spPr>
              <a:xfrm>
                <a:off x="2525765" y="666981"/>
                <a:ext cx="1271611" cy="307243"/>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503" name="Line"/>
              <p:cNvSpPr/>
              <p:nvPr/>
            </p:nvSpPr>
            <p:spPr>
              <a:xfrm rot="5400000">
                <a:off x="518611" y="-115994"/>
                <a:ext cx="1274209" cy="1770449"/>
              </a:xfrm>
              <a:custGeom>
                <a:avLst/>
                <a:gdLst/>
                <a:ahLst/>
                <a:cxnLst>
                  <a:cxn ang="0">
                    <a:pos x="wd2" y="hd2"/>
                  </a:cxn>
                  <a:cxn ang="5400000">
                    <a:pos x="wd2" y="hd2"/>
                  </a:cxn>
                  <a:cxn ang="10800000">
                    <a:pos x="wd2" y="hd2"/>
                  </a:cxn>
                  <a:cxn ang="16200000">
                    <a:pos x="wd2" y="hd2"/>
                  </a:cxn>
                </a:cxnLst>
                <a:rect l="0" t="0" r="r" b="b"/>
                <a:pathLst>
                  <a:path w="20230" h="21385" fill="norm" stroke="1" extrusionOk="0">
                    <a:moveTo>
                      <a:pt x="17488" y="10051"/>
                    </a:moveTo>
                    <a:cubicBezTo>
                      <a:pt x="18670" y="10905"/>
                      <a:pt x="19654" y="12109"/>
                      <a:pt x="20020" y="13497"/>
                    </a:cubicBezTo>
                    <a:cubicBezTo>
                      <a:pt x="20979" y="17126"/>
                      <a:pt x="18559" y="20789"/>
                      <a:pt x="14796" y="21314"/>
                    </a:cubicBezTo>
                    <a:cubicBezTo>
                      <a:pt x="12741" y="21600"/>
                      <a:pt x="10954" y="20990"/>
                      <a:pt x="9295" y="20035"/>
                    </a:cubicBezTo>
                    <a:cubicBezTo>
                      <a:pt x="5225" y="17692"/>
                      <a:pt x="1977" y="13619"/>
                      <a:pt x="561" y="9031"/>
                    </a:cubicBezTo>
                    <a:cubicBezTo>
                      <a:pt x="-621" y="5204"/>
                      <a:pt x="-94" y="856"/>
                      <a:pt x="3697" y="0"/>
                    </a:cubicBez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504" name="Line"/>
              <p:cNvSpPr/>
              <p:nvPr/>
            </p:nvSpPr>
            <p:spPr>
              <a:xfrm flipH="1" rot="16200000">
                <a:off x="2956636" y="-157264"/>
                <a:ext cx="1137215" cy="1963635"/>
              </a:xfrm>
              <a:custGeom>
                <a:avLst/>
                <a:gdLst/>
                <a:ahLst/>
                <a:cxnLst>
                  <a:cxn ang="0">
                    <a:pos x="wd2" y="hd2"/>
                  </a:cxn>
                  <a:cxn ang="5400000">
                    <a:pos x="wd2" y="hd2"/>
                  </a:cxn>
                  <a:cxn ang="10800000">
                    <a:pos x="wd2" y="hd2"/>
                  </a:cxn>
                  <a:cxn ang="16200000">
                    <a:pos x="wd2" y="hd2"/>
                  </a:cxn>
                </a:cxnLst>
                <a:rect l="0" t="0" r="r" b="b"/>
                <a:pathLst>
                  <a:path w="20743" h="19484" fill="norm" stroke="1" extrusionOk="0">
                    <a:moveTo>
                      <a:pt x="17833" y="12396"/>
                    </a:moveTo>
                    <a:cubicBezTo>
                      <a:pt x="19453" y="12910"/>
                      <a:pt x="20719" y="13990"/>
                      <a:pt x="20742" y="15227"/>
                    </a:cubicBezTo>
                    <a:cubicBezTo>
                      <a:pt x="20847" y="20733"/>
                      <a:pt x="6565" y="21600"/>
                      <a:pt x="1837" y="13611"/>
                    </a:cubicBezTo>
                    <a:cubicBezTo>
                      <a:pt x="-753" y="9233"/>
                      <a:pt x="-598" y="4293"/>
                      <a:pt x="2264" y="0"/>
                    </a:cubicBez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505" name="Line"/>
              <p:cNvSpPr/>
              <p:nvPr/>
            </p:nvSpPr>
            <p:spPr>
              <a:xfrm flipH="1" rot="16200000">
                <a:off x="2689039" y="-260024"/>
                <a:ext cx="1647048" cy="2174691"/>
              </a:xfrm>
              <a:custGeom>
                <a:avLst/>
                <a:gdLst/>
                <a:ahLst/>
                <a:cxnLst>
                  <a:cxn ang="0">
                    <a:pos x="wd2" y="hd2"/>
                  </a:cxn>
                  <a:cxn ang="5400000">
                    <a:pos x="wd2" y="hd2"/>
                  </a:cxn>
                  <a:cxn ang="10800000">
                    <a:pos x="wd2" y="hd2"/>
                  </a:cxn>
                  <a:cxn ang="16200000">
                    <a:pos x="wd2" y="hd2"/>
                  </a:cxn>
                </a:cxnLst>
                <a:rect l="0" t="0" r="r" b="b"/>
                <a:pathLst>
                  <a:path w="19218" h="20439" fill="norm" stroke="1" extrusionOk="0">
                    <a:moveTo>
                      <a:pt x="14373" y="3317"/>
                    </a:moveTo>
                    <a:cubicBezTo>
                      <a:pt x="20570" y="6400"/>
                      <a:pt x="20900" y="15694"/>
                      <a:pt x="14913" y="19229"/>
                    </a:cubicBezTo>
                    <a:cubicBezTo>
                      <a:pt x="10899" y="21600"/>
                      <a:pt x="6285" y="20282"/>
                      <a:pt x="3401" y="17051"/>
                    </a:cubicBezTo>
                    <a:cubicBezTo>
                      <a:pt x="1896" y="15364"/>
                      <a:pt x="954" y="13240"/>
                      <a:pt x="411" y="11011"/>
                    </a:cubicBezTo>
                    <a:cubicBezTo>
                      <a:pt x="-700" y="6441"/>
                      <a:pt x="384" y="1390"/>
                      <a:pt x="4355" y="0"/>
                    </a:cubicBez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506" name="Rectangle"/>
              <p:cNvSpPr/>
              <p:nvPr/>
            </p:nvSpPr>
            <p:spPr>
              <a:xfrm>
                <a:off x="1365068" y="990473"/>
                <a:ext cx="878050" cy="232318"/>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1507" name="Line"/>
              <p:cNvSpPr/>
              <p:nvPr/>
            </p:nvSpPr>
            <p:spPr>
              <a:xfrm>
                <a:off x="2296758" y="659869"/>
                <a:ext cx="421799" cy="326819"/>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508" name="Line"/>
              <p:cNvSpPr/>
              <p:nvPr/>
            </p:nvSpPr>
            <p:spPr>
              <a:xfrm rot="5400000">
                <a:off x="263821" y="-263822"/>
                <a:ext cx="1647047" cy="2174690"/>
              </a:xfrm>
              <a:custGeom>
                <a:avLst/>
                <a:gdLst/>
                <a:ahLst/>
                <a:cxnLst>
                  <a:cxn ang="0">
                    <a:pos x="wd2" y="hd2"/>
                  </a:cxn>
                  <a:cxn ang="5400000">
                    <a:pos x="wd2" y="hd2"/>
                  </a:cxn>
                  <a:cxn ang="10800000">
                    <a:pos x="wd2" y="hd2"/>
                  </a:cxn>
                  <a:cxn ang="16200000">
                    <a:pos x="wd2" y="hd2"/>
                  </a:cxn>
                </a:cxnLst>
                <a:rect l="0" t="0" r="r" b="b"/>
                <a:pathLst>
                  <a:path w="19218" h="20439" fill="norm" stroke="1" extrusionOk="0">
                    <a:moveTo>
                      <a:pt x="14373" y="3317"/>
                    </a:moveTo>
                    <a:cubicBezTo>
                      <a:pt x="20570" y="6400"/>
                      <a:pt x="20900" y="15694"/>
                      <a:pt x="14913" y="19229"/>
                    </a:cubicBezTo>
                    <a:cubicBezTo>
                      <a:pt x="10899" y="21600"/>
                      <a:pt x="6285" y="20282"/>
                      <a:pt x="3401" y="17051"/>
                    </a:cubicBezTo>
                    <a:cubicBezTo>
                      <a:pt x="1896" y="15364"/>
                      <a:pt x="954" y="13240"/>
                      <a:pt x="411" y="11011"/>
                    </a:cubicBezTo>
                    <a:cubicBezTo>
                      <a:pt x="-700" y="6441"/>
                      <a:pt x="384" y="1390"/>
                      <a:pt x="4355" y="0"/>
                    </a:cubicBez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sp>
          <p:nvSpPr>
            <p:cNvPr id="1510" name="Flatten"/>
            <p:cNvSpPr/>
            <p:nvPr/>
          </p:nvSpPr>
          <p:spPr>
            <a:xfrm>
              <a:off x="3122481" y="265856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Flatten</a:t>
              </a:r>
            </a:p>
          </p:txBody>
        </p:sp>
      </p:grpSp>
      <p:grpSp>
        <p:nvGrpSpPr>
          <p:cNvPr id="1514" name="Group"/>
          <p:cNvGrpSpPr/>
          <p:nvPr/>
        </p:nvGrpSpPr>
        <p:grpSpPr>
          <a:xfrm>
            <a:off x="11971503" y="8694244"/>
            <a:ext cx="5120022" cy="3190449"/>
            <a:chOff x="0" y="0"/>
            <a:chExt cx="5120021" cy="3190447"/>
          </a:xfrm>
        </p:grpSpPr>
        <p:sp>
          <p:nvSpPr>
            <p:cNvPr id="1512" name="Group"/>
            <p:cNvSpPr/>
            <p:nvPr/>
          </p:nvSpPr>
          <p:spPr>
            <a:xfrm>
              <a:off x="208930" y="532333"/>
              <a:ext cx="4702162" cy="2125782"/>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513" name="Anti Taint…"/>
            <p:cNvSpPr txBox="1"/>
            <p:nvPr/>
          </p:nvSpPr>
          <p:spPr>
            <a:xfrm>
              <a:off x="0" y="0"/>
              <a:ext cx="5120022" cy="3190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nSpc>
                  <a:spcPct val="90000"/>
                </a:lnSpc>
                <a:defRPr>
                  <a:solidFill>
                    <a:srgbClr val="000000"/>
                  </a:solidFill>
                  <a:latin typeface="+mj-lt"/>
                  <a:ea typeface="+mj-ea"/>
                  <a:cs typeface="+mj-cs"/>
                  <a:sym typeface="Trebuchet MS"/>
                </a:defRPr>
              </a:pPr>
              <a:r>
                <a:t>Anti Taint</a:t>
              </a:r>
            </a:p>
            <a:p>
              <a:pPr>
                <a:lnSpc>
                  <a:spcPct val="90000"/>
                </a:lnSpc>
                <a:defRPr>
                  <a:solidFill>
                    <a:srgbClr val="000000"/>
                  </a:solidFill>
                  <a:latin typeface="+mj-lt"/>
                  <a:ea typeface="+mj-ea"/>
                  <a:cs typeface="+mj-cs"/>
                  <a:sym typeface="Trebuchet MS"/>
                </a:defRPr>
              </a:pPr>
              <a:r>
                <a:t>Analysis</a:t>
              </a:r>
            </a:p>
          </p:txBody>
        </p:sp>
      </p:grpSp>
      <p:grpSp>
        <p:nvGrpSpPr>
          <p:cNvPr id="1517" name="Group"/>
          <p:cNvGrpSpPr/>
          <p:nvPr/>
        </p:nvGrpSpPr>
        <p:grpSpPr>
          <a:xfrm>
            <a:off x="13019313" y="10450590"/>
            <a:ext cx="3396522" cy="1530220"/>
            <a:chOff x="0" y="0"/>
            <a:chExt cx="3396520" cy="1530218"/>
          </a:xfrm>
        </p:grpSpPr>
        <p:sp>
          <p:nvSpPr>
            <p:cNvPr id="1515"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516" name="Opaque…"/>
            <p:cNvSpPr txBox="1"/>
            <p:nvPr/>
          </p:nvSpPr>
          <p:spPr>
            <a:xfrm>
              <a:off x="674720" y="223771"/>
              <a:ext cx="2047082" cy="1082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sz="3200">
                  <a:solidFill>
                    <a:srgbClr val="000000"/>
                  </a:solidFill>
                  <a:latin typeface="+mj-lt"/>
                  <a:ea typeface="+mj-ea"/>
                  <a:cs typeface="+mj-cs"/>
                  <a:sym typeface="Trebuchet MS"/>
                </a:defRPr>
              </a:pPr>
              <a:r>
                <a:t>Opaque</a:t>
              </a:r>
            </a:p>
            <a:p>
              <a:pPr>
                <a:defRPr sz="3200">
                  <a:solidFill>
                    <a:srgbClr val="000000"/>
                  </a:solidFill>
                  <a:latin typeface="+mj-lt"/>
                  <a:ea typeface="+mj-ea"/>
                  <a:cs typeface="+mj-cs"/>
                  <a:sym typeface="Trebuchet MS"/>
                </a:defRPr>
              </a:pPr>
              <a:r>
                <a:t>Predicates</a:t>
              </a:r>
            </a:p>
          </p:txBody>
        </p:sp>
      </p:grpSp>
      <p:grpSp>
        <p:nvGrpSpPr>
          <p:cNvPr id="1531" name="Group"/>
          <p:cNvGrpSpPr/>
          <p:nvPr/>
        </p:nvGrpSpPr>
        <p:grpSpPr>
          <a:xfrm>
            <a:off x="17202561" y="9446923"/>
            <a:ext cx="4858872" cy="3573758"/>
            <a:chOff x="0" y="0"/>
            <a:chExt cx="4858871" cy="3573756"/>
          </a:xfrm>
        </p:grpSpPr>
        <p:grpSp>
          <p:nvGrpSpPr>
            <p:cNvPr id="1529" name="Group"/>
            <p:cNvGrpSpPr/>
            <p:nvPr/>
          </p:nvGrpSpPr>
          <p:grpSpPr>
            <a:xfrm>
              <a:off x="0" y="0"/>
              <a:ext cx="4858872" cy="2979956"/>
              <a:chOff x="0" y="0"/>
              <a:chExt cx="4858871" cy="2979955"/>
            </a:xfrm>
          </p:grpSpPr>
          <p:sp>
            <p:nvSpPr>
              <p:cNvPr id="1518" name="Group"/>
              <p:cNvSpPr/>
              <p:nvPr/>
            </p:nvSpPr>
            <p:spPr>
              <a:xfrm>
                <a:off x="0" y="0"/>
                <a:ext cx="4858872" cy="2979956"/>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1528" name="Group"/>
              <p:cNvGrpSpPr/>
              <p:nvPr/>
            </p:nvGrpSpPr>
            <p:grpSpPr>
              <a:xfrm>
                <a:off x="1133860" y="493986"/>
                <a:ext cx="2666734" cy="1302385"/>
                <a:chOff x="0" y="0"/>
                <a:chExt cx="2666732" cy="1302384"/>
              </a:xfrm>
            </p:grpSpPr>
            <p:sp>
              <p:nvSpPr>
                <p:cNvPr id="1519" name="Line"/>
                <p:cNvSpPr/>
                <p:nvPr/>
              </p:nvSpPr>
              <p:spPr>
                <a:xfrm rot="5400000">
                  <a:off x="152646" y="404107"/>
                  <a:ext cx="321532" cy="213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520" name="Line"/>
                <p:cNvSpPr/>
                <p:nvPr/>
              </p:nvSpPr>
              <p:spPr>
                <a:xfrm>
                  <a:off x="2423793" y="647934"/>
                  <a:ext cx="230184" cy="1"/>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521" name="Rectangle"/>
                <p:cNvSpPr/>
                <p:nvPr/>
              </p:nvSpPr>
              <p:spPr>
                <a:xfrm>
                  <a:off x="0" y="11095"/>
                  <a:ext cx="2000570" cy="321776"/>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1522" name="NEXTINSTR[VPC]"/>
                <p:cNvSpPr txBox="1"/>
                <p:nvPr/>
              </p:nvSpPr>
              <p:spPr>
                <a:xfrm>
                  <a:off x="66435" y="0"/>
                  <a:ext cx="1914310" cy="310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sz="4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rPr sz="5000"/>
                    <a:t>NEXTINSTR</a:t>
                  </a:r>
                  <a:r>
                    <a:t>[VPC]</a:t>
                  </a:r>
                </a:p>
              </p:txBody>
            </p:sp>
            <p:sp>
              <p:nvSpPr>
                <p:cNvPr id="1523" name="Rectangle"/>
                <p:cNvSpPr/>
                <p:nvPr/>
              </p:nvSpPr>
              <p:spPr>
                <a:xfrm>
                  <a:off x="418662" y="487530"/>
                  <a:ext cx="2000571" cy="321776"/>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1524" name="Line"/>
                <p:cNvSpPr/>
                <p:nvPr/>
              </p:nvSpPr>
              <p:spPr>
                <a:xfrm rot="5400000">
                  <a:off x="-138079" y="573808"/>
                  <a:ext cx="795559" cy="348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525" name="Line"/>
                <p:cNvSpPr/>
                <p:nvPr/>
              </p:nvSpPr>
              <p:spPr>
                <a:xfrm rot="16200000">
                  <a:off x="1837350" y="337852"/>
                  <a:ext cx="988567" cy="670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 y="14056"/>
                      </a:moveTo>
                      <a:lnTo>
                        <a:pt x="0" y="21550"/>
                      </a:lnTo>
                      <a:lnTo>
                        <a:pt x="21511" y="21600"/>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526" name="Rectangle"/>
                <p:cNvSpPr/>
                <p:nvPr/>
              </p:nvSpPr>
              <p:spPr>
                <a:xfrm>
                  <a:off x="418662" y="980609"/>
                  <a:ext cx="2000571" cy="321776"/>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1527" name="Rectangle"/>
                <p:cNvSpPr/>
                <p:nvPr/>
              </p:nvSpPr>
              <p:spPr>
                <a:xfrm>
                  <a:off x="3715" y="8441"/>
                  <a:ext cx="2000570" cy="321775"/>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grpSp>
        </p:grpSp>
        <p:sp>
          <p:nvSpPr>
            <p:cNvPr id="1530" name="Virtualize"/>
            <p:cNvSpPr/>
            <p:nvPr/>
          </p:nvSpPr>
          <p:spPr>
            <a:xfrm>
              <a:off x="2467226" y="230375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Virtualize</a:t>
              </a:r>
            </a:p>
          </p:txBody>
        </p:sp>
      </p:grpSp>
      <p:sp>
        <p:nvSpPr>
          <p:cNvPr id="1532" name="Transformations"/>
          <p:cNvSpPr txBox="1"/>
          <p:nvPr/>
        </p:nvSpPr>
        <p:spPr>
          <a:xfrm>
            <a:off x="9381131" y="7678335"/>
            <a:ext cx="10672887" cy="1539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9200">
                <a:solidFill>
                  <a:srgbClr val="000000"/>
                </a:solidFill>
                <a:latin typeface="Courier"/>
                <a:ea typeface="Courier"/>
                <a:cs typeface="Courier"/>
                <a:sym typeface="Courier"/>
              </a:defRPr>
            </a:lvl1pPr>
          </a:lstStyle>
          <a:p>
            <a:pPr/>
            <a:r>
              <a:t>Transformations</a:t>
            </a:r>
          </a:p>
        </p:txBody>
      </p:sp>
      <p:grpSp>
        <p:nvGrpSpPr>
          <p:cNvPr id="1549" name="Group"/>
          <p:cNvGrpSpPr/>
          <p:nvPr/>
        </p:nvGrpSpPr>
        <p:grpSpPr>
          <a:xfrm>
            <a:off x="5322377" y="1197192"/>
            <a:ext cx="5205392" cy="6252431"/>
            <a:chOff x="0" y="0"/>
            <a:chExt cx="5205390" cy="6252429"/>
          </a:xfrm>
        </p:grpSpPr>
        <p:sp>
          <p:nvSpPr>
            <p:cNvPr id="1533" name="Rectangle"/>
            <p:cNvSpPr/>
            <p:nvPr/>
          </p:nvSpPr>
          <p:spPr>
            <a:xfrm>
              <a:off x="0" y="0"/>
              <a:ext cx="5205391" cy="6252430"/>
            </a:xfrm>
            <a:prstGeom prst="rect">
              <a:avLst/>
            </a:prstGeom>
            <a:solidFill>
              <a:srgbClr val="FFFFFF"/>
            </a:solidFill>
            <a:ln w="76200" cap="flat">
              <a:solidFill>
                <a:srgbClr val="000000"/>
              </a:solidFill>
              <a:prstDash val="solid"/>
              <a:miter lim="400000"/>
            </a:ln>
            <a:effectLst>
              <a:outerShdw sx="100000" sy="100000" kx="0" ky="0" algn="b" rotWithShape="0" blurRad="101600" dist="177652" dir="2703861">
                <a:srgbClr val="000000">
                  <a:alpha val="41161"/>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34" name="loop"/>
            <p:cNvSpPr txBox="1"/>
            <p:nvPr/>
          </p:nvSpPr>
          <p:spPr>
            <a:xfrm>
              <a:off x="141465" y="95756"/>
              <a:ext cx="2096276" cy="1040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loop</a:t>
              </a:r>
            </a:p>
          </p:txBody>
        </p:sp>
        <p:sp>
          <p:nvSpPr>
            <p:cNvPr id="1535" name="if"/>
            <p:cNvSpPr txBox="1"/>
            <p:nvPr/>
          </p:nvSpPr>
          <p:spPr>
            <a:xfrm>
              <a:off x="634107" y="1510384"/>
              <a:ext cx="1110992" cy="9807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if</a:t>
              </a:r>
            </a:p>
          </p:txBody>
        </p:sp>
        <p:sp>
          <p:nvSpPr>
            <p:cNvPr id="1536" name="Line"/>
            <p:cNvSpPr/>
            <p:nvPr/>
          </p:nvSpPr>
          <p:spPr>
            <a:xfrm flipH="1">
              <a:off x="1189603" y="1185101"/>
              <a:ext cx="1" cy="728106"/>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37" name="Line"/>
            <p:cNvSpPr/>
            <p:nvPr/>
          </p:nvSpPr>
          <p:spPr>
            <a:xfrm flipH="1">
              <a:off x="288628"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38" name="Line"/>
            <p:cNvSpPr/>
            <p:nvPr/>
          </p:nvSpPr>
          <p:spPr>
            <a:xfrm>
              <a:off x="1616265" y="2452241"/>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39" name="set"/>
            <p:cNvSpPr txBox="1"/>
            <p:nvPr/>
          </p:nvSpPr>
          <p:spPr>
            <a:xfrm>
              <a:off x="1351055" y="2837552"/>
              <a:ext cx="1611130" cy="1015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set</a:t>
              </a:r>
            </a:p>
          </p:txBody>
        </p:sp>
        <p:sp>
          <p:nvSpPr>
            <p:cNvPr id="1540" name="Line"/>
            <p:cNvSpPr/>
            <p:nvPr/>
          </p:nvSpPr>
          <p:spPr>
            <a:xfrm flipH="1">
              <a:off x="1554694"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41" name="Line"/>
            <p:cNvSpPr/>
            <p:nvPr/>
          </p:nvSpPr>
          <p:spPr>
            <a:xfrm>
              <a:off x="2355107"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42" name="var"/>
            <p:cNvSpPr txBox="1"/>
            <p:nvPr/>
          </p:nvSpPr>
          <p:spPr>
            <a:xfrm>
              <a:off x="483754" y="4208199"/>
              <a:ext cx="1696426" cy="10005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var</a:t>
              </a:r>
            </a:p>
          </p:txBody>
        </p:sp>
        <p:sp>
          <p:nvSpPr>
            <p:cNvPr id="1543" name="binop"/>
            <p:cNvSpPr txBox="1"/>
            <p:nvPr/>
          </p:nvSpPr>
          <p:spPr>
            <a:xfrm>
              <a:off x="2574518" y="4218680"/>
              <a:ext cx="2578990" cy="990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binop</a:t>
              </a:r>
            </a:p>
          </p:txBody>
        </p:sp>
        <p:sp>
          <p:nvSpPr>
            <p:cNvPr id="1544" name="Line"/>
            <p:cNvSpPr/>
            <p:nvPr/>
          </p:nvSpPr>
          <p:spPr>
            <a:xfrm flipH="1">
              <a:off x="741735"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45" name="Line"/>
            <p:cNvSpPr/>
            <p:nvPr/>
          </p:nvSpPr>
          <p:spPr>
            <a:xfrm>
              <a:off x="1542148"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46" name="Line"/>
            <p:cNvSpPr/>
            <p:nvPr/>
          </p:nvSpPr>
          <p:spPr>
            <a:xfrm flipH="1">
              <a:off x="3215877"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47" name="Line"/>
            <p:cNvSpPr/>
            <p:nvPr/>
          </p:nvSpPr>
          <p:spPr>
            <a:xfrm>
              <a:off x="4016290"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48" name="Line"/>
            <p:cNvSpPr/>
            <p:nvPr/>
          </p:nvSpPr>
          <p:spPr>
            <a:xfrm flipH="1">
              <a:off x="737747"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566" name="Group"/>
          <p:cNvGrpSpPr/>
          <p:nvPr/>
        </p:nvGrpSpPr>
        <p:grpSpPr>
          <a:xfrm>
            <a:off x="12085246" y="1224850"/>
            <a:ext cx="3691199" cy="6197115"/>
            <a:chOff x="0" y="0"/>
            <a:chExt cx="3691198" cy="6197114"/>
          </a:xfrm>
        </p:grpSpPr>
        <p:sp>
          <p:nvSpPr>
            <p:cNvPr id="1550" name="Line"/>
            <p:cNvSpPr/>
            <p:nvPr/>
          </p:nvSpPr>
          <p:spPr>
            <a:xfrm rot="16653527">
              <a:off x="-877975" y="2376389"/>
              <a:ext cx="3639671" cy="1417262"/>
            </a:xfrm>
            <a:custGeom>
              <a:avLst/>
              <a:gdLst/>
              <a:ahLst/>
              <a:cxnLst>
                <a:cxn ang="0">
                  <a:pos x="wd2" y="hd2"/>
                </a:cxn>
                <a:cxn ang="5400000">
                  <a:pos x="wd2" y="hd2"/>
                </a:cxn>
                <a:cxn ang="10800000">
                  <a:pos x="wd2" y="hd2"/>
                </a:cxn>
                <a:cxn ang="16200000">
                  <a:pos x="wd2" y="hd2"/>
                </a:cxn>
              </a:cxnLst>
              <a:rect l="0" t="0" r="r" b="b"/>
              <a:pathLst>
                <a:path w="21575" h="21297" fill="norm" stroke="1" extrusionOk="0">
                  <a:moveTo>
                    <a:pt x="4" y="21297"/>
                  </a:moveTo>
                  <a:cubicBezTo>
                    <a:pt x="-25" y="19190"/>
                    <a:pt x="114" y="17127"/>
                    <a:pt x="425" y="15188"/>
                  </a:cubicBezTo>
                  <a:cubicBezTo>
                    <a:pt x="2068" y="4934"/>
                    <a:pt x="6891" y="1334"/>
                    <a:pt x="11483" y="319"/>
                  </a:cubicBezTo>
                  <a:cubicBezTo>
                    <a:pt x="13621" y="-154"/>
                    <a:pt x="15799" y="-303"/>
                    <a:pt x="17845" y="1323"/>
                  </a:cubicBezTo>
                  <a:cubicBezTo>
                    <a:pt x="19158" y="2367"/>
                    <a:pt x="20400" y="4237"/>
                    <a:pt x="20921" y="7428"/>
                  </a:cubicBezTo>
                  <a:cubicBezTo>
                    <a:pt x="21261" y="9514"/>
                    <a:pt x="21217" y="11859"/>
                    <a:pt x="21575" y="13877"/>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1565" name="Group"/>
            <p:cNvGrpSpPr/>
            <p:nvPr/>
          </p:nvGrpSpPr>
          <p:grpSpPr>
            <a:xfrm>
              <a:off x="512211" y="0"/>
              <a:ext cx="3178988" cy="6197115"/>
              <a:chOff x="0" y="0"/>
              <a:chExt cx="3178987" cy="6197114"/>
            </a:xfrm>
          </p:grpSpPr>
          <p:sp>
            <p:nvSpPr>
              <p:cNvPr id="1551" name="Rounded Rectangle"/>
              <p:cNvSpPr/>
              <p:nvPr/>
            </p:nvSpPr>
            <p:spPr>
              <a:xfrm>
                <a:off x="905166" y="0"/>
                <a:ext cx="1249639" cy="590513"/>
              </a:xfrm>
              <a:prstGeom prst="roundRect">
                <a:avLst>
                  <a:gd name="adj" fmla="val 21248"/>
                </a:avLst>
              </a:prstGeom>
              <a:solidFill>
                <a:schemeClr val="accent6">
                  <a:hueOff val="10811956"/>
                  <a:satOff val="-58544"/>
                  <a:lumOff val="-9736"/>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52" name="Line"/>
              <p:cNvSpPr/>
              <p:nvPr/>
            </p:nvSpPr>
            <p:spPr>
              <a:xfrm flipH="1">
                <a:off x="1529985" y="567037"/>
                <a:ext cx="1" cy="640166"/>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53" name="Line"/>
              <p:cNvSpPr/>
              <p:nvPr/>
            </p:nvSpPr>
            <p:spPr>
              <a:xfrm flipH="1">
                <a:off x="643061" y="2989467"/>
                <a:ext cx="506964" cy="506964"/>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54" name="Line"/>
              <p:cNvSpPr/>
              <p:nvPr/>
            </p:nvSpPr>
            <p:spPr>
              <a:xfrm>
                <a:off x="1878835" y="2991665"/>
                <a:ext cx="502568" cy="502568"/>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55" name="Rounded Rectangle"/>
              <p:cNvSpPr/>
              <p:nvPr/>
            </p:nvSpPr>
            <p:spPr>
              <a:xfrm>
                <a:off x="905166" y="1200851"/>
                <a:ext cx="1249639" cy="590514"/>
              </a:xfrm>
              <a:prstGeom prst="roundRect">
                <a:avLst>
                  <a:gd name="adj" fmla="val 21248"/>
                </a:avLst>
              </a:prstGeom>
              <a:solidFill>
                <a:schemeClr val="accent1">
                  <a:hueOff val="-137334"/>
                  <a:satOff val="-2150"/>
                  <a:lumOff val="15684"/>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56" name="Rounded Rectangle"/>
              <p:cNvSpPr/>
              <p:nvPr/>
            </p:nvSpPr>
            <p:spPr>
              <a:xfrm>
                <a:off x="905166" y="2427997"/>
                <a:ext cx="1249639" cy="590514"/>
              </a:xfrm>
              <a:prstGeom prst="roundRect">
                <a:avLst>
                  <a:gd name="adj" fmla="val 21248"/>
                </a:avLst>
              </a:prstGeom>
              <a:solidFill>
                <a:schemeClr val="accent2">
                  <a:hueOff val="-1342298"/>
                  <a:satOff val="-4651"/>
                  <a:lumOff val="19617"/>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57" name="Rounded Rectangle"/>
              <p:cNvSpPr/>
              <p:nvPr/>
            </p:nvSpPr>
            <p:spPr>
              <a:xfrm>
                <a:off x="0" y="3469690"/>
                <a:ext cx="1249638" cy="590514"/>
              </a:xfrm>
              <a:prstGeom prst="roundRect">
                <a:avLst>
                  <a:gd name="adj" fmla="val 21248"/>
                </a:avLst>
              </a:prstGeom>
              <a:solidFill>
                <a:schemeClr val="accent4">
                  <a:hueOff val="-241732"/>
                  <a:satOff val="29417"/>
                  <a:lumOff val="20730"/>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58" name="Rounded Rectangle"/>
              <p:cNvSpPr/>
              <p:nvPr/>
            </p:nvSpPr>
            <p:spPr>
              <a:xfrm>
                <a:off x="1546453" y="3469690"/>
                <a:ext cx="1249639" cy="590514"/>
              </a:xfrm>
              <a:prstGeom prst="roundRect">
                <a:avLst>
                  <a:gd name="adj" fmla="val 21248"/>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59" name="Rounded Rectangle"/>
              <p:cNvSpPr/>
              <p:nvPr/>
            </p:nvSpPr>
            <p:spPr>
              <a:xfrm>
                <a:off x="905166" y="4594071"/>
                <a:ext cx="1249639" cy="590514"/>
              </a:xfrm>
              <a:prstGeom prst="roundRect">
                <a:avLst>
                  <a:gd name="adj" fmla="val 21248"/>
                </a:avLst>
              </a:prstGeom>
              <a:solidFill>
                <a:schemeClr val="accent6">
                  <a:hueOff val="105381"/>
                  <a:satOff val="14341"/>
                  <a:lumOff val="10801"/>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60" name="Rounded Rectangle"/>
              <p:cNvSpPr/>
              <p:nvPr/>
            </p:nvSpPr>
            <p:spPr>
              <a:xfrm>
                <a:off x="905166" y="5606601"/>
                <a:ext cx="1249639" cy="590514"/>
              </a:xfrm>
              <a:prstGeom prst="roundRect">
                <a:avLst>
                  <a:gd name="adj" fmla="val 21248"/>
                </a:avLst>
              </a:prstGeom>
              <a:solidFill>
                <a:schemeClr val="accent3">
                  <a:satOff val="-13807"/>
                  <a:lumOff val="1932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61" name="Line"/>
              <p:cNvSpPr/>
              <p:nvPr/>
            </p:nvSpPr>
            <p:spPr>
              <a:xfrm flipH="1">
                <a:off x="1529985" y="1801225"/>
                <a:ext cx="1" cy="640166"/>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62" name="Line"/>
              <p:cNvSpPr/>
              <p:nvPr/>
            </p:nvSpPr>
            <p:spPr>
              <a:xfrm flipH="1">
                <a:off x="1737695" y="4067852"/>
                <a:ext cx="506964" cy="506964"/>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63" name="Line"/>
              <p:cNvSpPr/>
              <p:nvPr/>
            </p:nvSpPr>
            <p:spPr>
              <a:xfrm>
                <a:off x="727811" y="4071407"/>
                <a:ext cx="502567" cy="502568"/>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64" name="Line"/>
              <p:cNvSpPr/>
              <p:nvPr/>
            </p:nvSpPr>
            <p:spPr>
              <a:xfrm rot="5632167">
                <a:off x="465366" y="3042442"/>
                <a:ext cx="4122021" cy="1029402"/>
              </a:xfrm>
              <a:custGeom>
                <a:avLst/>
                <a:gdLst/>
                <a:ahLst/>
                <a:cxnLst>
                  <a:cxn ang="0">
                    <a:pos x="wd2" y="hd2"/>
                  </a:cxn>
                  <a:cxn ang="5400000">
                    <a:pos x="wd2" y="hd2"/>
                  </a:cxn>
                  <a:cxn ang="10800000">
                    <a:pos x="wd2" y="hd2"/>
                  </a:cxn>
                  <a:cxn ang="16200000">
                    <a:pos x="wd2" y="hd2"/>
                  </a:cxn>
                </a:cxnLst>
                <a:rect l="0" t="0" r="r" b="b"/>
                <a:pathLst>
                  <a:path w="21600" h="21153" fill="norm" stroke="1" extrusionOk="0">
                    <a:moveTo>
                      <a:pt x="0" y="21153"/>
                    </a:moveTo>
                    <a:cubicBezTo>
                      <a:pt x="55" y="18546"/>
                      <a:pt x="295" y="16047"/>
                      <a:pt x="690" y="13938"/>
                    </a:cubicBezTo>
                    <a:cubicBezTo>
                      <a:pt x="1302" y="10663"/>
                      <a:pt x="2141" y="8642"/>
                      <a:pt x="3030" y="6992"/>
                    </a:cubicBezTo>
                    <a:cubicBezTo>
                      <a:pt x="5421" y="2555"/>
                      <a:pt x="8148" y="565"/>
                      <a:pt x="10802" y="102"/>
                    </a:cubicBezTo>
                    <a:cubicBezTo>
                      <a:pt x="13946" y="-447"/>
                      <a:pt x="17278" y="1031"/>
                      <a:pt x="19730" y="9648"/>
                    </a:cubicBezTo>
                    <a:cubicBezTo>
                      <a:pt x="20528" y="12452"/>
                      <a:pt x="21166" y="15886"/>
                      <a:pt x="21600" y="19728"/>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sp>
        <p:nvSpPr>
          <p:cNvPr id="1567" name="Arrow"/>
          <p:cNvSpPr/>
          <p:nvPr/>
        </p:nvSpPr>
        <p:spPr>
          <a:xfrm>
            <a:off x="10687161" y="3828042"/>
            <a:ext cx="1238693" cy="990731"/>
          </a:xfrm>
          <a:prstGeom prst="rightArrow">
            <a:avLst>
              <a:gd name="adj1" fmla="val 32000"/>
              <a:gd name="adj2" fmla="val 80018"/>
            </a:avLst>
          </a:prstGeom>
          <a:solidFill>
            <a:srgbClr val="FFFFFF"/>
          </a:solidFill>
          <a:ln w="12700">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grpSp>
        <p:nvGrpSpPr>
          <p:cNvPr id="1586" name="Group"/>
          <p:cNvGrpSpPr/>
          <p:nvPr/>
        </p:nvGrpSpPr>
        <p:grpSpPr>
          <a:xfrm>
            <a:off x="16728296" y="1197192"/>
            <a:ext cx="6688644" cy="6252431"/>
            <a:chOff x="0" y="0"/>
            <a:chExt cx="6688642" cy="6252429"/>
          </a:xfrm>
        </p:grpSpPr>
        <p:sp>
          <p:nvSpPr>
            <p:cNvPr id="1568" name="Arrow"/>
            <p:cNvSpPr/>
            <p:nvPr/>
          </p:nvSpPr>
          <p:spPr>
            <a:xfrm>
              <a:off x="0" y="2630849"/>
              <a:ext cx="1238692" cy="990731"/>
            </a:xfrm>
            <a:prstGeom prst="rightArrow">
              <a:avLst>
                <a:gd name="adj1" fmla="val 32000"/>
                <a:gd name="adj2" fmla="val 80018"/>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1585" name="Group"/>
            <p:cNvGrpSpPr/>
            <p:nvPr/>
          </p:nvGrpSpPr>
          <p:grpSpPr>
            <a:xfrm>
              <a:off x="1483252" y="0"/>
              <a:ext cx="5205391" cy="6252430"/>
              <a:chOff x="0" y="0"/>
              <a:chExt cx="5205390" cy="6252429"/>
            </a:xfrm>
          </p:grpSpPr>
          <p:sp>
            <p:nvSpPr>
              <p:cNvPr id="1569" name="Rectangle"/>
              <p:cNvSpPr/>
              <p:nvPr/>
            </p:nvSpPr>
            <p:spPr>
              <a:xfrm>
                <a:off x="0" y="0"/>
                <a:ext cx="5205391" cy="6252430"/>
              </a:xfrm>
              <a:prstGeom prst="rect">
                <a:avLst/>
              </a:prstGeom>
              <a:solidFill>
                <a:srgbClr val="FFFFFF"/>
              </a:solidFill>
              <a:ln w="76200" cap="flat">
                <a:solidFill>
                  <a:srgbClr val="000000"/>
                </a:solidFill>
                <a:prstDash val="solid"/>
                <a:miter lim="400000"/>
              </a:ln>
              <a:effectLst>
                <a:outerShdw sx="100000" sy="100000" kx="0" ky="0" algn="b" rotWithShape="0" blurRad="101600" dist="177652" dir="2703861">
                  <a:srgbClr val="000000">
                    <a:alpha val="41161"/>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70" name="loop"/>
              <p:cNvSpPr txBox="1"/>
              <p:nvPr/>
            </p:nvSpPr>
            <p:spPr>
              <a:xfrm>
                <a:off x="141465" y="95756"/>
                <a:ext cx="2096276" cy="1040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loop</a:t>
                </a:r>
              </a:p>
            </p:txBody>
          </p:sp>
          <p:sp>
            <p:nvSpPr>
              <p:cNvPr id="1571" name="if"/>
              <p:cNvSpPr txBox="1"/>
              <p:nvPr/>
            </p:nvSpPr>
            <p:spPr>
              <a:xfrm>
                <a:off x="634107" y="1510384"/>
                <a:ext cx="1110992" cy="9807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if</a:t>
                </a:r>
              </a:p>
            </p:txBody>
          </p:sp>
          <p:sp>
            <p:nvSpPr>
              <p:cNvPr id="1572" name="Line"/>
              <p:cNvSpPr/>
              <p:nvPr/>
            </p:nvSpPr>
            <p:spPr>
              <a:xfrm flipH="1">
                <a:off x="1189603" y="1185101"/>
                <a:ext cx="1" cy="728106"/>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73" name="Line"/>
              <p:cNvSpPr/>
              <p:nvPr/>
            </p:nvSpPr>
            <p:spPr>
              <a:xfrm flipH="1">
                <a:off x="288628"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74" name="Line"/>
              <p:cNvSpPr/>
              <p:nvPr/>
            </p:nvSpPr>
            <p:spPr>
              <a:xfrm>
                <a:off x="1616265" y="2452241"/>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75" name="set"/>
              <p:cNvSpPr txBox="1"/>
              <p:nvPr/>
            </p:nvSpPr>
            <p:spPr>
              <a:xfrm>
                <a:off x="1351055" y="2837552"/>
                <a:ext cx="1611130" cy="1015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set</a:t>
                </a:r>
              </a:p>
            </p:txBody>
          </p:sp>
          <p:sp>
            <p:nvSpPr>
              <p:cNvPr id="1576" name="Line"/>
              <p:cNvSpPr/>
              <p:nvPr/>
            </p:nvSpPr>
            <p:spPr>
              <a:xfrm flipH="1">
                <a:off x="1554694"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77" name="Line"/>
              <p:cNvSpPr/>
              <p:nvPr/>
            </p:nvSpPr>
            <p:spPr>
              <a:xfrm>
                <a:off x="2355107"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78" name="var"/>
              <p:cNvSpPr txBox="1"/>
              <p:nvPr/>
            </p:nvSpPr>
            <p:spPr>
              <a:xfrm>
                <a:off x="483754" y="4208199"/>
                <a:ext cx="1696426" cy="10005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var</a:t>
                </a:r>
              </a:p>
            </p:txBody>
          </p:sp>
          <p:sp>
            <p:nvSpPr>
              <p:cNvPr id="1579" name="binop"/>
              <p:cNvSpPr txBox="1"/>
              <p:nvPr/>
            </p:nvSpPr>
            <p:spPr>
              <a:xfrm>
                <a:off x="2574518" y="4218680"/>
                <a:ext cx="2578990" cy="990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binop</a:t>
                </a:r>
              </a:p>
            </p:txBody>
          </p:sp>
          <p:sp>
            <p:nvSpPr>
              <p:cNvPr id="1580" name="Line"/>
              <p:cNvSpPr/>
              <p:nvPr/>
            </p:nvSpPr>
            <p:spPr>
              <a:xfrm flipH="1">
                <a:off x="741735"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81" name="Line"/>
              <p:cNvSpPr/>
              <p:nvPr/>
            </p:nvSpPr>
            <p:spPr>
              <a:xfrm>
                <a:off x="1542148"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82" name="Line"/>
              <p:cNvSpPr/>
              <p:nvPr/>
            </p:nvSpPr>
            <p:spPr>
              <a:xfrm flipH="1">
                <a:off x="3215877"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83" name="Line"/>
              <p:cNvSpPr/>
              <p:nvPr/>
            </p:nvSpPr>
            <p:spPr>
              <a:xfrm>
                <a:off x="4016290"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84" name="Line"/>
              <p:cNvSpPr/>
              <p:nvPr/>
            </p:nvSpPr>
            <p:spPr>
              <a:xfrm flipH="1">
                <a:off x="737747"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grpSp>
        <p:nvGrpSpPr>
          <p:cNvPr id="1611" name="Group"/>
          <p:cNvGrpSpPr/>
          <p:nvPr/>
        </p:nvGrpSpPr>
        <p:grpSpPr>
          <a:xfrm>
            <a:off x="11183335" y="1574485"/>
            <a:ext cx="5835318" cy="4403980"/>
            <a:chOff x="127" y="14"/>
            <a:chExt cx="5835316" cy="4403978"/>
          </a:xfrm>
        </p:grpSpPr>
        <p:sp>
          <p:nvSpPr>
            <p:cNvPr id="1587" name="Rounded Rectangle"/>
            <p:cNvSpPr/>
            <p:nvPr/>
          </p:nvSpPr>
          <p:spPr>
            <a:xfrm>
              <a:off x="471330" y="1692284"/>
              <a:ext cx="1004598" cy="474721"/>
            </a:xfrm>
            <a:prstGeom prst="roundRect">
              <a:avLst>
                <a:gd name="adj" fmla="val 21248"/>
              </a:avLst>
            </a:prstGeom>
            <a:solidFill>
              <a:schemeClr val="accent6">
                <a:hueOff val="10811956"/>
                <a:satOff val="-58544"/>
                <a:lumOff val="-9736"/>
              </a:schemeClr>
            </a:solidFill>
            <a:ln w="635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88" name="Rounded Rectangle"/>
            <p:cNvSpPr/>
            <p:nvPr/>
          </p:nvSpPr>
          <p:spPr>
            <a:xfrm>
              <a:off x="1227126" y="2238717"/>
              <a:ext cx="1004598" cy="474721"/>
            </a:xfrm>
            <a:prstGeom prst="roundRect">
              <a:avLst>
                <a:gd name="adj" fmla="val 21248"/>
              </a:avLst>
            </a:prstGeom>
            <a:solidFill>
              <a:schemeClr val="accent1">
                <a:hueOff val="-137334"/>
                <a:satOff val="-2150"/>
                <a:lumOff val="15684"/>
              </a:schemeClr>
            </a:solidFill>
            <a:ln w="635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89" name="Rounded Rectangle"/>
            <p:cNvSpPr/>
            <p:nvPr/>
          </p:nvSpPr>
          <p:spPr>
            <a:xfrm>
              <a:off x="1924503" y="1692284"/>
              <a:ext cx="1004598" cy="474721"/>
            </a:xfrm>
            <a:prstGeom prst="roundRect">
              <a:avLst>
                <a:gd name="adj" fmla="val 21248"/>
              </a:avLst>
            </a:prstGeom>
            <a:solidFill>
              <a:schemeClr val="accent2">
                <a:hueOff val="-1342298"/>
                <a:satOff val="-4651"/>
                <a:lumOff val="19617"/>
              </a:schemeClr>
            </a:solidFill>
            <a:ln w="635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90" name="Rounded Rectangle"/>
            <p:cNvSpPr/>
            <p:nvPr/>
          </p:nvSpPr>
          <p:spPr>
            <a:xfrm>
              <a:off x="2655654" y="2238717"/>
              <a:ext cx="1004598" cy="474721"/>
            </a:xfrm>
            <a:prstGeom prst="roundRect">
              <a:avLst>
                <a:gd name="adj" fmla="val 21248"/>
              </a:avLst>
            </a:prstGeom>
            <a:solidFill>
              <a:schemeClr val="accent4">
                <a:hueOff val="-241732"/>
                <a:satOff val="29417"/>
                <a:lumOff val="20730"/>
              </a:schemeClr>
            </a:solidFill>
            <a:ln w="635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91" name="Rounded Rectangle"/>
            <p:cNvSpPr/>
            <p:nvPr/>
          </p:nvSpPr>
          <p:spPr>
            <a:xfrm>
              <a:off x="3377674" y="1692284"/>
              <a:ext cx="1004598" cy="474721"/>
            </a:xfrm>
            <a:prstGeom prst="roundRect">
              <a:avLst>
                <a:gd name="adj" fmla="val 21248"/>
              </a:avLst>
            </a:prstGeom>
            <a:solidFill>
              <a:schemeClr val="accent5">
                <a:hueOff val="100859"/>
                <a:satOff val="-13629"/>
                <a:lumOff val="23879"/>
              </a:schemeClr>
            </a:solidFill>
            <a:ln w="635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92" name="Rounded Rectangle"/>
            <p:cNvSpPr/>
            <p:nvPr/>
          </p:nvSpPr>
          <p:spPr>
            <a:xfrm>
              <a:off x="4084182" y="2238717"/>
              <a:ext cx="1004598" cy="474721"/>
            </a:xfrm>
            <a:prstGeom prst="roundRect">
              <a:avLst>
                <a:gd name="adj" fmla="val 21248"/>
              </a:avLst>
            </a:prstGeom>
            <a:solidFill>
              <a:schemeClr val="accent6">
                <a:hueOff val="105381"/>
                <a:satOff val="14341"/>
                <a:lumOff val="10801"/>
              </a:schemeClr>
            </a:solidFill>
            <a:ln w="635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93" name="Rounded Rectangle"/>
            <p:cNvSpPr/>
            <p:nvPr/>
          </p:nvSpPr>
          <p:spPr>
            <a:xfrm>
              <a:off x="4830846" y="1692284"/>
              <a:ext cx="1004598" cy="474721"/>
            </a:xfrm>
            <a:prstGeom prst="roundRect">
              <a:avLst>
                <a:gd name="adj" fmla="val 21248"/>
              </a:avLst>
            </a:prstGeom>
            <a:solidFill>
              <a:schemeClr val="accent3">
                <a:satOff val="-13807"/>
                <a:lumOff val="19329"/>
              </a:schemeClr>
            </a:solidFill>
            <a:ln w="635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94" name="Line"/>
            <p:cNvSpPr/>
            <p:nvPr/>
          </p:nvSpPr>
          <p:spPr>
            <a:xfrm rot="8637939">
              <a:off x="688810" y="891664"/>
              <a:ext cx="2106917" cy="145491"/>
            </a:xfrm>
            <a:custGeom>
              <a:avLst/>
              <a:gdLst/>
              <a:ahLst/>
              <a:cxnLst>
                <a:cxn ang="0">
                  <a:pos x="wd2" y="hd2"/>
                </a:cxn>
                <a:cxn ang="5400000">
                  <a:pos x="wd2" y="hd2"/>
                </a:cxn>
                <a:cxn ang="10800000">
                  <a:pos x="wd2" y="hd2"/>
                </a:cxn>
                <a:cxn ang="16200000">
                  <a:pos x="wd2" y="hd2"/>
                </a:cxn>
              </a:cxnLst>
              <a:rect l="0" t="0" r="r" b="b"/>
              <a:pathLst>
                <a:path w="21600" h="20390" fill="norm" stroke="1" extrusionOk="0">
                  <a:moveTo>
                    <a:pt x="0" y="0"/>
                  </a:moveTo>
                  <a:cubicBezTo>
                    <a:pt x="3187" y="12274"/>
                    <a:pt x="6475" y="19065"/>
                    <a:pt x="9785" y="20214"/>
                  </a:cubicBezTo>
                  <a:cubicBezTo>
                    <a:pt x="13775" y="21600"/>
                    <a:pt x="17758" y="14786"/>
                    <a:pt x="21600" y="0"/>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95" name="Line"/>
            <p:cNvSpPr/>
            <p:nvPr/>
          </p:nvSpPr>
          <p:spPr>
            <a:xfrm rot="8321490">
              <a:off x="1140096" y="1129549"/>
              <a:ext cx="2097299" cy="422812"/>
            </a:xfrm>
            <a:custGeom>
              <a:avLst/>
              <a:gdLst/>
              <a:ahLst/>
              <a:cxnLst>
                <a:cxn ang="0">
                  <a:pos x="wd2" y="hd2"/>
                </a:cxn>
                <a:cxn ang="5400000">
                  <a:pos x="wd2" y="hd2"/>
                </a:cxn>
                <a:cxn ang="10800000">
                  <a:pos x="wd2" y="hd2"/>
                </a:cxn>
                <a:cxn ang="16200000">
                  <a:pos x="wd2" y="hd2"/>
                </a:cxn>
              </a:cxnLst>
              <a:rect l="0" t="0" r="r" b="b"/>
              <a:pathLst>
                <a:path w="21600" h="20825" fill="norm" stroke="1" extrusionOk="0">
                  <a:moveTo>
                    <a:pt x="0" y="20123"/>
                  </a:moveTo>
                  <a:cubicBezTo>
                    <a:pt x="3601" y="21600"/>
                    <a:pt x="7226" y="20742"/>
                    <a:pt x="10779" y="17574"/>
                  </a:cubicBezTo>
                  <a:cubicBezTo>
                    <a:pt x="14543" y="14216"/>
                    <a:pt x="18187" y="8298"/>
                    <a:pt x="21600" y="0"/>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96" name="Line"/>
            <p:cNvSpPr/>
            <p:nvPr/>
          </p:nvSpPr>
          <p:spPr>
            <a:xfrm flipH="1">
              <a:off x="2385503" y="435821"/>
              <a:ext cx="611298" cy="1234700"/>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97" name="Line"/>
            <p:cNvSpPr/>
            <p:nvPr/>
          </p:nvSpPr>
          <p:spPr>
            <a:xfrm flipH="1">
              <a:off x="3129460" y="485119"/>
              <a:ext cx="1" cy="1704319"/>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98" name="Line"/>
            <p:cNvSpPr/>
            <p:nvPr/>
          </p:nvSpPr>
          <p:spPr>
            <a:xfrm>
              <a:off x="3327591" y="465723"/>
              <a:ext cx="552383" cy="1174693"/>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599" name="Line"/>
            <p:cNvSpPr/>
            <p:nvPr/>
          </p:nvSpPr>
          <p:spPr>
            <a:xfrm rot="4045074">
              <a:off x="3190178" y="1097755"/>
              <a:ext cx="1978820" cy="461658"/>
            </a:xfrm>
            <a:custGeom>
              <a:avLst/>
              <a:gdLst/>
              <a:ahLst/>
              <a:cxnLst>
                <a:cxn ang="0">
                  <a:pos x="wd2" y="hd2"/>
                </a:cxn>
                <a:cxn ang="5400000">
                  <a:pos x="wd2" y="hd2"/>
                </a:cxn>
                <a:cxn ang="10800000">
                  <a:pos x="wd2" y="hd2"/>
                </a:cxn>
                <a:cxn ang="16200000">
                  <a:pos x="wd2" y="hd2"/>
                </a:cxn>
              </a:cxnLst>
              <a:rect l="0" t="0" r="r" b="b"/>
              <a:pathLst>
                <a:path w="21600" h="19184" fill="norm" stroke="1" extrusionOk="0">
                  <a:moveTo>
                    <a:pt x="0" y="19184"/>
                  </a:moveTo>
                  <a:cubicBezTo>
                    <a:pt x="3153" y="12276"/>
                    <a:pt x="6521" y="6941"/>
                    <a:pt x="10027" y="3305"/>
                  </a:cubicBezTo>
                  <a:cubicBezTo>
                    <a:pt x="13946" y="-759"/>
                    <a:pt x="18241" y="-2416"/>
                    <a:pt x="21600" y="6328"/>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00" name="Line"/>
            <p:cNvSpPr/>
            <p:nvPr/>
          </p:nvSpPr>
          <p:spPr>
            <a:xfrm rot="2319716">
              <a:off x="3522745" y="906971"/>
              <a:ext cx="2014877" cy="130076"/>
            </a:xfrm>
            <a:custGeom>
              <a:avLst/>
              <a:gdLst/>
              <a:ahLst/>
              <a:cxnLst>
                <a:cxn ang="0">
                  <a:pos x="wd2" y="hd2"/>
                </a:cxn>
                <a:cxn ang="5400000">
                  <a:pos x="wd2" y="hd2"/>
                </a:cxn>
                <a:cxn ang="10800000">
                  <a:pos x="wd2" y="hd2"/>
                </a:cxn>
                <a:cxn ang="16200000">
                  <a:pos x="wd2" y="hd2"/>
                </a:cxn>
              </a:cxnLst>
              <a:rect l="0" t="0" r="r" b="b"/>
              <a:pathLst>
                <a:path w="21600" h="20582" fill="norm" stroke="1" extrusionOk="0">
                  <a:moveTo>
                    <a:pt x="0" y="20582"/>
                  </a:moveTo>
                  <a:cubicBezTo>
                    <a:pt x="3254" y="7966"/>
                    <a:pt x="6598" y="1098"/>
                    <a:pt x="9962" y="121"/>
                  </a:cubicBezTo>
                  <a:cubicBezTo>
                    <a:pt x="13887" y="-1018"/>
                    <a:pt x="17803" y="5868"/>
                    <a:pt x="21600" y="20582"/>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01" name="Rounded Rectangle"/>
            <p:cNvSpPr/>
            <p:nvPr/>
          </p:nvSpPr>
          <p:spPr>
            <a:xfrm>
              <a:off x="2627162" y="41546"/>
              <a:ext cx="1004598" cy="474720"/>
            </a:xfrm>
            <a:prstGeom prst="roundRect">
              <a:avLst>
                <a:gd name="adj" fmla="val 21248"/>
              </a:avLst>
            </a:prstGeom>
            <a:solidFill>
              <a:srgbClr val="FFFFFF"/>
            </a:solidFill>
            <a:ln w="635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02" name="Rounded Rectangle"/>
            <p:cNvSpPr/>
            <p:nvPr/>
          </p:nvSpPr>
          <p:spPr>
            <a:xfrm>
              <a:off x="2655654" y="3929273"/>
              <a:ext cx="1004598" cy="474721"/>
            </a:xfrm>
            <a:prstGeom prst="roundRect">
              <a:avLst>
                <a:gd name="adj" fmla="val 21248"/>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03" name="Line"/>
            <p:cNvSpPr/>
            <p:nvPr/>
          </p:nvSpPr>
          <p:spPr>
            <a:xfrm rot="12852529">
              <a:off x="292916" y="2887379"/>
              <a:ext cx="2697027" cy="571835"/>
            </a:xfrm>
            <a:custGeom>
              <a:avLst/>
              <a:gdLst/>
              <a:ahLst/>
              <a:cxnLst>
                <a:cxn ang="0">
                  <a:pos x="wd2" y="hd2"/>
                </a:cxn>
                <a:cxn ang="5400000">
                  <a:pos x="wd2" y="hd2"/>
                </a:cxn>
                <a:cxn ang="10800000">
                  <a:pos x="wd2" y="hd2"/>
                </a:cxn>
                <a:cxn ang="16200000">
                  <a:pos x="wd2" y="hd2"/>
                </a:cxn>
              </a:cxnLst>
              <a:rect l="0" t="0" r="r" b="b"/>
              <a:pathLst>
                <a:path w="21600" h="20513" fill="norm" stroke="1" extrusionOk="0">
                  <a:moveTo>
                    <a:pt x="0" y="3477"/>
                  </a:moveTo>
                  <a:cubicBezTo>
                    <a:pt x="3696" y="-557"/>
                    <a:pt x="7540" y="-1087"/>
                    <a:pt x="11284" y="1921"/>
                  </a:cubicBezTo>
                  <a:cubicBezTo>
                    <a:pt x="14971" y="4882"/>
                    <a:pt x="18483" y="11211"/>
                    <a:pt x="21600" y="20513"/>
                  </a:cubicBezTo>
                </a:path>
              </a:pathLst>
            </a:custGeom>
            <a:noFill/>
            <a:ln w="63500" cap="flat">
              <a:solidFill>
                <a:srgbClr val="000000"/>
              </a:solidFill>
              <a:prstDash val="solid"/>
              <a:miter lim="400000"/>
              <a:head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04" name="Line"/>
            <p:cNvSpPr/>
            <p:nvPr/>
          </p:nvSpPr>
          <p:spPr>
            <a:xfrm rot="13500000">
              <a:off x="1346180" y="3256287"/>
              <a:ext cx="1647299" cy="187306"/>
            </a:xfrm>
            <a:custGeom>
              <a:avLst/>
              <a:gdLst/>
              <a:ahLst/>
              <a:cxnLst>
                <a:cxn ang="0">
                  <a:pos x="wd2" y="hd2"/>
                </a:cxn>
                <a:cxn ang="5400000">
                  <a:pos x="wd2" y="hd2"/>
                </a:cxn>
                <a:cxn ang="10800000">
                  <a:pos x="wd2" y="hd2"/>
                </a:cxn>
                <a:cxn ang="16200000">
                  <a:pos x="wd2" y="hd2"/>
                </a:cxn>
              </a:cxnLst>
              <a:rect l="0" t="0" r="r" b="b"/>
              <a:pathLst>
                <a:path w="21600" h="20182" fill="norm" stroke="1" extrusionOk="0">
                  <a:moveTo>
                    <a:pt x="0" y="20182"/>
                  </a:moveTo>
                  <a:cubicBezTo>
                    <a:pt x="3745" y="5434"/>
                    <a:pt x="7878" y="-1418"/>
                    <a:pt x="12026" y="244"/>
                  </a:cubicBezTo>
                  <a:cubicBezTo>
                    <a:pt x="15347" y="1574"/>
                    <a:pt x="18603" y="8354"/>
                    <a:pt x="21600" y="20182"/>
                  </a:cubicBezTo>
                </a:path>
              </a:pathLst>
            </a:custGeom>
            <a:noFill/>
            <a:ln w="63500" cap="flat">
              <a:solidFill>
                <a:srgbClr val="000000"/>
              </a:solidFill>
              <a:prstDash val="solid"/>
              <a:miter lim="400000"/>
              <a:head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05" name="Line"/>
            <p:cNvSpPr/>
            <p:nvPr/>
          </p:nvSpPr>
          <p:spPr>
            <a:xfrm rot="14254572">
              <a:off x="1813205" y="2822480"/>
              <a:ext cx="1795251" cy="446963"/>
            </a:xfrm>
            <a:custGeom>
              <a:avLst/>
              <a:gdLst/>
              <a:ahLst/>
              <a:cxnLst>
                <a:cxn ang="0">
                  <a:pos x="wd2" y="hd2"/>
                </a:cxn>
                <a:cxn ang="5400000">
                  <a:pos x="wd2" y="hd2"/>
                </a:cxn>
                <a:cxn ang="10800000">
                  <a:pos x="wd2" y="hd2"/>
                </a:cxn>
                <a:cxn ang="16200000">
                  <a:pos x="wd2" y="hd2"/>
                </a:cxn>
              </a:cxnLst>
              <a:rect l="0" t="0" r="r" b="b"/>
              <a:pathLst>
                <a:path w="21600" h="20684" fill="norm" stroke="1" extrusionOk="0">
                  <a:moveTo>
                    <a:pt x="0" y="1821"/>
                  </a:moveTo>
                  <a:cubicBezTo>
                    <a:pt x="3816" y="-916"/>
                    <a:pt x="7738" y="-565"/>
                    <a:pt x="11516" y="2852"/>
                  </a:cubicBezTo>
                  <a:cubicBezTo>
                    <a:pt x="15154" y="6141"/>
                    <a:pt x="18583" y="12205"/>
                    <a:pt x="21600" y="20684"/>
                  </a:cubicBezTo>
                </a:path>
              </a:pathLst>
            </a:custGeom>
            <a:noFill/>
            <a:ln w="63500" cap="flat">
              <a:solidFill>
                <a:srgbClr val="000000"/>
              </a:solidFill>
              <a:prstDash val="solid"/>
              <a:miter lim="400000"/>
              <a:head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06" name="Line"/>
            <p:cNvSpPr/>
            <p:nvPr/>
          </p:nvSpPr>
          <p:spPr>
            <a:xfrm flipV="1">
              <a:off x="3172039" y="2672186"/>
              <a:ext cx="1" cy="1257401"/>
            </a:xfrm>
            <a:prstGeom prst="line">
              <a:avLst/>
            </a:prstGeom>
            <a:noFill/>
            <a:ln w="63500" cap="flat">
              <a:solidFill>
                <a:srgbClr val="000000"/>
              </a:solidFill>
              <a:prstDash val="solid"/>
              <a:miter lim="400000"/>
              <a:head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07" name="Line"/>
            <p:cNvSpPr/>
            <p:nvPr/>
          </p:nvSpPr>
          <p:spPr>
            <a:xfrm rot="16954731">
              <a:off x="2721099" y="2935672"/>
              <a:ext cx="1847849" cy="279551"/>
            </a:xfrm>
            <a:custGeom>
              <a:avLst/>
              <a:gdLst/>
              <a:ahLst/>
              <a:cxnLst>
                <a:cxn ang="0">
                  <a:pos x="wd2" y="hd2"/>
                </a:cxn>
                <a:cxn ang="5400000">
                  <a:pos x="wd2" y="hd2"/>
                </a:cxn>
                <a:cxn ang="10800000">
                  <a:pos x="wd2" y="hd2"/>
                </a:cxn>
                <a:cxn ang="16200000">
                  <a:pos x="wd2" y="hd2"/>
                </a:cxn>
              </a:cxnLst>
              <a:rect l="0" t="0" r="r" b="b"/>
              <a:pathLst>
                <a:path w="21600" h="21438" fill="norm" stroke="1" extrusionOk="0">
                  <a:moveTo>
                    <a:pt x="0" y="0"/>
                  </a:moveTo>
                  <a:cubicBezTo>
                    <a:pt x="3519" y="14357"/>
                    <a:pt x="7210" y="21600"/>
                    <a:pt x="10924" y="21436"/>
                  </a:cubicBezTo>
                  <a:cubicBezTo>
                    <a:pt x="14555" y="21275"/>
                    <a:pt x="18160" y="14037"/>
                    <a:pt x="21600" y="0"/>
                  </a:cubicBezTo>
                </a:path>
              </a:pathLst>
            </a:custGeom>
            <a:noFill/>
            <a:ln w="63500" cap="flat">
              <a:solidFill>
                <a:srgbClr val="000000"/>
              </a:solidFill>
              <a:prstDash val="solid"/>
              <a:miter lim="400000"/>
              <a:head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08" name="Line"/>
            <p:cNvSpPr/>
            <p:nvPr/>
          </p:nvSpPr>
          <p:spPr>
            <a:xfrm rot="18576423">
              <a:off x="3315536" y="3270965"/>
              <a:ext cx="1618344" cy="202973"/>
            </a:xfrm>
            <a:custGeom>
              <a:avLst/>
              <a:gdLst/>
              <a:ahLst/>
              <a:cxnLst>
                <a:cxn ang="0">
                  <a:pos x="wd2" y="hd2"/>
                </a:cxn>
                <a:cxn ang="5400000">
                  <a:pos x="wd2" y="hd2"/>
                </a:cxn>
                <a:cxn ang="10800000">
                  <a:pos x="wd2" y="hd2"/>
                </a:cxn>
                <a:cxn ang="16200000">
                  <a:pos x="wd2" y="hd2"/>
                </a:cxn>
              </a:cxnLst>
              <a:rect l="0" t="0" r="r" b="b"/>
              <a:pathLst>
                <a:path w="21600" h="18196" fill="norm" stroke="1" extrusionOk="0">
                  <a:moveTo>
                    <a:pt x="0" y="0"/>
                  </a:moveTo>
                  <a:cubicBezTo>
                    <a:pt x="4430" y="15899"/>
                    <a:pt x="9513" y="21600"/>
                    <a:pt x="14471" y="16229"/>
                  </a:cubicBezTo>
                  <a:cubicBezTo>
                    <a:pt x="16966" y="13527"/>
                    <a:pt x="19375" y="8042"/>
                    <a:pt x="21600" y="0"/>
                  </a:cubicBezTo>
                </a:path>
              </a:pathLst>
            </a:custGeom>
            <a:noFill/>
            <a:ln w="63500" cap="flat">
              <a:solidFill>
                <a:srgbClr val="000000"/>
              </a:solidFill>
              <a:prstDash val="solid"/>
              <a:miter lim="400000"/>
              <a:head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09" name="Line"/>
            <p:cNvSpPr/>
            <p:nvPr/>
          </p:nvSpPr>
          <p:spPr>
            <a:xfrm rot="18497650">
              <a:off x="3393897" y="2978865"/>
              <a:ext cx="2554532" cy="486927"/>
            </a:xfrm>
            <a:custGeom>
              <a:avLst/>
              <a:gdLst/>
              <a:ahLst/>
              <a:cxnLst>
                <a:cxn ang="0">
                  <a:pos x="wd2" y="hd2"/>
                </a:cxn>
                <a:cxn ang="5400000">
                  <a:pos x="wd2" y="hd2"/>
                </a:cxn>
                <a:cxn ang="10800000">
                  <a:pos x="wd2" y="hd2"/>
                </a:cxn>
                <a:cxn ang="16200000">
                  <a:pos x="wd2" y="hd2"/>
                </a:cxn>
              </a:cxnLst>
              <a:rect l="0" t="0" r="r" b="b"/>
              <a:pathLst>
                <a:path w="21600" h="21016" fill="norm" stroke="1" extrusionOk="0">
                  <a:moveTo>
                    <a:pt x="0" y="0"/>
                  </a:moveTo>
                  <a:cubicBezTo>
                    <a:pt x="3583" y="12751"/>
                    <a:pt x="7907" y="20075"/>
                    <a:pt x="12359" y="20939"/>
                  </a:cubicBezTo>
                  <a:cubicBezTo>
                    <a:pt x="15764" y="21600"/>
                    <a:pt x="19156" y="18099"/>
                    <a:pt x="21600" y="7602"/>
                  </a:cubicBezTo>
                </a:path>
              </a:pathLst>
            </a:custGeom>
            <a:noFill/>
            <a:ln w="63500" cap="flat">
              <a:solidFill>
                <a:srgbClr val="000000"/>
              </a:solidFill>
              <a:prstDash val="solid"/>
              <a:miter lim="400000"/>
              <a:head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10" name="Line"/>
            <p:cNvSpPr/>
            <p:nvPr/>
          </p:nvSpPr>
          <p:spPr>
            <a:xfrm rot="16653527">
              <a:off x="-370768" y="782092"/>
              <a:ext cx="3966890" cy="2726979"/>
            </a:xfrm>
            <a:custGeom>
              <a:avLst/>
              <a:gdLst/>
              <a:ahLst/>
              <a:cxnLst>
                <a:cxn ang="0">
                  <a:pos x="wd2" y="hd2"/>
                </a:cxn>
                <a:cxn ang="5400000">
                  <a:pos x="wd2" y="hd2"/>
                </a:cxn>
                <a:cxn ang="10800000">
                  <a:pos x="wd2" y="hd2"/>
                </a:cxn>
                <a:cxn ang="16200000">
                  <a:pos x="wd2" y="hd2"/>
                </a:cxn>
              </a:cxnLst>
              <a:rect l="0" t="0" r="r" b="b"/>
              <a:pathLst>
                <a:path w="21571" h="20257" fill="norm" stroke="1" extrusionOk="0">
                  <a:moveTo>
                    <a:pt x="127" y="20257"/>
                  </a:moveTo>
                  <a:cubicBezTo>
                    <a:pt x="-7" y="18346"/>
                    <a:pt x="-29" y="16461"/>
                    <a:pt x="35" y="14650"/>
                  </a:cubicBezTo>
                  <a:cubicBezTo>
                    <a:pt x="173" y="10734"/>
                    <a:pt x="739" y="6700"/>
                    <a:pt x="3540" y="3635"/>
                  </a:cubicBezTo>
                  <a:cubicBezTo>
                    <a:pt x="7026" y="-181"/>
                    <a:pt x="13189" y="-1343"/>
                    <a:pt x="16979" y="1851"/>
                  </a:cubicBezTo>
                  <a:cubicBezTo>
                    <a:pt x="18520" y="3149"/>
                    <a:pt x="19296" y="5155"/>
                    <a:pt x="19972" y="7486"/>
                  </a:cubicBezTo>
                  <a:cubicBezTo>
                    <a:pt x="20738" y="10132"/>
                    <a:pt x="21406" y="12930"/>
                    <a:pt x="21571" y="15636"/>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6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56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xit" nodeType="clickEffect" presetSubtype="0" presetID="1" grpId="3" fill="hold">
                                  <p:stCondLst>
                                    <p:cond delay="0"/>
                                  </p:stCondLst>
                                  <p:iterate type="el" backwards="0">
                                    <p:tmAbs val="0"/>
                                  </p:iterate>
                                  <p:childTnLst>
                                    <p:set>
                                      <p:cBhvr>
                                        <p:cTn id="13" fill="hold">
                                          <p:stCondLst>
                                            <p:cond delay="0"/>
                                          </p:stCondLst>
                                        </p:cTn>
                                        <p:tgtEl>
                                          <p:spTgt spid="1566"/>
                                        </p:tgtEl>
                                        <p:attrNameLst>
                                          <p:attrName>style.visibility</p:attrName>
                                        </p:attrNameLst>
                                      </p:cBhvr>
                                      <p:to>
                                        <p:strVal val="hidden"/>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6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15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86" grpId="5"/>
      <p:bldP build="whole" bldLvl="1" animBg="1" rev="0" advAuto="0" spid="1567" grpId="1"/>
      <p:bldP build="whole" bldLvl="1" animBg="1" rev="0" advAuto="0" spid="1611" grpId="4"/>
      <p:bldP build="whole" bldLvl="1" animBg="1" rev="0" advAuto="0" spid="1566" grpId="2"/>
      <p:bldP build="whole" bldLvl="1" animBg="1" rev="0" advAuto="0" spid="1566" grpId="3"/>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658DA0"/>
        </a:solidFill>
      </p:bgPr>
    </p:bg>
    <p:spTree>
      <p:nvGrpSpPr>
        <p:cNvPr id="1" name=""/>
        <p:cNvGrpSpPr/>
        <p:nvPr/>
      </p:nvGrpSpPr>
      <p:grpSpPr>
        <a:xfrm>
          <a:off x="0" y="0"/>
          <a:ext cx="0" cy="0"/>
          <a:chOff x="0" y="0"/>
          <a:chExt cx="0" cy="0"/>
        </a:xfrm>
      </p:grpSpPr>
      <p:sp>
        <p:nvSpPr>
          <p:cNvPr id="1615" name="Rounded Rectangle"/>
          <p:cNvSpPr/>
          <p:nvPr/>
        </p:nvSpPr>
        <p:spPr>
          <a:xfrm>
            <a:off x="1271761" y="680606"/>
            <a:ext cx="22464731" cy="12354788"/>
          </a:xfrm>
          <a:prstGeom prst="roundRect">
            <a:avLst>
              <a:gd name="adj" fmla="val 7279"/>
            </a:avLst>
          </a:prstGeom>
          <a:solidFill>
            <a:srgbClr val="923A99"/>
          </a:solidFill>
          <a:ln w="101600">
            <a:solidFill>
              <a:srgbClr val="3D315B"/>
            </a:solidFill>
            <a:miter lim="400000"/>
          </a:ln>
          <a:effectLst>
            <a:outerShdw sx="100000" sy="100000" kx="0" ky="0" algn="b" rotWithShape="0" blurRad="190500" dist="228600" dir="959345">
              <a:srgbClr val="000000"/>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pic>
        <p:nvPicPr>
          <p:cNvPr id="1616" name="Group" descr="Group"/>
          <p:cNvPicPr>
            <a:picLocks noChangeAspect="1"/>
          </p:cNvPicPr>
          <p:nvPr/>
        </p:nvPicPr>
        <p:blipFill>
          <a:blip r:embed="rId3">
            <a:extLst/>
          </a:blip>
          <a:srcRect l="3091" t="4366" r="3091" b="4366"/>
          <a:stretch>
            <a:fillRect/>
          </a:stretch>
        </p:blipFill>
        <p:spPr>
          <a:xfrm>
            <a:off x="2091268" y="3629908"/>
            <a:ext cx="2848642" cy="2209900"/>
          </a:xfrm>
          <a:prstGeom prst="rect">
            <a:avLst/>
          </a:prstGeom>
          <a:ln w="12700">
            <a:miter lim="400000"/>
          </a:ln>
        </p:spPr>
      </p:pic>
      <p:grpSp>
        <p:nvGrpSpPr>
          <p:cNvPr id="1633" name="Group"/>
          <p:cNvGrpSpPr/>
          <p:nvPr/>
        </p:nvGrpSpPr>
        <p:grpSpPr>
          <a:xfrm>
            <a:off x="5322377" y="1197192"/>
            <a:ext cx="5205392" cy="6252431"/>
            <a:chOff x="0" y="0"/>
            <a:chExt cx="5205390" cy="6252429"/>
          </a:xfrm>
        </p:grpSpPr>
        <p:sp>
          <p:nvSpPr>
            <p:cNvPr id="1617" name="Rectangle"/>
            <p:cNvSpPr/>
            <p:nvPr/>
          </p:nvSpPr>
          <p:spPr>
            <a:xfrm>
              <a:off x="0" y="0"/>
              <a:ext cx="5205391" cy="6252430"/>
            </a:xfrm>
            <a:prstGeom prst="rect">
              <a:avLst/>
            </a:prstGeom>
            <a:solidFill>
              <a:srgbClr val="FFFFFF"/>
            </a:solidFill>
            <a:ln w="76200" cap="flat">
              <a:solidFill>
                <a:srgbClr val="000000"/>
              </a:solidFill>
              <a:prstDash val="solid"/>
              <a:miter lim="400000"/>
            </a:ln>
            <a:effectLst>
              <a:outerShdw sx="100000" sy="100000" kx="0" ky="0" algn="b" rotWithShape="0" blurRad="101600" dist="177652" dir="2703861">
                <a:srgbClr val="000000">
                  <a:alpha val="41161"/>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18" name="loop"/>
            <p:cNvSpPr txBox="1"/>
            <p:nvPr/>
          </p:nvSpPr>
          <p:spPr>
            <a:xfrm>
              <a:off x="141465" y="95756"/>
              <a:ext cx="2096276" cy="1040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loop</a:t>
              </a:r>
            </a:p>
          </p:txBody>
        </p:sp>
        <p:sp>
          <p:nvSpPr>
            <p:cNvPr id="1619" name="if"/>
            <p:cNvSpPr txBox="1"/>
            <p:nvPr/>
          </p:nvSpPr>
          <p:spPr>
            <a:xfrm>
              <a:off x="634107" y="1510384"/>
              <a:ext cx="1110992" cy="9807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if</a:t>
              </a:r>
            </a:p>
          </p:txBody>
        </p:sp>
        <p:sp>
          <p:nvSpPr>
            <p:cNvPr id="1620" name="Line"/>
            <p:cNvSpPr/>
            <p:nvPr/>
          </p:nvSpPr>
          <p:spPr>
            <a:xfrm flipH="1">
              <a:off x="1189603" y="1185101"/>
              <a:ext cx="1" cy="728106"/>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21" name="Line"/>
            <p:cNvSpPr/>
            <p:nvPr/>
          </p:nvSpPr>
          <p:spPr>
            <a:xfrm flipH="1">
              <a:off x="288628"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22" name="Line"/>
            <p:cNvSpPr/>
            <p:nvPr/>
          </p:nvSpPr>
          <p:spPr>
            <a:xfrm>
              <a:off x="1616265" y="2452241"/>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23" name="set"/>
            <p:cNvSpPr txBox="1"/>
            <p:nvPr/>
          </p:nvSpPr>
          <p:spPr>
            <a:xfrm>
              <a:off x="1351055" y="2837552"/>
              <a:ext cx="1611130" cy="1015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set</a:t>
              </a:r>
            </a:p>
          </p:txBody>
        </p:sp>
        <p:sp>
          <p:nvSpPr>
            <p:cNvPr id="1624" name="Line"/>
            <p:cNvSpPr/>
            <p:nvPr/>
          </p:nvSpPr>
          <p:spPr>
            <a:xfrm flipH="1">
              <a:off x="1554694"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25" name="Line"/>
            <p:cNvSpPr/>
            <p:nvPr/>
          </p:nvSpPr>
          <p:spPr>
            <a:xfrm>
              <a:off x="2355107"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26" name="var"/>
            <p:cNvSpPr txBox="1"/>
            <p:nvPr/>
          </p:nvSpPr>
          <p:spPr>
            <a:xfrm>
              <a:off x="483754" y="4208199"/>
              <a:ext cx="1696426" cy="10005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var</a:t>
              </a:r>
            </a:p>
          </p:txBody>
        </p:sp>
        <p:sp>
          <p:nvSpPr>
            <p:cNvPr id="1627" name="binop"/>
            <p:cNvSpPr txBox="1"/>
            <p:nvPr/>
          </p:nvSpPr>
          <p:spPr>
            <a:xfrm>
              <a:off x="2574518" y="4218680"/>
              <a:ext cx="2578990" cy="990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binop</a:t>
              </a:r>
            </a:p>
          </p:txBody>
        </p:sp>
        <p:sp>
          <p:nvSpPr>
            <p:cNvPr id="1628" name="Line"/>
            <p:cNvSpPr/>
            <p:nvPr/>
          </p:nvSpPr>
          <p:spPr>
            <a:xfrm flipH="1">
              <a:off x="741735"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29" name="Line"/>
            <p:cNvSpPr/>
            <p:nvPr/>
          </p:nvSpPr>
          <p:spPr>
            <a:xfrm>
              <a:off x="1542148"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30" name="Line"/>
            <p:cNvSpPr/>
            <p:nvPr/>
          </p:nvSpPr>
          <p:spPr>
            <a:xfrm flipH="1">
              <a:off x="3215877"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31" name="Line"/>
            <p:cNvSpPr/>
            <p:nvPr/>
          </p:nvSpPr>
          <p:spPr>
            <a:xfrm>
              <a:off x="4016290"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32" name="Line"/>
            <p:cNvSpPr/>
            <p:nvPr/>
          </p:nvSpPr>
          <p:spPr>
            <a:xfrm flipH="1">
              <a:off x="737747"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652" name="Group"/>
          <p:cNvGrpSpPr/>
          <p:nvPr/>
        </p:nvGrpSpPr>
        <p:grpSpPr>
          <a:xfrm>
            <a:off x="11116732" y="6295246"/>
            <a:ext cx="6871239" cy="6252430"/>
            <a:chOff x="0" y="0"/>
            <a:chExt cx="6871237" cy="6252429"/>
          </a:xfrm>
        </p:grpSpPr>
        <p:grpSp>
          <p:nvGrpSpPr>
            <p:cNvPr id="1650" name="Group"/>
            <p:cNvGrpSpPr/>
            <p:nvPr/>
          </p:nvGrpSpPr>
          <p:grpSpPr>
            <a:xfrm>
              <a:off x="0" y="0"/>
              <a:ext cx="5205391" cy="6252430"/>
              <a:chOff x="0" y="0"/>
              <a:chExt cx="5205390" cy="6252429"/>
            </a:xfrm>
          </p:grpSpPr>
          <p:sp>
            <p:nvSpPr>
              <p:cNvPr id="1634" name="Rectangle"/>
              <p:cNvSpPr/>
              <p:nvPr/>
            </p:nvSpPr>
            <p:spPr>
              <a:xfrm>
                <a:off x="0" y="0"/>
                <a:ext cx="5205391" cy="6252430"/>
              </a:xfrm>
              <a:prstGeom prst="rect">
                <a:avLst/>
              </a:prstGeom>
              <a:solidFill>
                <a:srgbClr val="FFFFFF"/>
              </a:solidFill>
              <a:ln w="76200" cap="flat">
                <a:solidFill>
                  <a:srgbClr val="000000"/>
                </a:solidFill>
                <a:prstDash val="solid"/>
                <a:miter lim="400000"/>
              </a:ln>
              <a:effectLst>
                <a:outerShdw sx="100000" sy="100000" kx="0" ky="0" algn="b" rotWithShape="0" blurRad="101600" dist="177652" dir="2703861">
                  <a:srgbClr val="000000">
                    <a:alpha val="41161"/>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35" name="loop"/>
              <p:cNvSpPr txBox="1"/>
              <p:nvPr/>
            </p:nvSpPr>
            <p:spPr>
              <a:xfrm>
                <a:off x="141465" y="95756"/>
                <a:ext cx="2096276" cy="1040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loop</a:t>
                </a:r>
              </a:p>
            </p:txBody>
          </p:sp>
          <p:sp>
            <p:nvSpPr>
              <p:cNvPr id="1636" name="if"/>
              <p:cNvSpPr txBox="1"/>
              <p:nvPr/>
            </p:nvSpPr>
            <p:spPr>
              <a:xfrm>
                <a:off x="634107" y="1510384"/>
                <a:ext cx="1110992" cy="9807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if</a:t>
                </a:r>
              </a:p>
            </p:txBody>
          </p:sp>
          <p:sp>
            <p:nvSpPr>
              <p:cNvPr id="1637" name="Line"/>
              <p:cNvSpPr/>
              <p:nvPr/>
            </p:nvSpPr>
            <p:spPr>
              <a:xfrm flipH="1">
                <a:off x="1189603" y="1185101"/>
                <a:ext cx="1" cy="728106"/>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38" name="Line"/>
              <p:cNvSpPr/>
              <p:nvPr/>
            </p:nvSpPr>
            <p:spPr>
              <a:xfrm flipH="1">
                <a:off x="288628"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39" name="Line"/>
              <p:cNvSpPr/>
              <p:nvPr/>
            </p:nvSpPr>
            <p:spPr>
              <a:xfrm>
                <a:off x="1616265" y="2452241"/>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40" name="set"/>
              <p:cNvSpPr txBox="1"/>
              <p:nvPr/>
            </p:nvSpPr>
            <p:spPr>
              <a:xfrm>
                <a:off x="1351055" y="2837552"/>
                <a:ext cx="1611130" cy="1015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set</a:t>
                </a:r>
              </a:p>
            </p:txBody>
          </p:sp>
          <p:sp>
            <p:nvSpPr>
              <p:cNvPr id="1641" name="Line"/>
              <p:cNvSpPr/>
              <p:nvPr/>
            </p:nvSpPr>
            <p:spPr>
              <a:xfrm flipH="1">
                <a:off x="1554694"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42" name="Line"/>
              <p:cNvSpPr/>
              <p:nvPr/>
            </p:nvSpPr>
            <p:spPr>
              <a:xfrm>
                <a:off x="2355107" y="3807607"/>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43" name="var"/>
              <p:cNvSpPr txBox="1"/>
              <p:nvPr/>
            </p:nvSpPr>
            <p:spPr>
              <a:xfrm>
                <a:off x="483754" y="4208199"/>
                <a:ext cx="1696426" cy="10005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var</a:t>
                </a:r>
              </a:p>
            </p:txBody>
          </p:sp>
          <p:sp>
            <p:nvSpPr>
              <p:cNvPr id="1644" name="binop"/>
              <p:cNvSpPr txBox="1"/>
              <p:nvPr/>
            </p:nvSpPr>
            <p:spPr>
              <a:xfrm>
                <a:off x="2574518" y="4218680"/>
                <a:ext cx="2578990" cy="990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solidFill>
                      <a:srgbClr val="000000"/>
                    </a:solidFill>
                    <a:latin typeface="Courier"/>
                    <a:ea typeface="Courier"/>
                    <a:cs typeface="Courier"/>
                    <a:sym typeface="Courier"/>
                  </a:defRPr>
                </a:lvl1pPr>
              </a:lstStyle>
              <a:p>
                <a:pPr/>
                <a:r>
                  <a:t>binop</a:t>
                </a:r>
              </a:p>
            </p:txBody>
          </p:sp>
          <p:sp>
            <p:nvSpPr>
              <p:cNvPr id="1645" name="Line"/>
              <p:cNvSpPr/>
              <p:nvPr/>
            </p:nvSpPr>
            <p:spPr>
              <a:xfrm flipH="1">
                <a:off x="741735"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46" name="Line"/>
              <p:cNvSpPr/>
              <p:nvPr/>
            </p:nvSpPr>
            <p:spPr>
              <a:xfrm>
                <a:off x="1542148"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47" name="Line"/>
              <p:cNvSpPr/>
              <p:nvPr/>
            </p:nvSpPr>
            <p:spPr>
              <a:xfrm flipH="1">
                <a:off x="3215877"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48" name="Line"/>
              <p:cNvSpPr/>
              <p:nvPr/>
            </p:nvSpPr>
            <p:spPr>
              <a:xfrm>
                <a:off x="4016290" y="5273562"/>
                <a:ext cx="505786" cy="715593"/>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49" name="Line"/>
              <p:cNvSpPr/>
              <p:nvPr/>
            </p:nvSpPr>
            <p:spPr>
              <a:xfrm flipH="1">
                <a:off x="737747" y="2437881"/>
                <a:ext cx="505786" cy="71559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1651" name="Arrow"/>
            <p:cNvSpPr/>
            <p:nvPr/>
          </p:nvSpPr>
          <p:spPr>
            <a:xfrm flipH="1">
              <a:off x="5632546" y="2972254"/>
              <a:ext cx="1238692" cy="990731"/>
            </a:xfrm>
            <a:prstGeom prst="rightArrow">
              <a:avLst>
                <a:gd name="adj1" fmla="val 32000"/>
                <a:gd name="adj2" fmla="val 80018"/>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661" name="Group"/>
          <p:cNvGrpSpPr/>
          <p:nvPr/>
        </p:nvGrpSpPr>
        <p:grpSpPr>
          <a:xfrm>
            <a:off x="18415127" y="5943322"/>
            <a:ext cx="4470213" cy="5818838"/>
            <a:chOff x="0" y="0"/>
            <a:chExt cx="4470212" cy="5818836"/>
          </a:xfrm>
        </p:grpSpPr>
        <p:sp>
          <p:nvSpPr>
            <p:cNvPr id="1653" name="Arrow"/>
            <p:cNvSpPr/>
            <p:nvPr/>
          </p:nvSpPr>
          <p:spPr>
            <a:xfrm rot="5400000">
              <a:off x="1615760" y="123980"/>
              <a:ext cx="1238693" cy="990731"/>
            </a:xfrm>
            <a:prstGeom prst="rightArrow">
              <a:avLst>
                <a:gd name="adj1" fmla="val 32000"/>
                <a:gd name="adj2" fmla="val 80018"/>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1660" name="Group"/>
            <p:cNvGrpSpPr/>
            <p:nvPr/>
          </p:nvGrpSpPr>
          <p:grpSpPr>
            <a:xfrm>
              <a:off x="0" y="1777413"/>
              <a:ext cx="4470213" cy="4041424"/>
              <a:chOff x="0" y="0"/>
              <a:chExt cx="4470212" cy="4041423"/>
            </a:xfrm>
          </p:grpSpPr>
          <p:sp>
            <p:nvSpPr>
              <p:cNvPr id="1654" name="Oval"/>
              <p:cNvSpPr/>
              <p:nvPr/>
            </p:nvSpPr>
            <p:spPr>
              <a:xfrm>
                <a:off x="0" y="0"/>
                <a:ext cx="4470213" cy="340144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655" name="Dynamic"/>
              <p:cNvSpPr/>
              <p:nvPr/>
            </p:nvSpPr>
            <p:spPr>
              <a:xfrm>
                <a:off x="2229048" y="277142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Dynamic</a:t>
                </a:r>
              </a:p>
            </p:txBody>
          </p:sp>
          <p:pic>
            <p:nvPicPr>
              <p:cNvPr id="1656" name="diamond-clipart-purple-diamond-2.png" descr="diamond-clipart-purple-diamond-2.png"/>
              <p:cNvPicPr>
                <a:picLocks noChangeAspect="1"/>
              </p:cNvPicPr>
              <p:nvPr/>
            </p:nvPicPr>
            <p:blipFill>
              <a:blip r:embed="rId4">
                <a:extLst/>
              </a:blip>
              <a:srcRect l="0" t="2228" r="67722" b="48875"/>
              <a:stretch>
                <a:fillRect/>
              </a:stretch>
            </p:blipFill>
            <p:spPr>
              <a:xfrm>
                <a:off x="674174" y="332748"/>
                <a:ext cx="1066712" cy="1125758"/>
              </a:xfrm>
              <a:prstGeom prst="rect">
                <a:avLst/>
              </a:prstGeom>
              <a:ln w="12700" cap="flat">
                <a:noFill/>
                <a:miter lim="400000"/>
              </a:ln>
              <a:effectLst/>
            </p:spPr>
          </p:pic>
          <p:pic>
            <p:nvPicPr>
              <p:cNvPr id="1657" name="diamond-clipart-purple-diamond-2.png" descr="diamond-clipart-purple-diamond-2.png"/>
              <p:cNvPicPr>
                <a:picLocks noChangeAspect="1"/>
              </p:cNvPicPr>
              <p:nvPr/>
            </p:nvPicPr>
            <p:blipFill>
              <a:blip r:embed="rId4">
                <a:extLst/>
              </a:blip>
              <a:srcRect l="32885" t="0" r="26980" b="48312"/>
              <a:stretch>
                <a:fillRect/>
              </a:stretch>
            </p:blipFill>
            <p:spPr>
              <a:xfrm>
                <a:off x="1720962" y="316573"/>
                <a:ext cx="1211119" cy="1086654"/>
              </a:xfrm>
              <a:prstGeom prst="rect">
                <a:avLst/>
              </a:prstGeom>
              <a:ln w="12700" cap="flat">
                <a:noFill/>
                <a:miter lim="400000"/>
              </a:ln>
              <a:effectLst/>
            </p:spPr>
          </p:pic>
          <p:pic>
            <p:nvPicPr>
              <p:cNvPr id="1658" name="diamond-clipart-purple-diamond-2.png" descr="diamond-clipart-purple-diamond-2.png"/>
              <p:cNvPicPr>
                <a:picLocks noChangeAspect="1"/>
              </p:cNvPicPr>
              <p:nvPr/>
            </p:nvPicPr>
            <p:blipFill>
              <a:blip r:embed="rId4">
                <a:extLst/>
              </a:blip>
              <a:srcRect l="72191" t="0" r="0" b="48180"/>
              <a:stretch>
                <a:fillRect/>
              </a:stretch>
            </p:blipFill>
            <p:spPr>
              <a:xfrm>
                <a:off x="2921375" y="328490"/>
                <a:ext cx="881807" cy="1144753"/>
              </a:xfrm>
              <a:prstGeom prst="rect">
                <a:avLst/>
              </a:prstGeom>
              <a:ln w="12700" cap="flat">
                <a:noFill/>
                <a:miter lim="400000"/>
              </a:ln>
              <a:effectLst/>
            </p:spPr>
          </p:pic>
          <p:pic>
            <p:nvPicPr>
              <p:cNvPr id="1659" name="diamond-clipart-purple-diamond-2.png" descr="diamond-clipart-purple-diamond-2.png"/>
              <p:cNvPicPr>
                <a:picLocks noChangeAspect="1"/>
              </p:cNvPicPr>
              <p:nvPr/>
            </p:nvPicPr>
            <p:blipFill>
              <a:blip r:embed="rId4">
                <a:extLst/>
              </a:blip>
              <a:srcRect l="15943" t="50798" r="15943" b="0"/>
              <a:stretch>
                <a:fillRect/>
              </a:stretch>
            </p:blipFill>
            <p:spPr>
              <a:xfrm>
                <a:off x="1137357" y="1398332"/>
                <a:ext cx="2202676" cy="1108471"/>
              </a:xfrm>
              <a:prstGeom prst="rect">
                <a:avLst/>
              </a:prstGeom>
              <a:ln w="12700" cap="flat">
                <a:noFill/>
                <a:miter lim="400000"/>
              </a:ln>
              <a:effectLst/>
            </p:spPr>
          </p:pic>
        </p:grpSp>
      </p:grpSp>
      <p:grpSp>
        <p:nvGrpSpPr>
          <p:cNvPr id="1667" name="Group"/>
          <p:cNvGrpSpPr/>
          <p:nvPr/>
        </p:nvGrpSpPr>
        <p:grpSpPr>
          <a:xfrm>
            <a:off x="2020581" y="8262686"/>
            <a:ext cx="8355664" cy="4267688"/>
            <a:chOff x="0" y="0"/>
            <a:chExt cx="8355663" cy="4267686"/>
          </a:xfrm>
        </p:grpSpPr>
        <p:grpSp>
          <p:nvGrpSpPr>
            <p:cNvPr id="1664" name="Group"/>
            <p:cNvGrpSpPr/>
            <p:nvPr/>
          </p:nvGrpSpPr>
          <p:grpSpPr>
            <a:xfrm rot="21433824">
              <a:off x="4780373" y="1633677"/>
              <a:ext cx="3515723" cy="2550560"/>
              <a:chOff x="0" y="0"/>
              <a:chExt cx="3515722" cy="2550559"/>
            </a:xfrm>
          </p:grpSpPr>
          <p:sp>
            <p:nvSpPr>
              <p:cNvPr id="1662" name="Oval"/>
              <p:cNvSpPr/>
              <p:nvPr/>
            </p:nvSpPr>
            <p:spPr>
              <a:xfrm rot="20760000">
                <a:off x="175516" y="355481"/>
                <a:ext cx="3164690" cy="1839597"/>
              </a:xfrm>
              <a:prstGeom prst="ellipse">
                <a:avLst/>
              </a:prstGeom>
              <a:solidFill>
                <a:srgbClr val="FFFFFF"/>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pic>
            <p:nvPicPr>
              <p:cNvPr id="1663" name="intel-logo.png" descr="intel-logo.png"/>
              <p:cNvPicPr>
                <a:picLocks noChangeAspect="1"/>
              </p:cNvPicPr>
              <p:nvPr/>
            </p:nvPicPr>
            <p:blipFill>
              <a:blip r:embed="rId5">
                <a:extLst/>
              </a:blip>
              <a:stretch>
                <a:fillRect/>
              </a:stretch>
            </p:blipFill>
            <p:spPr>
              <a:xfrm rot="21600000">
                <a:off x="99200" y="174758"/>
                <a:ext cx="3317323" cy="2201044"/>
              </a:xfrm>
              <a:prstGeom prst="rect">
                <a:avLst/>
              </a:prstGeom>
              <a:ln w="12700" cap="flat">
                <a:noFill/>
                <a:miter lim="400000"/>
              </a:ln>
              <a:effectLst/>
            </p:spPr>
          </p:pic>
        </p:grpSp>
        <p:pic>
          <p:nvPicPr>
            <p:cNvPr id="1665" name="1200px-Sparc-logo.svg.png" descr="1200px-Sparc-logo.svg.png"/>
            <p:cNvPicPr>
              <a:picLocks noChangeAspect="1"/>
            </p:cNvPicPr>
            <p:nvPr/>
          </p:nvPicPr>
          <p:blipFill>
            <a:blip r:embed="rId6">
              <a:extLst/>
            </a:blip>
            <a:stretch>
              <a:fillRect/>
            </a:stretch>
          </p:blipFill>
          <p:spPr>
            <a:xfrm>
              <a:off x="1731342" y="0"/>
              <a:ext cx="4368829" cy="2209899"/>
            </a:xfrm>
            <a:prstGeom prst="rect">
              <a:avLst/>
            </a:prstGeom>
            <a:ln w="12700" cap="flat">
              <a:noFill/>
              <a:miter lim="400000"/>
            </a:ln>
            <a:effectLst/>
          </p:spPr>
        </p:pic>
        <p:pic>
          <p:nvPicPr>
            <p:cNvPr id="1666" name="Unknown.png" descr="Unknown.png"/>
            <p:cNvPicPr>
              <a:picLocks noChangeAspect="1"/>
            </p:cNvPicPr>
            <p:nvPr/>
          </p:nvPicPr>
          <p:blipFill>
            <a:blip r:embed="rId7">
              <a:extLst/>
            </a:blip>
            <a:stretch>
              <a:fillRect/>
            </a:stretch>
          </p:blipFill>
          <p:spPr>
            <a:xfrm>
              <a:off x="0" y="2075447"/>
              <a:ext cx="3746500" cy="2171701"/>
            </a:xfrm>
            <a:prstGeom prst="rect">
              <a:avLst/>
            </a:prstGeom>
            <a:ln w="12700" cap="flat">
              <a:noFill/>
              <a:miter lim="400000"/>
            </a:ln>
            <a:effectLst/>
          </p:spPr>
        </p:pic>
      </p:grpSp>
      <p:grpSp>
        <p:nvGrpSpPr>
          <p:cNvPr id="1675" name="Group"/>
          <p:cNvGrpSpPr/>
          <p:nvPr/>
        </p:nvGrpSpPr>
        <p:grpSpPr>
          <a:xfrm>
            <a:off x="10910236" y="2143071"/>
            <a:ext cx="11594992" cy="3261529"/>
            <a:chOff x="0" y="0"/>
            <a:chExt cx="11594990" cy="3261528"/>
          </a:xfrm>
        </p:grpSpPr>
        <p:sp>
          <p:nvSpPr>
            <p:cNvPr id="1668" name="Arrow"/>
            <p:cNvSpPr/>
            <p:nvPr/>
          </p:nvSpPr>
          <p:spPr>
            <a:xfrm>
              <a:off x="0" y="1684971"/>
              <a:ext cx="4655142" cy="990730"/>
            </a:xfrm>
            <a:prstGeom prst="rightArrow">
              <a:avLst>
                <a:gd name="adj1" fmla="val 32000"/>
                <a:gd name="adj2" fmla="val 80018"/>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1671" name="Group"/>
            <p:cNvGrpSpPr/>
            <p:nvPr/>
          </p:nvGrpSpPr>
          <p:grpSpPr>
            <a:xfrm>
              <a:off x="497093" y="0"/>
              <a:ext cx="3396522" cy="1530219"/>
              <a:chOff x="0" y="0"/>
              <a:chExt cx="3396520" cy="1530218"/>
            </a:xfrm>
          </p:grpSpPr>
          <p:sp>
            <p:nvSpPr>
              <p:cNvPr id="1669"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670" name="myJit"/>
              <p:cNvSpPr txBox="1"/>
              <p:nvPr/>
            </p:nvSpPr>
            <p:spPr>
              <a:xfrm>
                <a:off x="455614" y="172971"/>
                <a:ext cx="2485294" cy="1184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7000">
                    <a:solidFill>
                      <a:srgbClr val="000000"/>
                    </a:solidFill>
                    <a:latin typeface="+mj-lt"/>
                    <a:ea typeface="+mj-ea"/>
                    <a:cs typeface="+mj-cs"/>
                    <a:sym typeface="Trebuchet MS"/>
                  </a:defRPr>
                </a:lvl1pPr>
              </a:lstStyle>
              <a:p>
                <a:pPr/>
                <a:r>
                  <a:t>myJit</a:t>
                </a:r>
              </a:p>
            </p:txBody>
          </p:sp>
        </p:grpSp>
        <p:grpSp>
          <p:nvGrpSpPr>
            <p:cNvPr id="1674" name="Group"/>
            <p:cNvGrpSpPr/>
            <p:nvPr/>
          </p:nvGrpSpPr>
          <p:grpSpPr>
            <a:xfrm>
              <a:off x="4773176" y="373687"/>
              <a:ext cx="6821815" cy="2887842"/>
              <a:chOff x="40653" y="84374"/>
              <a:chExt cx="6821813" cy="2887840"/>
            </a:xfrm>
          </p:grpSpPr>
          <p:sp>
            <p:nvSpPr>
              <p:cNvPr id="1672" name="Rectangle"/>
              <p:cNvSpPr/>
              <p:nvPr/>
            </p:nvSpPr>
            <p:spPr>
              <a:xfrm>
                <a:off x="40653" y="84374"/>
                <a:ext cx="6821815" cy="2887842"/>
              </a:xfrm>
              <a:prstGeom prst="rect">
                <a:avLst/>
              </a:prstGeom>
              <a:solidFill>
                <a:srgbClr val="FFFFFF"/>
              </a:solidFill>
              <a:ln w="63500" cap="flat">
                <a:solidFill>
                  <a:srgbClr val="000000"/>
                </a:solidFill>
                <a:prstDash val="solid"/>
                <a:miter lim="400000"/>
              </a:ln>
              <a:effectLst>
                <a:outerShdw sx="100000" sy="100000" kx="0" ky="0" algn="b" rotWithShape="0" blurRad="101600" dist="257780" dir="2703861">
                  <a:srgbClr val="000000">
                    <a:alpha val="39172"/>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73" name="push  rbx…"/>
              <p:cNvSpPr txBox="1"/>
              <p:nvPr/>
            </p:nvSpPr>
            <p:spPr>
              <a:xfrm>
                <a:off x="452353" y="192886"/>
                <a:ext cx="5998414" cy="23875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lnSpc>
                    <a:spcPct val="80000"/>
                  </a:lnSpc>
                  <a:defRPr b="1" sz="5600">
                    <a:solidFill>
                      <a:srgbClr val="000000"/>
                    </a:solidFill>
                    <a:latin typeface="Courier"/>
                    <a:ea typeface="Courier"/>
                    <a:cs typeface="Courier"/>
                    <a:sym typeface="Courier"/>
                  </a:defRPr>
                </a:pPr>
                <a:r>
                  <a:t>push  rbx</a:t>
                </a:r>
              </a:p>
              <a:p>
                <a:pPr algn="l">
                  <a:lnSpc>
                    <a:spcPct val="80000"/>
                  </a:lnSpc>
                  <a:defRPr b="1" sz="5600">
                    <a:solidFill>
                      <a:srgbClr val="000000"/>
                    </a:solidFill>
                    <a:latin typeface="Courier"/>
                    <a:ea typeface="Courier"/>
                    <a:cs typeface="Courier"/>
                    <a:sym typeface="Courier"/>
                  </a:defRPr>
                </a:pPr>
                <a:r>
                  <a:t>lea   rdi,[…]</a:t>
                </a:r>
              </a:p>
              <a:p>
                <a:pPr algn="l">
                  <a:lnSpc>
                    <a:spcPct val="80000"/>
                  </a:lnSpc>
                  <a:defRPr b="1" sz="5600">
                    <a:solidFill>
                      <a:srgbClr val="000000"/>
                    </a:solidFill>
                    <a:latin typeface="Courier"/>
                    <a:ea typeface="Courier"/>
                    <a:cs typeface="Courier"/>
                    <a:sym typeface="Courier"/>
                  </a:defRPr>
                </a:pPr>
                <a:r>
                  <a:t>call  puts   </a:t>
                </a:r>
              </a:p>
            </p:txBody>
          </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6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6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61" grpId="2"/>
      <p:bldP build="whole" bldLvl="1" animBg="1" rev="0" advAuto="0" spid="1652" grpId="3"/>
      <p:bldP build="whole" bldLvl="1" animBg="1" rev="0" advAuto="0" spid="1675"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658DA0"/>
        </a:solidFill>
      </p:bgPr>
    </p:bg>
    <p:spTree>
      <p:nvGrpSpPr>
        <p:cNvPr id="1" name=""/>
        <p:cNvGrpSpPr/>
        <p:nvPr/>
      </p:nvGrpSpPr>
      <p:grpSpPr>
        <a:xfrm>
          <a:off x="0" y="0"/>
          <a:ext cx="0" cy="0"/>
          <a:chOff x="0" y="0"/>
          <a:chExt cx="0" cy="0"/>
        </a:xfrm>
      </p:grpSpPr>
      <p:sp>
        <p:nvSpPr>
          <p:cNvPr id="1679" name="Rounded Rectangle"/>
          <p:cNvSpPr/>
          <p:nvPr/>
        </p:nvSpPr>
        <p:spPr>
          <a:xfrm>
            <a:off x="1271761" y="680606"/>
            <a:ext cx="22464731" cy="12354788"/>
          </a:xfrm>
          <a:prstGeom prst="roundRect">
            <a:avLst>
              <a:gd name="adj" fmla="val 7279"/>
            </a:avLst>
          </a:prstGeom>
          <a:solidFill>
            <a:srgbClr val="923A99"/>
          </a:solidFill>
          <a:ln w="101600">
            <a:solidFill>
              <a:srgbClr val="3D315B"/>
            </a:solidFill>
            <a:miter lim="400000"/>
          </a:ln>
          <a:effectLst>
            <a:outerShdw sx="100000" sy="100000" kx="0" ky="0" algn="b" rotWithShape="0" blurRad="190500" dist="228600" dir="959345">
              <a:srgbClr val="000000"/>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pic>
        <p:nvPicPr>
          <p:cNvPr id="1680" name="Group" descr="Group"/>
          <p:cNvPicPr>
            <a:picLocks noChangeAspect="1"/>
          </p:cNvPicPr>
          <p:nvPr/>
        </p:nvPicPr>
        <p:blipFill>
          <a:blip r:embed="rId3">
            <a:extLst/>
          </a:blip>
          <a:srcRect l="3091" t="4366" r="3091" b="4366"/>
          <a:stretch>
            <a:fillRect/>
          </a:stretch>
        </p:blipFill>
        <p:spPr>
          <a:xfrm>
            <a:off x="2091268" y="3629908"/>
            <a:ext cx="2848642" cy="2209900"/>
          </a:xfrm>
          <a:prstGeom prst="rect">
            <a:avLst/>
          </a:prstGeom>
          <a:ln w="12700">
            <a:miter lim="400000"/>
          </a:ln>
        </p:spPr>
      </p:pic>
      <p:sp>
        <p:nvSpPr>
          <p:cNvPr id="1681" name="myJit"/>
          <p:cNvSpPr txBox="1"/>
          <p:nvPr/>
        </p:nvSpPr>
        <p:spPr>
          <a:xfrm>
            <a:off x="12654235" y="10683220"/>
            <a:ext cx="10727681" cy="1616076"/>
          </a:xfrm>
          <a:prstGeom prst="rect">
            <a:avLst/>
          </a:prstGeom>
          <a:solidFill>
            <a:srgbClr val="FFFFFF"/>
          </a:solidFill>
          <a:ln w="76200">
            <a:solidFill>
              <a:srgbClr val="000000"/>
            </a:solidFill>
            <a:miter lim="400000"/>
          </a:ln>
          <a:effectLst>
            <a:outerShdw sx="100000" sy="100000" kx="0" ky="0" algn="b" rotWithShape="0" blurRad="266700" dist="190500" dir="3296472">
              <a:srgbClr val="000000">
                <a:alpha val="70010"/>
              </a:srgbClr>
            </a:outerShdw>
          </a:effectLst>
          <a:extLst>
            <a:ext uri="{C572A759-6A51-4108-AA02-DFA0A04FC94B}">
              <ma14:wrappingTextBoxFlag xmlns:ma14="http://schemas.microsoft.com/office/mac/drawingml/2011/main" val="1"/>
            </a:ext>
          </a:extLst>
        </p:spPr>
        <p:txBody>
          <a:bodyPr lIns="71437" tIns="71437" rIns="71437" bIns="71437" anchor="ctr">
            <a:spAutoFit/>
          </a:bodyPr>
          <a:lstStyle>
            <a:lvl1pPr>
              <a:defRPr b="1" sz="9200">
                <a:solidFill>
                  <a:srgbClr val="000000"/>
                </a:solidFill>
                <a:latin typeface="Courier"/>
                <a:ea typeface="Courier"/>
                <a:cs typeface="Courier"/>
                <a:sym typeface="Courier"/>
              </a:defRPr>
            </a:lvl1pPr>
          </a:lstStyle>
          <a:p>
            <a:pPr/>
            <a:r>
              <a:t>myJit</a:t>
            </a:r>
          </a:p>
        </p:txBody>
      </p:sp>
      <p:grpSp>
        <p:nvGrpSpPr>
          <p:cNvPr id="1686" name="Group"/>
          <p:cNvGrpSpPr/>
          <p:nvPr/>
        </p:nvGrpSpPr>
        <p:grpSpPr>
          <a:xfrm>
            <a:off x="6394904" y="1837053"/>
            <a:ext cx="15674225" cy="8110067"/>
            <a:chOff x="0" y="0"/>
            <a:chExt cx="15674224" cy="8110066"/>
          </a:xfrm>
        </p:grpSpPr>
        <p:grpSp>
          <p:nvGrpSpPr>
            <p:cNvPr id="1684" name="Group"/>
            <p:cNvGrpSpPr/>
            <p:nvPr/>
          </p:nvGrpSpPr>
          <p:grpSpPr>
            <a:xfrm>
              <a:off x="-1" y="0"/>
              <a:ext cx="15674226" cy="8110067"/>
              <a:chOff x="0" y="0"/>
              <a:chExt cx="15674224" cy="8110066"/>
            </a:xfrm>
          </p:grpSpPr>
          <p:sp>
            <p:nvSpPr>
              <p:cNvPr id="1682" name="Rectangle"/>
              <p:cNvSpPr/>
              <p:nvPr/>
            </p:nvSpPr>
            <p:spPr>
              <a:xfrm>
                <a:off x="0" y="0"/>
                <a:ext cx="15489083" cy="8110067"/>
              </a:xfrm>
              <a:prstGeom prst="rect">
                <a:avLst/>
              </a:prstGeom>
              <a:solidFill>
                <a:srgbClr val="FFFFFF"/>
              </a:solidFill>
              <a:ln w="63500" cap="flat">
                <a:solidFill>
                  <a:srgbClr val="000000"/>
                </a:solidFill>
                <a:prstDash val="solid"/>
                <a:miter lim="400000"/>
              </a:ln>
              <a:effectLst>
                <a:outerShdw sx="100000" sy="100000" kx="0" ky="0" algn="b" rotWithShape="0" blurRad="101600" dist="257780" dir="2703861">
                  <a:srgbClr val="000000">
                    <a:alpha val="39172"/>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683" name="foo = compile(…"/>
              <p:cNvSpPr txBox="1"/>
              <p:nvPr/>
            </p:nvSpPr>
            <p:spPr>
              <a:xfrm>
                <a:off x="604773" y="84722"/>
                <a:ext cx="15069452" cy="79406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b="1" sz="8000">
                    <a:solidFill>
                      <a:srgbClr val="000000"/>
                    </a:solidFill>
                    <a:latin typeface="Courier"/>
                    <a:ea typeface="Courier"/>
                    <a:cs typeface="Courier"/>
                    <a:sym typeface="Courier"/>
                  </a:defRPr>
                </a:pPr>
                <a:r>
                  <a:t>foo = compile(</a:t>
                </a:r>
              </a:p>
              <a:p>
                <a:pPr algn="l">
                  <a:defRPr b="1" sz="8000">
                    <a:solidFill>
                      <a:srgbClr val="000000"/>
                    </a:solidFill>
                    <a:latin typeface="Courier"/>
                    <a:ea typeface="Courier"/>
                    <a:cs typeface="Courier"/>
                    <a:sym typeface="Courier"/>
                  </a:defRPr>
                </a:pPr>
                <a:r>
                  <a:t>        “r1 = r1 + r2”, </a:t>
                </a:r>
              </a:p>
              <a:p>
                <a:pPr algn="l">
                  <a:defRPr b="1" sz="8000">
                    <a:solidFill>
                      <a:srgbClr val="000000"/>
                    </a:solidFill>
                    <a:latin typeface="Courier"/>
                    <a:ea typeface="Courier"/>
                    <a:cs typeface="Courier"/>
                    <a:sym typeface="Courier"/>
                  </a:defRPr>
                </a:pPr>
                <a:r>
                  <a:t>        “cmp r1, 42”,</a:t>
                </a:r>
              </a:p>
              <a:p>
                <a:pPr algn="l">
                  <a:defRPr b="1" sz="8000">
                    <a:solidFill>
                      <a:srgbClr val="000000"/>
                    </a:solidFill>
                    <a:latin typeface="Courier"/>
                    <a:ea typeface="Courier"/>
                    <a:cs typeface="Courier"/>
                    <a:sym typeface="Courier"/>
                  </a:defRPr>
                </a:pPr>
                <a:r>
                  <a:t>        “bra L1”</a:t>
                </a:r>
              </a:p>
              <a:p>
                <a:pPr algn="l">
                  <a:defRPr b="1" sz="8000">
                    <a:solidFill>
                      <a:srgbClr val="000000"/>
                    </a:solidFill>
                    <a:latin typeface="Courier"/>
                    <a:ea typeface="Courier"/>
                    <a:cs typeface="Courier"/>
                    <a:sym typeface="Courier"/>
                  </a:defRPr>
                </a:pPr>
                <a:r>
                  <a:t>      );</a:t>
                </a:r>
              </a:p>
              <a:p>
                <a:pPr algn="l">
                  <a:defRPr b="1" sz="8000">
                    <a:solidFill>
                      <a:srgbClr val="000000"/>
                    </a:solidFill>
                    <a:latin typeface="Courier"/>
                    <a:ea typeface="Courier"/>
                    <a:cs typeface="Courier"/>
                    <a:sym typeface="Courier"/>
                  </a:defRPr>
                </a:pPr>
                <a:r>
                  <a:t>(*foo)();</a:t>
                </a:r>
              </a:p>
            </p:txBody>
          </p:sp>
        </p:grpSp>
        <p:sp>
          <p:nvSpPr>
            <p:cNvPr id="1685" name="Rectangle"/>
            <p:cNvSpPr txBox="1"/>
            <p:nvPr/>
          </p:nvSpPr>
          <p:spPr>
            <a:xfrm>
              <a:off x="1770286" y="6090110"/>
              <a:ext cx="6141684" cy="1408965"/>
            </a:xfrm>
            <a:prstGeom prst="rect">
              <a:avLst/>
            </a:prstGeom>
            <a:noFill/>
            <a:ln w="12700" cap="flat">
              <a:noFill/>
              <a:miter lim="400000"/>
            </a:ln>
            <a:effectLst/>
          </p:spPr>
          <p:txBody>
            <a:bodyPr wrap="square" lIns="71437" tIns="71437" rIns="71437" bIns="71437" numCol="1" anchor="ctr">
              <a:noAutofit/>
            </a:bodyPr>
            <a:lstStyle/>
            <a:p>
              <a:pPr>
                <a:defRPr b="1" sz="8000">
                  <a:solidFill>
                    <a:srgbClr val="000000"/>
                  </a:solidFill>
                  <a:latin typeface="Courier"/>
                  <a:ea typeface="Courier"/>
                  <a:cs typeface="Courier"/>
                  <a:sym typeface="Courier"/>
                </a:defRPr>
              </a:pPr>
            </a:p>
          </p:txBody>
        </p:sp>
      </p:grpSp>
      <p:grpSp>
        <p:nvGrpSpPr>
          <p:cNvPr id="1689" name="Group"/>
          <p:cNvGrpSpPr/>
          <p:nvPr/>
        </p:nvGrpSpPr>
        <p:grpSpPr>
          <a:xfrm rot="21433824">
            <a:off x="1986478" y="5878624"/>
            <a:ext cx="3515724" cy="2550560"/>
            <a:chOff x="0" y="0"/>
            <a:chExt cx="3515722" cy="2550559"/>
          </a:xfrm>
        </p:grpSpPr>
        <p:sp>
          <p:nvSpPr>
            <p:cNvPr id="1687" name="Oval"/>
            <p:cNvSpPr/>
            <p:nvPr/>
          </p:nvSpPr>
          <p:spPr>
            <a:xfrm rot="20760000">
              <a:off x="175516" y="355481"/>
              <a:ext cx="3164690" cy="1839597"/>
            </a:xfrm>
            <a:prstGeom prst="ellipse">
              <a:avLst/>
            </a:prstGeom>
            <a:solidFill>
              <a:srgbClr val="FFFFFF"/>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pic>
          <p:nvPicPr>
            <p:cNvPr id="1688" name="intel-logo.png" descr="intel-logo.png"/>
            <p:cNvPicPr>
              <a:picLocks noChangeAspect="1"/>
            </p:cNvPicPr>
            <p:nvPr/>
          </p:nvPicPr>
          <p:blipFill>
            <a:blip r:embed="rId4">
              <a:extLst/>
            </a:blip>
            <a:stretch>
              <a:fillRect/>
            </a:stretch>
          </p:blipFill>
          <p:spPr>
            <a:xfrm rot="21600000">
              <a:off x="99200" y="174757"/>
              <a:ext cx="3317323" cy="2201045"/>
            </a:xfrm>
            <a:prstGeom prst="rect">
              <a:avLst/>
            </a:prstGeom>
            <a:ln w="12700" cap="flat">
              <a:noFill/>
              <a:miter lim="400000"/>
            </a:ln>
            <a:effectLst/>
          </p:spPr>
        </p:pic>
      </p:grpSp>
      <p:pic>
        <p:nvPicPr>
          <p:cNvPr id="1690" name="1200px-Sparc-logo.svg.png" descr="1200px-Sparc-logo.svg.png"/>
          <p:cNvPicPr>
            <a:picLocks noChangeAspect="1"/>
          </p:cNvPicPr>
          <p:nvPr/>
        </p:nvPicPr>
        <p:blipFill>
          <a:blip r:embed="rId5">
            <a:extLst/>
          </a:blip>
          <a:stretch>
            <a:fillRect/>
          </a:stretch>
        </p:blipFill>
        <p:spPr>
          <a:xfrm>
            <a:off x="1559926" y="8355176"/>
            <a:ext cx="4368828" cy="2209900"/>
          </a:xfrm>
          <a:prstGeom prst="rect">
            <a:avLst/>
          </a:prstGeom>
          <a:ln w="12700">
            <a:miter lim="400000"/>
          </a:ln>
        </p:spPr>
      </p:pic>
      <p:pic>
        <p:nvPicPr>
          <p:cNvPr id="1691" name="Unknown.png" descr="Unknown.png"/>
          <p:cNvPicPr>
            <a:picLocks noChangeAspect="1"/>
          </p:cNvPicPr>
          <p:nvPr/>
        </p:nvPicPr>
        <p:blipFill>
          <a:blip r:embed="rId6">
            <a:extLst/>
          </a:blip>
          <a:stretch>
            <a:fillRect/>
          </a:stretch>
        </p:blipFill>
        <p:spPr>
          <a:xfrm>
            <a:off x="1871089" y="10405408"/>
            <a:ext cx="3746501" cy="217170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695" name="Line"/>
          <p:cNvSpPr/>
          <p:nvPr/>
        </p:nvSpPr>
        <p:spPr>
          <a:xfrm>
            <a:off x="7124001" y="6401719"/>
            <a:ext cx="1269863" cy="1"/>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696" name="Line"/>
          <p:cNvSpPr/>
          <p:nvPr/>
        </p:nvSpPr>
        <p:spPr>
          <a:xfrm>
            <a:off x="13589401" y="6401719"/>
            <a:ext cx="1269863" cy="1"/>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1700" name="Group"/>
          <p:cNvGrpSpPr/>
          <p:nvPr/>
        </p:nvGrpSpPr>
        <p:grpSpPr>
          <a:xfrm>
            <a:off x="885100" y="4786485"/>
            <a:ext cx="3000726" cy="2631726"/>
            <a:chOff x="0" y="0"/>
            <a:chExt cx="3000725" cy="2631725"/>
          </a:xfrm>
        </p:grpSpPr>
        <p:sp>
          <p:nvSpPr>
            <p:cNvPr id="1697"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1698"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1699" name="M1.c"/>
            <p:cNvSpPr txBox="1"/>
            <p:nvPr/>
          </p:nvSpPr>
          <p:spPr>
            <a:xfrm>
              <a:off x="203176" y="0"/>
              <a:ext cx="2594373"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M1.c</a:t>
              </a:r>
            </a:p>
          </p:txBody>
        </p:sp>
      </p:grpSp>
      <p:grpSp>
        <p:nvGrpSpPr>
          <p:cNvPr id="1704" name="Group"/>
          <p:cNvGrpSpPr/>
          <p:nvPr/>
        </p:nvGrpSpPr>
        <p:grpSpPr>
          <a:xfrm>
            <a:off x="3218138" y="2963359"/>
            <a:ext cx="3000727" cy="2631726"/>
            <a:chOff x="0" y="0"/>
            <a:chExt cx="3000725" cy="2631725"/>
          </a:xfrm>
        </p:grpSpPr>
        <p:sp>
          <p:nvSpPr>
            <p:cNvPr id="1701"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1702"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1703" name="M2.c"/>
            <p:cNvSpPr txBox="1"/>
            <p:nvPr/>
          </p:nvSpPr>
          <p:spPr>
            <a:xfrm>
              <a:off x="203176" y="0"/>
              <a:ext cx="2594373"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M2.c</a:t>
              </a:r>
            </a:p>
          </p:txBody>
        </p:sp>
      </p:grpSp>
      <p:grpSp>
        <p:nvGrpSpPr>
          <p:cNvPr id="1708" name="Group"/>
          <p:cNvGrpSpPr/>
          <p:nvPr/>
        </p:nvGrpSpPr>
        <p:grpSpPr>
          <a:xfrm>
            <a:off x="3218138" y="6810681"/>
            <a:ext cx="3000727" cy="2631726"/>
            <a:chOff x="0" y="0"/>
            <a:chExt cx="3000725" cy="2631725"/>
          </a:xfrm>
        </p:grpSpPr>
        <p:sp>
          <p:nvSpPr>
            <p:cNvPr id="1705"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1706"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1707" name="M3.c"/>
            <p:cNvSpPr txBox="1"/>
            <p:nvPr/>
          </p:nvSpPr>
          <p:spPr>
            <a:xfrm>
              <a:off x="203176" y="0"/>
              <a:ext cx="2594373"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M3.c</a:t>
              </a:r>
            </a:p>
          </p:txBody>
        </p:sp>
      </p:grpSp>
      <p:pic>
        <p:nvPicPr>
          <p:cNvPr id="1709" name="tigress-purple.png" descr="tigress-purple.png"/>
          <p:cNvPicPr>
            <a:picLocks noChangeAspect="1"/>
          </p:cNvPicPr>
          <p:nvPr/>
        </p:nvPicPr>
        <p:blipFill>
          <a:blip r:embed="rId4">
            <a:extLst/>
          </a:blip>
          <a:stretch>
            <a:fillRect/>
          </a:stretch>
        </p:blipFill>
        <p:spPr>
          <a:xfrm>
            <a:off x="9053460" y="4856128"/>
            <a:ext cx="3876344" cy="3091184"/>
          </a:xfrm>
          <a:prstGeom prst="rect">
            <a:avLst/>
          </a:prstGeom>
          <a:ln w="12700">
            <a:miter lim="400000"/>
          </a:ln>
        </p:spPr>
      </p:pic>
      <p:grpSp>
        <p:nvGrpSpPr>
          <p:cNvPr id="1712" name="Group"/>
          <p:cNvGrpSpPr/>
          <p:nvPr/>
        </p:nvGrpSpPr>
        <p:grpSpPr>
          <a:xfrm>
            <a:off x="9293338" y="1635516"/>
            <a:ext cx="3396522" cy="1530219"/>
            <a:chOff x="0" y="0"/>
            <a:chExt cx="3396520" cy="1530218"/>
          </a:xfrm>
        </p:grpSpPr>
        <p:sp>
          <p:nvSpPr>
            <p:cNvPr id="1710" name="Group"/>
            <p:cNvSpPr/>
            <p:nvPr/>
          </p:nvSpPr>
          <p:spPr>
            <a:xfrm>
              <a:off x="0" y="0"/>
              <a:ext cx="3396521" cy="153021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711" name="Merge"/>
            <p:cNvSpPr txBox="1"/>
            <p:nvPr/>
          </p:nvSpPr>
          <p:spPr>
            <a:xfrm>
              <a:off x="731931" y="268221"/>
              <a:ext cx="1932658" cy="917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Merge</a:t>
              </a:r>
            </a:p>
          </p:txBody>
        </p:sp>
      </p:grpSp>
      <p:grpSp>
        <p:nvGrpSpPr>
          <p:cNvPr id="1728" name="Group"/>
          <p:cNvGrpSpPr/>
          <p:nvPr/>
        </p:nvGrpSpPr>
        <p:grpSpPr>
          <a:xfrm>
            <a:off x="15764400" y="3025510"/>
            <a:ext cx="7734500" cy="6752419"/>
            <a:chOff x="0" y="0"/>
            <a:chExt cx="7734499" cy="6752418"/>
          </a:xfrm>
        </p:grpSpPr>
        <p:grpSp>
          <p:nvGrpSpPr>
            <p:cNvPr id="1715" name="Group"/>
            <p:cNvGrpSpPr/>
            <p:nvPr/>
          </p:nvGrpSpPr>
          <p:grpSpPr>
            <a:xfrm>
              <a:off x="0" y="0"/>
              <a:ext cx="7734500" cy="6752419"/>
              <a:chOff x="0" y="0"/>
              <a:chExt cx="7734499" cy="6752418"/>
            </a:xfrm>
          </p:grpSpPr>
          <p:sp>
            <p:nvSpPr>
              <p:cNvPr id="1713" name="Rectangle"/>
              <p:cNvSpPr/>
              <p:nvPr/>
            </p:nvSpPr>
            <p:spPr>
              <a:xfrm>
                <a:off x="0" y="13706"/>
                <a:ext cx="7734500" cy="6738713"/>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714" name="P.c"/>
              <p:cNvSpPr txBox="1"/>
              <p:nvPr/>
            </p:nvSpPr>
            <p:spPr>
              <a:xfrm>
                <a:off x="2316346" y="0"/>
                <a:ext cx="3101806" cy="11217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8000">
                    <a:solidFill>
                      <a:srgbClr val="000000"/>
                    </a:solidFill>
                    <a:latin typeface="Courier"/>
                    <a:ea typeface="Courier"/>
                    <a:cs typeface="Courier"/>
                    <a:sym typeface="Courier"/>
                  </a:defRPr>
                </a:lvl1pPr>
              </a:lstStyle>
              <a:p>
                <a:pPr/>
                <a:r>
                  <a:t>P.c</a:t>
                </a:r>
              </a:p>
            </p:txBody>
          </p:sp>
        </p:grpSp>
        <p:grpSp>
          <p:nvGrpSpPr>
            <p:cNvPr id="1719" name="Group"/>
            <p:cNvGrpSpPr/>
            <p:nvPr/>
          </p:nvGrpSpPr>
          <p:grpSpPr>
            <a:xfrm>
              <a:off x="4213034" y="1490212"/>
              <a:ext cx="3000726" cy="2631726"/>
              <a:chOff x="0" y="0"/>
              <a:chExt cx="3000725" cy="2631725"/>
            </a:xfrm>
          </p:grpSpPr>
          <p:sp>
            <p:nvSpPr>
              <p:cNvPr id="1716"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1717"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1718" name="M2.c"/>
              <p:cNvSpPr txBox="1"/>
              <p:nvPr/>
            </p:nvSpPr>
            <p:spPr>
              <a:xfrm>
                <a:off x="203176" y="0"/>
                <a:ext cx="2594373"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M2.c</a:t>
                </a:r>
              </a:p>
            </p:txBody>
          </p:sp>
        </p:grpSp>
        <p:grpSp>
          <p:nvGrpSpPr>
            <p:cNvPr id="1723" name="Group"/>
            <p:cNvGrpSpPr/>
            <p:nvPr/>
          </p:nvGrpSpPr>
          <p:grpSpPr>
            <a:xfrm>
              <a:off x="559708" y="1490212"/>
              <a:ext cx="3000727" cy="2631726"/>
              <a:chOff x="0" y="0"/>
              <a:chExt cx="3000725" cy="2631725"/>
            </a:xfrm>
          </p:grpSpPr>
          <p:sp>
            <p:nvSpPr>
              <p:cNvPr id="1720"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1721"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1722" name="M1.c"/>
              <p:cNvSpPr txBox="1"/>
              <p:nvPr/>
            </p:nvSpPr>
            <p:spPr>
              <a:xfrm>
                <a:off x="203176" y="0"/>
                <a:ext cx="2594373"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M1.c</a:t>
                </a:r>
              </a:p>
            </p:txBody>
          </p:sp>
        </p:grpSp>
        <p:grpSp>
          <p:nvGrpSpPr>
            <p:cNvPr id="1727" name="Group"/>
            <p:cNvGrpSpPr/>
            <p:nvPr/>
          </p:nvGrpSpPr>
          <p:grpSpPr>
            <a:xfrm>
              <a:off x="2366886" y="3674298"/>
              <a:ext cx="3000727" cy="2631727"/>
              <a:chOff x="0" y="0"/>
              <a:chExt cx="3000725" cy="2631725"/>
            </a:xfrm>
          </p:grpSpPr>
          <p:sp>
            <p:nvSpPr>
              <p:cNvPr id="1724"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1725" name="diamond-clipart-purple-diamond-2.png" descr="diamond-clipart-purple-diamond-2.png"/>
              <p:cNvPicPr>
                <a:picLocks noChangeAspect="1"/>
              </p:cNvPicPr>
              <p:nvPr/>
            </p:nvPicPr>
            <p:blipFill>
              <a:blip r:embed="rId3">
                <a:extLst/>
              </a:blip>
              <a:stretch>
                <a:fillRect/>
              </a:stretch>
            </p:blipFill>
            <p:spPr>
              <a:xfrm>
                <a:off x="657910" y="1323482"/>
                <a:ext cx="1684906" cy="1173818"/>
              </a:xfrm>
              <a:prstGeom prst="rect">
                <a:avLst/>
              </a:prstGeom>
              <a:ln w="12700" cap="flat">
                <a:noFill/>
                <a:miter lim="400000"/>
              </a:ln>
              <a:effectLst/>
            </p:spPr>
          </p:pic>
          <p:sp>
            <p:nvSpPr>
              <p:cNvPr id="1726" name="M3.c"/>
              <p:cNvSpPr txBox="1"/>
              <p:nvPr/>
            </p:nvSpPr>
            <p:spPr>
              <a:xfrm>
                <a:off x="203176" y="0"/>
                <a:ext cx="2594373" cy="1362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M3.c</a:t>
                </a:r>
              </a:p>
            </p:txBody>
          </p:sp>
        </p:grpSp>
      </p:grpSp>
      <p:sp>
        <p:nvSpPr>
          <p:cNvPr id="1729" name="Line"/>
          <p:cNvSpPr/>
          <p:nvPr/>
        </p:nvSpPr>
        <p:spPr>
          <a:xfrm>
            <a:off x="10991599" y="3510676"/>
            <a:ext cx="1" cy="1269863"/>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658DA0"/>
        </a:solidFill>
      </p:bgPr>
    </p:bg>
    <p:spTree>
      <p:nvGrpSpPr>
        <p:cNvPr id="1" name=""/>
        <p:cNvGrpSpPr/>
        <p:nvPr/>
      </p:nvGrpSpPr>
      <p:grpSpPr>
        <a:xfrm>
          <a:off x="0" y="0"/>
          <a:ext cx="0" cy="0"/>
          <a:chOff x="0" y="0"/>
          <a:chExt cx="0" cy="0"/>
        </a:xfrm>
      </p:grpSpPr>
      <p:sp>
        <p:nvSpPr>
          <p:cNvPr id="1733" name="Rounded Rectangle"/>
          <p:cNvSpPr/>
          <p:nvPr/>
        </p:nvSpPr>
        <p:spPr>
          <a:xfrm>
            <a:off x="1108930" y="4631083"/>
            <a:ext cx="22533589" cy="4426527"/>
          </a:xfrm>
          <a:prstGeom prst="roundRect">
            <a:avLst>
              <a:gd name="adj" fmla="val 20317"/>
            </a:avLst>
          </a:prstGeom>
          <a:solidFill>
            <a:srgbClr val="87D6FF"/>
          </a:solidFill>
          <a:ln w="101600">
            <a:solidFill>
              <a:srgbClr val="3D315B"/>
            </a:solidFill>
            <a:miter lim="400000"/>
          </a:ln>
          <a:effectLst>
            <a:outerShdw sx="100000" sy="100000" kx="0" ky="0" algn="b" rotWithShape="0" blurRad="190500" dist="228600" dir="959345">
              <a:srgbClr val="000000"/>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grpSp>
        <p:nvGrpSpPr>
          <p:cNvPr id="1746" name="Group"/>
          <p:cNvGrpSpPr/>
          <p:nvPr/>
        </p:nvGrpSpPr>
        <p:grpSpPr>
          <a:xfrm>
            <a:off x="5765909" y="9226090"/>
            <a:ext cx="13219631" cy="3801083"/>
            <a:chOff x="0" y="0"/>
            <a:chExt cx="13219630" cy="3801082"/>
          </a:xfrm>
        </p:grpSpPr>
        <p:pic>
          <p:nvPicPr>
            <p:cNvPr id="1734" name="Group" descr="Group"/>
            <p:cNvPicPr>
              <a:picLocks noChangeAspect="1"/>
            </p:cNvPicPr>
            <p:nvPr/>
          </p:nvPicPr>
          <p:blipFill>
            <a:blip r:embed="rId3">
              <a:extLst/>
            </a:blip>
            <a:srcRect l="0" t="0" r="0" b="0"/>
            <a:stretch>
              <a:fillRect/>
            </a:stretch>
          </p:blipFill>
          <p:spPr>
            <a:xfrm>
              <a:off x="5095011" y="1274534"/>
              <a:ext cx="3036399" cy="2421371"/>
            </a:xfrm>
            <a:prstGeom prst="rect">
              <a:avLst/>
            </a:prstGeom>
            <a:ln w="12700" cap="flat">
              <a:noFill/>
              <a:miter lim="400000"/>
            </a:ln>
            <a:effectLst/>
          </p:spPr>
        </p:pic>
        <p:sp>
          <p:nvSpPr>
            <p:cNvPr id="1735" name="Line"/>
            <p:cNvSpPr/>
            <p:nvPr/>
          </p:nvSpPr>
          <p:spPr>
            <a:xfrm>
              <a:off x="3571644" y="2485219"/>
              <a:ext cx="1269863"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736" name="Line"/>
            <p:cNvSpPr/>
            <p:nvPr/>
          </p:nvSpPr>
          <p:spPr>
            <a:xfrm>
              <a:off x="8540226" y="2485219"/>
              <a:ext cx="1269862"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1740" name="Group"/>
            <p:cNvGrpSpPr/>
            <p:nvPr/>
          </p:nvGrpSpPr>
          <p:grpSpPr>
            <a:xfrm>
              <a:off x="0" y="1186688"/>
              <a:ext cx="3000726" cy="2614395"/>
              <a:chOff x="0" y="17331"/>
              <a:chExt cx="3000725" cy="2614393"/>
            </a:xfrm>
          </p:grpSpPr>
          <p:sp>
            <p:nvSpPr>
              <p:cNvPr id="1737"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1738" name="diamond-clipart-purple-diamond-2.png" descr="diamond-clipart-purple-diamond-2.png"/>
              <p:cNvPicPr>
                <a:picLocks noChangeAspect="1"/>
              </p:cNvPicPr>
              <p:nvPr/>
            </p:nvPicPr>
            <p:blipFill>
              <a:blip r:embed="rId4">
                <a:extLst/>
              </a:blip>
              <a:stretch>
                <a:fillRect/>
              </a:stretch>
            </p:blipFill>
            <p:spPr>
              <a:xfrm>
                <a:off x="657910" y="1323482"/>
                <a:ext cx="1684906" cy="1173818"/>
              </a:xfrm>
              <a:prstGeom prst="rect">
                <a:avLst/>
              </a:prstGeom>
              <a:ln w="12700" cap="flat">
                <a:noFill/>
                <a:miter lim="400000"/>
              </a:ln>
              <a:effectLst/>
            </p:spPr>
          </p:pic>
          <p:sp>
            <p:nvSpPr>
              <p:cNvPr id="1739" name="P.c"/>
              <p:cNvSpPr/>
              <p:nvPr/>
            </p:nvSpPr>
            <p:spPr>
              <a:xfrm>
                <a:off x="1500362" y="6810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grpSp>
          <p:nvGrpSpPr>
            <p:cNvPr id="1744" name="Group"/>
            <p:cNvGrpSpPr/>
            <p:nvPr/>
          </p:nvGrpSpPr>
          <p:grpSpPr>
            <a:xfrm>
              <a:off x="10218904" y="1186688"/>
              <a:ext cx="3000727" cy="2614395"/>
              <a:chOff x="0" y="17331"/>
              <a:chExt cx="3000725" cy="2614393"/>
            </a:xfrm>
          </p:grpSpPr>
          <p:sp>
            <p:nvSpPr>
              <p:cNvPr id="1741"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1742" name="diamond-clipart-purple-diamond-2.png" descr="diamond-clipart-purple-diamond-2.png"/>
              <p:cNvPicPr>
                <a:picLocks noChangeAspect="1"/>
              </p:cNvPicPr>
              <p:nvPr/>
            </p:nvPicPr>
            <p:blipFill>
              <a:blip r:embed="rId4">
                <a:extLst/>
              </a:blip>
              <a:stretch>
                <a:fillRect/>
              </a:stretch>
            </p:blipFill>
            <p:spPr>
              <a:xfrm>
                <a:off x="657910" y="1323482"/>
                <a:ext cx="1684906" cy="1173818"/>
              </a:xfrm>
              <a:prstGeom prst="rect">
                <a:avLst/>
              </a:prstGeom>
              <a:ln w="12700" cap="flat">
                <a:noFill/>
                <a:miter lim="400000"/>
              </a:ln>
              <a:effectLst/>
            </p:spPr>
          </p:pic>
          <p:sp>
            <p:nvSpPr>
              <p:cNvPr id="1743" name="P’.c"/>
              <p:cNvSpPr/>
              <p:nvPr/>
            </p:nvSpPr>
            <p:spPr>
              <a:xfrm>
                <a:off x="1500362" y="6810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sp>
          <p:nvSpPr>
            <p:cNvPr id="1745" name="Line"/>
            <p:cNvSpPr/>
            <p:nvPr/>
          </p:nvSpPr>
          <p:spPr>
            <a:xfrm>
              <a:off x="6613210" y="0"/>
              <a:ext cx="1" cy="1269862"/>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sp>
        <p:nvSpPr>
          <p:cNvPr id="1747" name="Oval"/>
          <p:cNvSpPr/>
          <p:nvPr/>
        </p:nvSpPr>
        <p:spPr>
          <a:xfrm>
            <a:off x="1477521" y="5156322"/>
            <a:ext cx="6050654" cy="3401450"/>
          </a:xfrm>
          <a:prstGeom prst="ellipse">
            <a:avLst/>
          </a:prstGeom>
          <a:solidFill>
            <a:srgbClr val="FFFFFF"/>
          </a:solidFill>
          <a:ln w="50800">
            <a:solidFill>
              <a:srgbClr val="000000"/>
            </a:solidFill>
            <a:miter lim="400000"/>
          </a:ln>
          <a:effectLst>
            <a:outerShdw sx="100000" sy="100000" kx="0" ky="0" algn="b" rotWithShape="0" blurRad="825500" dist="51320" dir="18900000">
              <a:srgbClr val="000000"/>
            </a:outerShdw>
          </a:effectLst>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748" name="Dynamic"/>
          <p:cNvSpPr txBox="1"/>
          <p:nvPr/>
        </p:nvSpPr>
        <p:spPr>
          <a:xfrm>
            <a:off x="3174073" y="7468958"/>
            <a:ext cx="2657550"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000000"/>
                </a:solidFill>
                <a:latin typeface="+mj-lt"/>
                <a:ea typeface="+mj-ea"/>
                <a:cs typeface="+mj-cs"/>
                <a:sym typeface="Trebuchet MS"/>
              </a:defRPr>
            </a:lvl1pPr>
          </a:lstStyle>
          <a:p>
            <a:pPr/>
            <a:r>
              <a:t>Dynamic</a:t>
            </a:r>
          </a:p>
        </p:txBody>
      </p:sp>
      <p:grpSp>
        <p:nvGrpSpPr>
          <p:cNvPr id="1764" name="Group"/>
          <p:cNvGrpSpPr/>
          <p:nvPr/>
        </p:nvGrpSpPr>
        <p:grpSpPr>
          <a:xfrm>
            <a:off x="7730794" y="5143622"/>
            <a:ext cx="9035023" cy="3401450"/>
            <a:chOff x="0" y="0"/>
            <a:chExt cx="9035022" cy="3401448"/>
          </a:xfrm>
        </p:grpSpPr>
        <p:grpSp>
          <p:nvGrpSpPr>
            <p:cNvPr id="1761" name="Group"/>
            <p:cNvGrpSpPr/>
            <p:nvPr/>
          </p:nvGrpSpPr>
          <p:grpSpPr>
            <a:xfrm>
              <a:off x="1405984" y="0"/>
              <a:ext cx="6050655" cy="3401449"/>
              <a:chOff x="0" y="0"/>
              <a:chExt cx="6050653" cy="3401448"/>
            </a:xfrm>
          </p:grpSpPr>
          <p:sp>
            <p:nvSpPr>
              <p:cNvPr id="1749" name="Oval"/>
              <p:cNvSpPr/>
              <p:nvPr/>
            </p:nvSpPr>
            <p:spPr>
              <a:xfrm>
                <a:off x="0" y="0"/>
                <a:ext cx="6050654" cy="340144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1759" name="Group"/>
              <p:cNvGrpSpPr/>
              <p:nvPr/>
            </p:nvGrpSpPr>
            <p:grpSpPr>
              <a:xfrm>
                <a:off x="1691960" y="526933"/>
                <a:ext cx="2666734" cy="1302385"/>
                <a:chOff x="0" y="0"/>
                <a:chExt cx="2666732" cy="1302384"/>
              </a:xfrm>
            </p:grpSpPr>
            <p:sp>
              <p:nvSpPr>
                <p:cNvPr id="1750" name="Line"/>
                <p:cNvSpPr/>
                <p:nvPr/>
              </p:nvSpPr>
              <p:spPr>
                <a:xfrm rot="5400000">
                  <a:off x="152646" y="404107"/>
                  <a:ext cx="321532" cy="213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751" name="Line"/>
                <p:cNvSpPr/>
                <p:nvPr/>
              </p:nvSpPr>
              <p:spPr>
                <a:xfrm>
                  <a:off x="2423793" y="647934"/>
                  <a:ext cx="230184" cy="1"/>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752" name="Rectangle"/>
                <p:cNvSpPr/>
                <p:nvPr/>
              </p:nvSpPr>
              <p:spPr>
                <a:xfrm>
                  <a:off x="0" y="11095"/>
                  <a:ext cx="2000570" cy="321776"/>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1753" name="NEXTINSTR[VPC]"/>
                <p:cNvSpPr txBox="1"/>
                <p:nvPr/>
              </p:nvSpPr>
              <p:spPr>
                <a:xfrm>
                  <a:off x="66435" y="0"/>
                  <a:ext cx="1914310" cy="310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sz="4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rPr sz="5000"/>
                    <a:t>NEXTINSTR</a:t>
                  </a:r>
                  <a:r>
                    <a:t>[VPC]</a:t>
                  </a:r>
                </a:p>
              </p:txBody>
            </p:sp>
            <p:sp>
              <p:nvSpPr>
                <p:cNvPr id="1754" name="Rectangle"/>
                <p:cNvSpPr/>
                <p:nvPr/>
              </p:nvSpPr>
              <p:spPr>
                <a:xfrm>
                  <a:off x="418662" y="487530"/>
                  <a:ext cx="2000571" cy="321776"/>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1755" name="Line"/>
                <p:cNvSpPr/>
                <p:nvPr/>
              </p:nvSpPr>
              <p:spPr>
                <a:xfrm rot="5400000">
                  <a:off x="-138079" y="573808"/>
                  <a:ext cx="795559" cy="348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756" name="Line"/>
                <p:cNvSpPr/>
                <p:nvPr/>
              </p:nvSpPr>
              <p:spPr>
                <a:xfrm rot="16200000">
                  <a:off x="1837350" y="337852"/>
                  <a:ext cx="988567" cy="670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 y="14056"/>
                      </a:moveTo>
                      <a:lnTo>
                        <a:pt x="0" y="21550"/>
                      </a:lnTo>
                      <a:lnTo>
                        <a:pt x="21511" y="21600"/>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757" name="Rectangle"/>
                <p:cNvSpPr/>
                <p:nvPr/>
              </p:nvSpPr>
              <p:spPr>
                <a:xfrm>
                  <a:off x="418662" y="980609"/>
                  <a:ext cx="2000571" cy="321776"/>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1758" name="Rectangle"/>
                <p:cNvSpPr/>
                <p:nvPr/>
              </p:nvSpPr>
              <p:spPr>
                <a:xfrm>
                  <a:off x="3715" y="8441"/>
                  <a:ext cx="2000570" cy="321775"/>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grpSp>
          <p:sp>
            <p:nvSpPr>
              <p:cNvPr id="1760" name="Virtualize"/>
              <p:cNvSpPr txBox="1"/>
              <p:nvPr/>
            </p:nvSpPr>
            <p:spPr>
              <a:xfrm>
                <a:off x="1523874" y="2120121"/>
                <a:ext cx="3002906" cy="917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Virtualize</a:t>
                </a:r>
              </a:p>
            </p:txBody>
          </p:sp>
        </p:grpSp>
        <p:sp>
          <p:nvSpPr>
            <p:cNvPr id="1762" name="Line"/>
            <p:cNvSpPr/>
            <p:nvPr/>
          </p:nvSpPr>
          <p:spPr>
            <a:xfrm>
              <a:off x="0" y="1700724"/>
              <a:ext cx="1269862"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763" name="Line"/>
            <p:cNvSpPr/>
            <p:nvPr/>
          </p:nvSpPr>
          <p:spPr>
            <a:xfrm>
              <a:off x="7765160" y="1700724"/>
              <a:ext cx="1269863"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nvGrpSpPr>
          <p:cNvPr id="1768" name="Group"/>
          <p:cNvGrpSpPr/>
          <p:nvPr/>
        </p:nvGrpSpPr>
        <p:grpSpPr>
          <a:xfrm>
            <a:off x="17074339" y="5143622"/>
            <a:ext cx="6050654" cy="3401450"/>
            <a:chOff x="0" y="0"/>
            <a:chExt cx="6050653" cy="3401448"/>
          </a:xfrm>
        </p:grpSpPr>
        <p:sp>
          <p:nvSpPr>
            <p:cNvPr id="1765" name="Oval"/>
            <p:cNvSpPr/>
            <p:nvPr/>
          </p:nvSpPr>
          <p:spPr>
            <a:xfrm>
              <a:off x="0" y="0"/>
              <a:ext cx="6050654" cy="340144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766" name="a←b;"/>
            <p:cNvSpPr txBox="1"/>
            <p:nvPr/>
          </p:nvSpPr>
          <p:spPr>
            <a:xfrm>
              <a:off x="1147729" y="151944"/>
              <a:ext cx="3627733" cy="16546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12000">
                  <a:solidFill>
                    <a:srgbClr val="000000"/>
                  </a:solidFill>
                  <a:latin typeface="Helvetica Neue"/>
                  <a:ea typeface="Helvetica Neue"/>
                  <a:cs typeface="Helvetica Neue"/>
                  <a:sym typeface="Helvetica Neue"/>
                </a:defRPr>
              </a:lvl1pPr>
            </a:lstStyle>
            <a:p>
              <a:pPr/>
              <a:r>
                <a:t>a←b;</a:t>
              </a:r>
            </a:p>
          </p:txBody>
        </p:sp>
        <p:sp>
          <p:nvSpPr>
            <p:cNvPr id="1767" name="Anti-Taint"/>
            <p:cNvSpPr txBox="1"/>
            <p:nvPr/>
          </p:nvSpPr>
          <p:spPr>
            <a:xfrm>
              <a:off x="1644639" y="2173614"/>
              <a:ext cx="3057724" cy="917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Anti-Taint</a:t>
              </a:r>
            </a:p>
          </p:txBody>
        </p:sp>
      </p:grpSp>
      <p:grpSp>
        <p:nvGrpSpPr>
          <p:cNvPr id="1773" name="Group"/>
          <p:cNvGrpSpPr/>
          <p:nvPr/>
        </p:nvGrpSpPr>
        <p:grpSpPr>
          <a:xfrm>
            <a:off x="13105559" y="2296837"/>
            <a:ext cx="6050655" cy="4143185"/>
            <a:chOff x="0" y="0"/>
            <a:chExt cx="6050653" cy="4143183"/>
          </a:xfrm>
        </p:grpSpPr>
        <p:sp>
          <p:nvSpPr>
            <p:cNvPr id="1769" name="Line"/>
            <p:cNvSpPr/>
            <p:nvPr/>
          </p:nvSpPr>
          <p:spPr>
            <a:xfrm flipH="1">
              <a:off x="3025326" y="2184193"/>
              <a:ext cx="1" cy="195899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1772" name="Group"/>
            <p:cNvGrpSpPr/>
            <p:nvPr/>
          </p:nvGrpSpPr>
          <p:grpSpPr>
            <a:xfrm>
              <a:off x="0" y="0"/>
              <a:ext cx="6050654" cy="2212098"/>
              <a:chOff x="0" y="0"/>
              <a:chExt cx="6050653" cy="2212097"/>
            </a:xfrm>
          </p:grpSpPr>
          <p:sp>
            <p:nvSpPr>
              <p:cNvPr id="1770" name="Oval"/>
              <p:cNvSpPr/>
              <p:nvPr/>
            </p:nvSpPr>
            <p:spPr>
              <a:xfrm>
                <a:off x="0" y="0"/>
                <a:ext cx="6050654" cy="2041256"/>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771" name="Generic…"/>
              <p:cNvSpPr/>
              <p:nvPr/>
            </p:nvSpPr>
            <p:spPr>
              <a:xfrm>
                <a:off x="3025326" y="94209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a:solidFill>
                      <a:srgbClr val="000000"/>
                    </a:solidFill>
                    <a:latin typeface="+mj-lt"/>
                    <a:ea typeface="+mj-ea"/>
                    <a:cs typeface="+mj-cs"/>
                    <a:sym typeface="Trebuchet MS"/>
                  </a:defRPr>
                </a:pPr>
                <a:r>
                  <a:t>Generic</a:t>
                </a:r>
              </a:p>
              <a:p>
                <a:pPr>
                  <a:defRPr>
                    <a:solidFill>
                      <a:srgbClr val="000000"/>
                    </a:solidFill>
                    <a:latin typeface="+mj-lt"/>
                    <a:ea typeface="+mj-ea"/>
                    <a:cs typeface="+mj-cs"/>
                    <a:sym typeface="Trebuchet MS"/>
                  </a:defRPr>
                </a:pPr>
                <a:r>
                  <a:t>De-obfuscation</a:t>
                </a:r>
              </a:p>
            </p:txBody>
          </p:sp>
        </p:grpSp>
      </p:grpSp>
      <p:pic>
        <p:nvPicPr>
          <p:cNvPr id="1774" name="diamond-clipart-purple-diamond-2.png" descr="diamond-clipart-purple-diamond-2.png"/>
          <p:cNvPicPr>
            <a:picLocks noChangeAspect="1"/>
          </p:cNvPicPr>
          <p:nvPr/>
        </p:nvPicPr>
        <p:blipFill>
          <a:blip r:embed="rId4">
            <a:extLst/>
          </a:blip>
          <a:srcRect l="0" t="2228" r="67722" b="48875"/>
          <a:stretch>
            <a:fillRect/>
          </a:stretch>
        </p:blipFill>
        <p:spPr>
          <a:xfrm>
            <a:off x="2947973" y="5489071"/>
            <a:ext cx="1066713" cy="1125758"/>
          </a:xfrm>
          <a:prstGeom prst="rect">
            <a:avLst/>
          </a:prstGeom>
          <a:ln w="12700">
            <a:miter lim="400000"/>
          </a:ln>
        </p:spPr>
      </p:pic>
      <p:pic>
        <p:nvPicPr>
          <p:cNvPr id="1775" name="diamond-clipart-purple-diamond-2.png" descr="diamond-clipart-purple-diamond-2.png"/>
          <p:cNvPicPr>
            <a:picLocks noChangeAspect="1"/>
          </p:cNvPicPr>
          <p:nvPr/>
        </p:nvPicPr>
        <p:blipFill>
          <a:blip r:embed="rId4">
            <a:extLst/>
          </a:blip>
          <a:srcRect l="32885" t="0" r="26980" b="48312"/>
          <a:stretch>
            <a:fillRect/>
          </a:stretch>
        </p:blipFill>
        <p:spPr>
          <a:xfrm>
            <a:off x="3994761" y="5472896"/>
            <a:ext cx="1211120" cy="1086654"/>
          </a:xfrm>
          <a:prstGeom prst="rect">
            <a:avLst/>
          </a:prstGeom>
          <a:ln w="12700">
            <a:miter lim="400000"/>
          </a:ln>
        </p:spPr>
      </p:pic>
      <p:pic>
        <p:nvPicPr>
          <p:cNvPr id="1776" name="diamond-clipart-purple-diamond-2.png" descr="diamond-clipart-purple-diamond-2.png"/>
          <p:cNvPicPr>
            <a:picLocks noChangeAspect="1"/>
          </p:cNvPicPr>
          <p:nvPr/>
        </p:nvPicPr>
        <p:blipFill>
          <a:blip r:embed="rId4">
            <a:extLst/>
          </a:blip>
          <a:srcRect l="72191" t="0" r="0" b="48180"/>
          <a:stretch>
            <a:fillRect/>
          </a:stretch>
        </p:blipFill>
        <p:spPr>
          <a:xfrm>
            <a:off x="5195175" y="5484812"/>
            <a:ext cx="881807" cy="1144754"/>
          </a:xfrm>
          <a:prstGeom prst="rect">
            <a:avLst/>
          </a:prstGeom>
          <a:ln w="12700">
            <a:miter lim="400000"/>
          </a:ln>
        </p:spPr>
      </p:pic>
      <p:pic>
        <p:nvPicPr>
          <p:cNvPr id="1777" name="diamond-clipart-purple-diamond-2.png" descr="diamond-clipart-purple-diamond-2.png"/>
          <p:cNvPicPr>
            <a:picLocks noChangeAspect="1"/>
          </p:cNvPicPr>
          <p:nvPr/>
        </p:nvPicPr>
        <p:blipFill>
          <a:blip r:embed="rId4">
            <a:extLst/>
          </a:blip>
          <a:srcRect l="15943" t="50798" r="15943" b="0"/>
          <a:stretch>
            <a:fillRect/>
          </a:stretch>
        </p:blipFill>
        <p:spPr>
          <a:xfrm>
            <a:off x="3411157" y="6554655"/>
            <a:ext cx="2202676" cy="1108471"/>
          </a:xfrm>
          <a:prstGeom prst="rect">
            <a:avLst/>
          </a:prstGeom>
          <a:ln w="12700">
            <a:miter lim="400000"/>
          </a:ln>
        </p:spPr>
      </p:pic>
      <p:sp>
        <p:nvSpPr>
          <p:cNvPr id="1778" name="Group"/>
          <p:cNvSpPr/>
          <p:nvPr/>
        </p:nvSpPr>
        <p:spPr>
          <a:xfrm>
            <a:off x="12192000" y="1518368"/>
            <a:ext cx="1270000" cy="1270001"/>
          </a:xfrm>
          <a:prstGeom prst="line">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Remainder of This Talk</a:t>
            </a:r>
          </a:p>
        </p:txBody>
      </p:sp>
      <p:sp>
        <p:nvSpPr>
          <p:cNvPr id="1779" name="Line"/>
          <p:cNvSpPr/>
          <p:nvPr/>
        </p:nvSpPr>
        <p:spPr>
          <a:xfrm>
            <a:off x="9929986" y="5820698"/>
            <a:ext cx="799161" cy="1"/>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780" name="Line"/>
          <p:cNvSpPr/>
          <p:nvPr/>
        </p:nvSpPr>
        <p:spPr>
          <a:xfrm>
            <a:off x="21249816" y="5660568"/>
            <a:ext cx="640147" cy="313680"/>
          </a:xfrm>
          <a:custGeom>
            <a:avLst/>
            <a:gdLst/>
            <a:ahLst/>
            <a:cxnLst>
              <a:cxn ang="0">
                <a:pos x="wd2" y="hd2"/>
              </a:cxn>
              <a:cxn ang="5400000">
                <a:pos x="wd2" y="hd2"/>
              </a:cxn>
              <a:cxn ang="10800000">
                <a:pos x="wd2" y="hd2"/>
              </a:cxn>
              <a:cxn ang="16200000">
                <a:pos x="wd2" y="hd2"/>
              </a:cxn>
            </a:cxnLst>
            <a:rect l="0" t="0" r="r" b="b"/>
            <a:pathLst>
              <a:path w="21600" h="21087" fill="norm" stroke="1" extrusionOk="0">
                <a:moveTo>
                  <a:pt x="0" y="21087"/>
                </a:moveTo>
                <a:cubicBezTo>
                  <a:pt x="2577" y="13042"/>
                  <a:pt x="6354" y="6807"/>
                  <a:pt x="10800" y="3257"/>
                </a:cubicBezTo>
                <a:cubicBezTo>
                  <a:pt x="14224" y="523"/>
                  <a:pt x="17930" y="-513"/>
                  <a:pt x="21600" y="237"/>
                </a:cubicBezTo>
              </a:path>
            </a:pathLst>
          </a:custGeom>
          <a:ln w="101600">
            <a:solidFill>
              <a:srgbClr val="B51700"/>
            </a:solidFill>
            <a:miter lim="400000"/>
            <a:headEnd type="triangle"/>
          </a:ln>
        </p:spPr>
        <p:txBody>
          <a:bodyPr lIns="71437" tIns="71437" rIns="71437" bIns="71437" anchor="ctr"/>
          <a:lstStyle/>
          <a:p>
            <a:pPr>
              <a:defRPr sz="3000">
                <a:latin typeface="Helvetica Neue Medium"/>
                <a:ea typeface="Helvetica Neue Medium"/>
                <a:cs typeface="Helvetica Neue Medium"/>
                <a:sym typeface="Helvetica Neue Medium"/>
              </a:defRPr>
            </a:pPr>
          </a:p>
        </p:txBody>
      </p:sp>
      <p:sp>
        <p:nvSpPr>
          <p:cNvPr id="1781" name="Line"/>
          <p:cNvSpPr/>
          <p:nvPr/>
        </p:nvSpPr>
        <p:spPr>
          <a:xfrm>
            <a:off x="20300497" y="6346251"/>
            <a:ext cx="896673" cy="724095"/>
          </a:xfrm>
          <a:custGeom>
            <a:avLst/>
            <a:gdLst/>
            <a:ahLst/>
            <a:cxnLst>
              <a:cxn ang="0">
                <a:pos x="wd2" y="hd2"/>
              </a:cxn>
              <a:cxn ang="5400000">
                <a:pos x="wd2" y="hd2"/>
              </a:cxn>
              <a:cxn ang="10800000">
                <a:pos x="wd2" y="hd2"/>
              </a:cxn>
              <a:cxn ang="16200000">
                <a:pos x="wd2" y="hd2"/>
              </a:cxn>
            </a:cxnLst>
            <a:rect l="0" t="0" r="r" b="b"/>
            <a:pathLst>
              <a:path w="21432" h="21556" fill="norm" stroke="1" extrusionOk="0">
                <a:moveTo>
                  <a:pt x="21432" y="17488"/>
                </a:moveTo>
                <a:cubicBezTo>
                  <a:pt x="19839" y="20117"/>
                  <a:pt x="16998" y="21528"/>
                  <a:pt x="13858" y="21556"/>
                </a:cubicBezTo>
                <a:cubicBezTo>
                  <a:pt x="8910" y="21600"/>
                  <a:pt x="5000" y="18447"/>
                  <a:pt x="2762" y="14533"/>
                </a:cubicBezTo>
                <a:cubicBezTo>
                  <a:pt x="246" y="10134"/>
                  <a:pt x="-168" y="4957"/>
                  <a:pt x="51" y="0"/>
                </a:cubicBezTo>
              </a:path>
            </a:pathLst>
          </a:custGeom>
          <a:ln w="101600">
            <a:solidFill>
              <a:srgbClr val="B51700"/>
            </a:solidFill>
            <a:miter lim="400000"/>
            <a:tailEnd type="triangle"/>
          </a:ln>
        </p:spPr>
        <p:txBody>
          <a:bodyPr lIns="71437" tIns="71437" rIns="71437" bIns="71437" anchor="ctr"/>
          <a:lstStyle/>
          <a:p>
            <a:pPr>
              <a:defRPr sz="3000">
                <a:latin typeface="Helvetica Neue Medium"/>
                <a:ea typeface="Helvetica Neue Medium"/>
                <a:cs typeface="Helvetica Neue Medium"/>
                <a:sym typeface="Helvetica Neue Medium"/>
              </a:defRPr>
            </a:pPr>
          </a:p>
        </p:txBody>
      </p:sp>
      <p:sp>
        <p:nvSpPr>
          <p:cNvPr id="1782" name="Line"/>
          <p:cNvSpPr/>
          <p:nvPr/>
        </p:nvSpPr>
        <p:spPr>
          <a:xfrm>
            <a:off x="18896400" y="5703830"/>
            <a:ext cx="1244600" cy="480517"/>
          </a:xfrm>
          <a:custGeom>
            <a:avLst/>
            <a:gdLst/>
            <a:ahLst/>
            <a:cxnLst>
              <a:cxn ang="0">
                <a:pos x="wd2" y="hd2"/>
              </a:cxn>
              <a:cxn ang="5400000">
                <a:pos x="wd2" y="hd2"/>
              </a:cxn>
              <a:cxn ang="10800000">
                <a:pos x="wd2" y="hd2"/>
              </a:cxn>
              <a:cxn ang="16200000">
                <a:pos x="wd2" y="hd2"/>
              </a:cxn>
            </a:cxnLst>
            <a:rect l="0" t="0" r="r" b="b"/>
            <a:pathLst>
              <a:path w="21600" h="20766" fill="norm" stroke="1" extrusionOk="0">
                <a:moveTo>
                  <a:pt x="21600" y="20766"/>
                </a:moveTo>
                <a:cubicBezTo>
                  <a:pt x="21304" y="16874"/>
                  <a:pt x="20677" y="13185"/>
                  <a:pt x="19760" y="9948"/>
                </a:cubicBezTo>
                <a:cubicBezTo>
                  <a:pt x="18681" y="6139"/>
                  <a:pt x="17224" y="3046"/>
                  <a:pt x="15468" y="1429"/>
                </a:cubicBezTo>
                <a:cubicBezTo>
                  <a:pt x="13010" y="-834"/>
                  <a:pt x="10339" y="72"/>
                  <a:pt x="7745" y="885"/>
                </a:cubicBezTo>
                <a:cubicBezTo>
                  <a:pt x="4378" y="1939"/>
                  <a:pt x="722" y="4212"/>
                  <a:pt x="0" y="12039"/>
                </a:cubicBezTo>
              </a:path>
            </a:pathLst>
          </a:custGeom>
          <a:ln w="101600">
            <a:solidFill>
              <a:srgbClr val="B51700"/>
            </a:solidFill>
            <a:miter lim="400000"/>
            <a:tailEnd type="triangle"/>
          </a:ln>
        </p:spPr>
        <p:txBody>
          <a:bodyPr lIns="71437" tIns="71437" rIns="71437" bIns="71437" anchor="ctr"/>
          <a:lstStyle/>
          <a:p>
            <a:pPr>
              <a:defRPr sz="3000">
                <a:latin typeface="Helvetica Neue Medium"/>
                <a:ea typeface="Helvetica Neue Medium"/>
                <a:cs typeface="Helvetica Neue Medium"/>
                <a:sym typeface="Helvetica Neue Medium"/>
              </a:defRPr>
            </a:pPr>
          </a:p>
        </p:txBody>
      </p:sp>
      <p:sp>
        <p:nvSpPr>
          <p:cNvPr id="1783" name="Line"/>
          <p:cNvSpPr/>
          <p:nvPr/>
        </p:nvSpPr>
        <p:spPr>
          <a:xfrm>
            <a:off x="18308919" y="6912920"/>
            <a:ext cx="524137" cy="410991"/>
          </a:xfrm>
          <a:custGeom>
            <a:avLst/>
            <a:gdLst/>
            <a:ahLst/>
            <a:cxnLst>
              <a:cxn ang="0">
                <a:pos x="wd2" y="hd2"/>
              </a:cxn>
              <a:cxn ang="5400000">
                <a:pos x="wd2" y="hd2"/>
              </a:cxn>
              <a:cxn ang="10800000">
                <a:pos x="wd2" y="hd2"/>
              </a:cxn>
              <a:cxn ang="16200000">
                <a:pos x="wd2" y="hd2"/>
              </a:cxn>
            </a:cxnLst>
            <a:rect l="0" t="0" r="r" b="b"/>
            <a:pathLst>
              <a:path w="21520" h="21600" fill="norm" stroke="1" extrusionOk="0">
                <a:moveTo>
                  <a:pt x="21509" y="0"/>
                </a:moveTo>
                <a:cubicBezTo>
                  <a:pt x="21600" y="2427"/>
                  <a:pt x="21182" y="7378"/>
                  <a:pt x="18357" y="11342"/>
                </a:cubicBezTo>
                <a:cubicBezTo>
                  <a:pt x="13965" y="17506"/>
                  <a:pt x="5733" y="18619"/>
                  <a:pt x="0" y="21600"/>
                </a:cubicBezTo>
              </a:path>
            </a:pathLst>
          </a:custGeom>
          <a:ln w="101600">
            <a:solidFill>
              <a:srgbClr val="B51700"/>
            </a:solidFill>
            <a:miter lim="400000"/>
            <a:tailEnd type="triangle"/>
          </a:ln>
        </p:spPr>
        <p:txBody>
          <a:bodyPr lIns="71437" tIns="71437" rIns="71437" bIns="71437" anchor="ctr"/>
          <a:lstStyle/>
          <a:p>
            <a:pPr>
              <a:defRPr sz="30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C 0.021745 -0.031066 0.053992 -0.019754 0.067470 0.023668 C 0.070541 0.033564 0.072247 0.044743 0.071536 0.055977 C 0.069927 0.081416 0.057691 0.099318 0.043630 0.106919 C 0.022382 0.118404 -0.000698 0.108210 -0.016467 0.080411" origin="layout" pathEditMode="relative">
                                      <p:cBhvr>
                                        <p:cTn id="6" dur="500" fill="hold"/>
                                        <p:tgtEl>
                                          <p:spTgt spid="1775"/>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042275 0.062133 L -0.014902 0.042944" origin="layout" pathEditMode="relative">
                                      <p:cBhvr>
                                        <p:cTn id="9" dur="400" fill="hold"/>
                                        <p:tgtEl>
                                          <p:spTgt spid="1774"/>
                                        </p:tgtEl>
                                        <p:attrNameLst>
                                          <p:attrName>ppt_x</p:attrName>
                                          <p:attrName>ppt_y</p:attrName>
                                        </p:attrNameLst>
                                      </p:cBhvr>
                                    </p:animMotion>
                                  </p:childTnLst>
                                </p:cTn>
                              </p:par>
                            </p:childTnLst>
                          </p:cTn>
                        </p:par>
                        <p:par>
                          <p:cTn id="10" fill="hold">
                            <p:stCondLst>
                              <p:cond delay="0"/>
                            </p:stCondLst>
                            <p:childTnLst>
                              <p:par>
                                <p:cTn id="11" presetClass="path" nodeType="withEffect" presetSubtype="0" presetID="-1" grpId="3" accel="50000" decel="50000" fill="hold">
                                  <p:stCondLst>
                                    <p:cond delay="0"/>
                                  </p:stCondLst>
                                  <p:childTnLst>
                                    <p:animMotion path="M 0.000000 0.000000 C -0.042161 -0.039028 -0.013078 -0.152352 0.031136 -0.121321 C 0.051514 -0.107018 0.056334 -0.059621 0.040062 -0.033540" origin="layout" pathEditMode="relative">
                                      <p:cBhvr>
                                        <p:cTn id="12" dur="500" fill="hold"/>
                                        <p:tgtEl>
                                          <p:spTgt spid="1777"/>
                                        </p:tgtEl>
                                        <p:attrNameLst>
                                          <p:attrName>ppt_x</p:attrName>
                                          <p:attrName>ppt_y</p:attrName>
                                        </p:attrNameLst>
                                      </p:cBhvr>
                                    </p:animMotion>
                                  </p:childTnLst>
                                </p:cTn>
                              </p:par>
                            </p:childTnLst>
                          </p:cTn>
                        </p:par>
                        <p:par>
                          <p:cTn id="13" fill="hold">
                            <p:stCondLst>
                              <p:cond delay="0"/>
                            </p:stCondLst>
                            <p:childTnLst>
                              <p:par>
                                <p:cTn id="14" presetClass="path" nodeType="withEffect" presetSubtype="0" presetID="-1" grpId="4" accel="50000" decel="50000" fill="hold">
                                  <p:stCondLst>
                                    <p:cond delay="0"/>
                                  </p:stCondLst>
                                  <p:childTnLst>
                                    <p:animMotion path="M 0.000000 0.000000 C -0.029208 -0.075664 -0.095854 -0.028583 -0.087885 0.062084 C -0.077150 0.184204 0.025201 0.162090 0.019170 0.038954" origin="layout" pathEditMode="relative">
                                      <p:cBhvr>
                                        <p:cTn id="15" dur="500" fill="hold"/>
                                        <p:tgtEl>
                                          <p:spTgt spid="1776"/>
                                        </p:tgtEl>
                                        <p:attrNameLst>
                                          <p:attrName>ppt_x</p:attrName>
                                          <p:attrName>ppt_y</p:attrName>
                                        </p:attrNameLst>
                                      </p:cBhvr>
                                    </p:animMotion>
                                  </p:childTnLst>
                                </p:cTn>
                              </p:par>
                            </p:childTnLst>
                          </p:cTn>
                        </p:par>
                        <p:par>
                          <p:cTn id="16" fill="hold">
                            <p:stCondLst>
                              <p:cond delay="0"/>
                            </p:stCondLst>
                            <p:childTnLst>
                              <p:par>
                                <p:cTn id="17" presetClass="emph" nodeType="afterEffect" presetSubtype="0" presetID="32" grpId="5" fill="hold">
                                  <p:stCondLst>
                                    <p:cond delay="0"/>
                                  </p:stCondLst>
                                  <p:childTnLst>
                                    <p:animRot by="300000">
                                      <p:cBhvr>
                                        <p:cTn id="18" dur="20" fill="hold">
                                          <p:stCondLst>
                                            <p:cond delay="0"/>
                                          </p:stCondLst>
                                        </p:cTn>
                                        <p:tgtEl>
                                          <p:spTgt spid="1777"/>
                                        </p:tgtEl>
                                        <p:attrNameLst>
                                          <p:attrName>r</p:attrName>
                                        </p:attrNameLst>
                                      </p:cBhvr>
                                    </p:animRot>
                                    <p:animRot by="-600000">
                                      <p:cBhvr>
                                        <p:cTn id="19" dur="40" fill="hold">
                                          <p:stCondLst>
                                            <p:cond delay="40"/>
                                          </p:stCondLst>
                                        </p:cTn>
                                        <p:tgtEl>
                                          <p:spTgt spid="1777"/>
                                        </p:tgtEl>
                                        <p:attrNameLst>
                                          <p:attrName>r</p:attrName>
                                        </p:attrNameLst>
                                      </p:cBhvr>
                                    </p:animRot>
                                    <p:animRot by="600000">
                                      <p:cBhvr>
                                        <p:cTn id="20" dur="40" fill="hold">
                                          <p:stCondLst>
                                            <p:cond delay="80"/>
                                          </p:stCondLst>
                                        </p:cTn>
                                        <p:tgtEl>
                                          <p:spTgt spid="1777"/>
                                        </p:tgtEl>
                                        <p:attrNameLst>
                                          <p:attrName>r</p:attrName>
                                        </p:attrNameLst>
                                      </p:cBhvr>
                                    </p:animRot>
                                    <p:animRot by="-600000">
                                      <p:cBhvr>
                                        <p:cTn id="21" dur="40" fill="hold">
                                          <p:stCondLst>
                                            <p:cond delay="120"/>
                                          </p:stCondLst>
                                        </p:cTn>
                                        <p:tgtEl>
                                          <p:spTgt spid="1777"/>
                                        </p:tgtEl>
                                        <p:attrNameLst>
                                          <p:attrName>r</p:attrName>
                                        </p:attrNameLst>
                                      </p:cBhvr>
                                    </p:animRot>
                                    <p:animRot by="300000">
                                      <p:cBhvr>
                                        <p:cTn id="22" dur="40" fill="hold">
                                          <p:stCondLst>
                                            <p:cond delay="160"/>
                                          </p:stCondLst>
                                        </p:cTn>
                                        <p:tgtEl>
                                          <p:spTgt spid="1777"/>
                                        </p:tgtEl>
                                        <p:attrNameLst>
                                          <p:attrName>r</p:attrName>
                                        </p:attrNameLst>
                                      </p:cBhvr>
                                    </p:animRot>
                                  </p:childTnLst>
                                </p:cTn>
                              </p:par>
                            </p:childTnLst>
                          </p:cTn>
                        </p:par>
                        <p:par>
                          <p:cTn id="23" fill="hold">
                            <p:stCondLst>
                              <p:cond delay="0"/>
                            </p:stCondLst>
                            <p:childTnLst>
                              <p:par>
                                <p:cTn id="24" presetClass="emph" nodeType="withEffect" presetSubtype="0" presetID="35" grpId="6" repeatCount="13000" fill="hold">
                                  <p:stCondLst>
                                    <p:cond delay="0"/>
                                  </p:stCondLst>
                                  <p:childTnLst>
                                    <p:anim calcmode="discrete" valueType="str">
                                      <p:cBhvr>
                                        <p:cTn id="25" dur="200" fill="hold"/>
                                        <p:tgtEl>
                                          <p:spTgt spid="1776"/>
                                        </p:tgtEl>
                                        <p:attrNameLst>
                                          <p:attrName>style.visibility</p:attrName>
                                        </p:attrNameLst>
                                      </p:cBhvr>
                                      <p:tavLst>
                                        <p:tav tm="0">
                                          <p:val>
                                            <p:strVal val="hidden"/>
                                          </p:val>
                                        </p:tav>
                                        <p:tav tm="50000">
                                          <p:val>
                                            <p:strVal val="visible"/>
                                          </p:val>
                                        </p:tav>
                                      </p:tavLst>
                                    </p:anim>
                                  </p:childTnLst>
                                </p:cTn>
                              </p:par>
                            </p:childTnLst>
                          </p:cTn>
                        </p:par>
                        <p:par>
                          <p:cTn id="26" fill="hold">
                            <p:stCondLst>
                              <p:cond delay="0"/>
                            </p:stCondLst>
                            <p:childTnLst>
                              <p:par>
                                <p:cTn id="27" presetClass="emph" nodeType="withEffect" presetSubtype="0" presetID="26" grpId="7" fill="hold">
                                  <p:stCondLst>
                                    <p:cond delay="0"/>
                                  </p:stCondLst>
                                  <p:childTnLst>
                                    <p:animEffect filter="fade" transition="out">
                                      <p:cBhvr>
                                        <p:cTn id="28" dur="200" fill="hold" tmFilter="0, 0; .2, .5; .8, .5; 1, 0"/>
                                        <p:tgtEl>
                                          <p:spTgt spid="1774"/>
                                        </p:tgtEl>
                                      </p:cBhvr>
                                    </p:animEffect>
                                    <p:animScale>
                                      <p:cBhvr>
                                        <p:cTn id="29" dur="100" fill="hold" autoRev="1"/>
                                        <p:tgtEl>
                                          <p:spTgt spid="1774"/>
                                        </p:tgtEl>
                                      </p:cBhvr>
                                      <p:by x="105000" y="105000"/>
                                    </p:animScale>
                                  </p:childTnLst>
                                </p:cTn>
                              </p:par>
                            </p:childTnLst>
                          </p:cTn>
                        </p:par>
                        <p:par>
                          <p:cTn id="30" fill="hold">
                            <p:stCondLst>
                              <p:cond delay="0"/>
                            </p:stCondLst>
                            <p:childTnLst>
                              <p:par>
                                <p:cTn id="31" presetClass="path" nodeType="afterEffect" presetSubtype="0" presetID="-1" grpId="9" accel="50000" decel="50000" fill="hold">
                                  <p:stCondLst>
                                    <p:cond delay="0"/>
                                  </p:stCondLst>
                                  <p:childTnLst>
                                    <p:animMotion path="M -0.016467 0.080411 C -0.019286 0.097632 -0.014405 0.115877 -0.005111 0.122857 C 0.037235 0.154663 0.044523 -0.019724 -0.000002 0.000606" origin="layout" pathEditMode="relative">
                                      <p:cBhvr>
                                        <p:cTn id="32" dur="500" fill="hold"/>
                                        <p:tgtEl>
                                          <p:spTgt spid="1775"/>
                                        </p:tgtEl>
                                        <p:attrNameLst>
                                          <p:attrName>ppt_x</p:attrName>
                                          <p:attrName>ppt_y</p:attrName>
                                        </p:attrNameLst>
                                      </p:cBhvr>
                                    </p:animMotion>
                                  </p:childTnLst>
                                </p:cTn>
                              </p:par>
                            </p:childTnLst>
                          </p:cTn>
                        </p:par>
                        <p:par>
                          <p:cTn id="33" fill="hold">
                            <p:stCondLst>
                              <p:cond delay="0"/>
                            </p:stCondLst>
                            <p:childTnLst>
                              <p:par>
                                <p:cTn id="34" presetClass="path" nodeType="withEffect" presetSubtype="0" presetID="-1" grpId="10" accel="50000" decel="50000" fill="hold">
                                  <p:stCondLst>
                                    <p:cond delay="0"/>
                                  </p:stCondLst>
                                  <p:childTnLst>
                                    <p:animMotion path="M 0.040062 -0.033540 C 0.038276 -0.020640 0.036387 -0.007737 0.033649 0.004624 C 0.021775 0.058209 -0.006731 0.086691 -0.019846 0.051516 C -0.029255 0.026278 -0.016671 -0.006234 -0.000004 -0.000005" origin="layout" pathEditMode="relative">
                                      <p:cBhvr>
                                        <p:cTn id="35" dur="500" fill="hold"/>
                                        <p:tgtEl>
                                          <p:spTgt spid="1777"/>
                                        </p:tgtEl>
                                        <p:attrNameLst>
                                          <p:attrName>ppt_x</p:attrName>
                                          <p:attrName>ppt_y</p:attrName>
                                        </p:attrNameLst>
                                      </p:cBhvr>
                                    </p:animMotion>
                                  </p:childTnLst>
                                </p:cTn>
                              </p:par>
                            </p:childTnLst>
                          </p:cTn>
                        </p:par>
                        <p:par>
                          <p:cTn id="36" fill="hold">
                            <p:stCondLst>
                              <p:cond delay="0"/>
                            </p:stCondLst>
                            <p:childTnLst>
                              <p:par>
                                <p:cTn id="37" presetClass="path" nodeType="withEffect" presetSubtype="0" presetID="-1" grpId="11" accel="50000" decel="50000" fill="hold">
                                  <p:stCondLst>
                                    <p:cond delay="0"/>
                                  </p:stCondLst>
                                  <p:childTnLst>
                                    <p:animMotion path="M -0.014902 0.042944 C -0.005794 0.085907 0.030418 0.068078 0.025796 0.022907 C 0.023701 0.002432 0.010737 -0.008001 0.000701 0.002711" origin="layout" pathEditMode="relative">
                                      <p:cBhvr>
                                        <p:cTn id="38" dur="500" fill="hold"/>
                                        <p:tgtEl>
                                          <p:spTgt spid="1774"/>
                                        </p:tgtEl>
                                        <p:attrNameLst>
                                          <p:attrName>ppt_x</p:attrName>
                                          <p:attrName>ppt_y</p:attrName>
                                        </p:attrNameLst>
                                      </p:cBhvr>
                                    </p:animMotion>
                                  </p:childTnLst>
                                </p:cTn>
                              </p:par>
                            </p:childTnLst>
                          </p:cTn>
                        </p:par>
                        <p:par>
                          <p:cTn id="39" fill="hold">
                            <p:stCondLst>
                              <p:cond delay="0"/>
                            </p:stCondLst>
                            <p:childTnLst>
                              <p:par>
                                <p:cTn id="40" presetClass="path" nodeType="withEffect" presetSubtype="0" presetID="-1" grpId="12" accel="50000" decel="50000" fill="hold">
                                  <p:stCondLst>
                                    <p:cond delay="0"/>
                                  </p:stCondLst>
                                  <p:childTnLst>
                                    <p:animMotion path="M 0.019170 0.038954 C 0.021245 0.072345 0.000055 0.094271 -0.015252 0.074570 C -0.034166 0.050228 -0.023291 -0.002940 0.000000 0.000000" origin="layout" pathEditMode="relative">
                                      <p:cBhvr>
                                        <p:cTn id="41" dur="500" fill="hold"/>
                                        <p:tgtEl>
                                          <p:spTgt spid="1776"/>
                                        </p:tgtEl>
                                        <p:attrNameLst>
                                          <p:attrName>ppt_x</p:attrName>
                                          <p:attrName>ppt_y</p:attrName>
                                        </p:attrNameLst>
                                      </p:cBhvr>
                                    </p:animMotion>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0" presetID="1" grpId="13" fill="hold">
                                  <p:stCondLst>
                                    <p:cond delay="0"/>
                                  </p:stCondLst>
                                  <p:iterate type="el" backwards="0">
                                    <p:tmAbs val="0"/>
                                  </p:iterate>
                                  <p:childTnLst>
                                    <p:set>
                                      <p:cBhvr>
                                        <p:cTn id="45" fill="hold"/>
                                        <p:tgtEl>
                                          <p:spTgt spid="1764"/>
                                        </p:tgtEl>
                                        <p:attrNameLst>
                                          <p:attrName>style.visibility</p:attrName>
                                        </p:attrNameLst>
                                      </p:cBhvr>
                                      <p:to>
                                        <p:strVal val="visible"/>
                                      </p:to>
                                    </p:set>
                                  </p:childTnLst>
                                </p:cTn>
                              </p:par>
                            </p:childTnLst>
                          </p:cTn>
                        </p:par>
                        <p:par>
                          <p:cTn id="46" fill="hold">
                            <p:stCondLst>
                              <p:cond delay="0"/>
                            </p:stCondLst>
                            <p:childTnLst>
                              <p:par>
                                <p:cTn id="47" presetClass="entr" nodeType="afterEffect" presetSubtype="0" presetID="1" grpId="14" fill="hold">
                                  <p:stCondLst>
                                    <p:cond delay="0"/>
                                  </p:stCondLst>
                                  <p:iterate type="el" backwards="0">
                                    <p:tmAbs val="0"/>
                                  </p:iterate>
                                  <p:childTnLst>
                                    <p:set>
                                      <p:cBhvr>
                                        <p:cTn id="48" fill="hold"/>
                                        <p:tgtEl>
                                          <p:spTgt spid="1779"/>
                                        </p:tgtEl>
                                        <p:attrNameLst>
                                          <p:attrName>style.visibility</p:attrName>
                                        </p:attrNameLst>
                                      </p:cBhvr>
                                      <p:to>
                                        <p:strVal val="visible"/>
                                      </p:to>
                                    </p:set>
                                  </p:childTnLst>
                                </p:cTn>
                              </p:par>
                            </p:childTnLst>
                          </p:cTn>
                        </p:par>
                        <p:par>
                          <p:cTn id="49" fill="hold">
                            <p:stCondLst>
                              <p:cond delay="0"/>
                            </p:stCondLst>
                            <p:childTnLst>
                              <p:par>
                                <p:cTn id="50" presetClass="path" nodeType="afterEffect" presetSubtype="0" presetID="-1" grpId="15" accel="50000" decel="50000" fill="hold">
                                  <p:stCondLst>
                                    <p:cond delay="0"/>
                                  </p:stCondLst>
                                  <p:childTnLst>
                                    <p:animMotion path="M 0.000000 0.000000 L 0.024438 0.038429" origin="layout" pathEditMode="relative">
                                      <p:cBhvr>
                                        <p:cTn id="51" dur="200" fill="hold"/>
                                        <p:tgtEl>
                                          <p:spTgt spid="1779"/>
                                        </p:tgtEl>
                                        <p:attrNameLst>
                                          <p:attrName>ppt_x</p:attrName>
                                          <p:attrName>ppt_y</p:attrName>
                                        </p:attrNameLst>
                                      </p:cBhvr>
                                    </p:animMotion>
                                  </p:childTnLst>
                                </p:cTn>
                              </p:par>
                            </p:childTnLst>
                          </p:cTn>
                        </p:par>
                        <p:par>
                          <p:cTn id="52" fill="hold">
                            <p:stCondLst>
                              <p:cond delay="0"/>
                            </p:stCondLst>
                            <p:childTnLst>
                              <p:par>
                                <p:cTn id="53" presetClass="emph" nodeType="afterEffect" presetSubtype="0" presetID="6" grpId="16" accel="50000" decel="50000" fill="hold">
                                  <p:stCondLst>
                                    <p:cond delay="0"/>
                                  </p:stCondLst>
                                  <p:childTnLst>
                                    <p:animScale>
                                      <p:cBhvr>
                                        <p:cTn id="54" dur="200" fill="hold"/>
                                        <p:tgtEl>
                                          <p:spTgt spid="1779"/>
                                        </p:tgtEl>
                                      </p:cBhvr>
                                      <p:by x="64438" y="64438"/>
                                    </p:animScale>
                                  </p:childTnLst>
                                </p:cTn>
                              </p:par>
                            </p:childTnLst>
                          </p:cTn>
                        </p:par>
                        <p:par>
                          <p:cTn id="55" fill="hold">
                            <p:stCondLst>
                              <p:cond delay="0"/>
                            </p:stCondLst>
                            <p:childTnLst>
                              <p:par>
                                <p:cTn id="56" presetClass="path" nodeType="afterEffect" presetSubtype="0" presetID="-1" grpId="17" accel="50000" decel="50000" fill="hold">
                                  <p:stCondLst>
                                    <p:cond delay="0"/>
                                  </p:stCondLst>
                                  <p:childTnLst>
                                    <p:animMotion path="M 0.024438 0.038429 L 0.133179 0.036803" origin="layout" pathEditMode="relative">
                                      <p:cBhvr>
                                        <p:cTn id="57" dur="200" fill="hold"/>
                                        <p:tgtEl>
                                          <p:spTgt spid="1779"/>
                                        </p:tgtEl>
                                        <p:attrNameLst>
                                          <p:attrName>ppt_x</p:attrName>
                                          <p:attrName>ppt_y</p:attrName>
                                        </p:attrNameLst>
                                      </p:cBhvr>
                                    </p:animMotion>
                                  </p:childTnLst>
                                </p:cTn>
                              </p:par>
                            </p:childTnLst>
                          </p:cTn>
                        </p:par>
                        <p:par>
                          <p:cTn id="58" fill="hold">
                            <p:stCondLst>
                              <p:cond delay="0"/>
                            </p:stCondLst>
                            <p:childTnLst>
                              <p:par>
                                <p:cTn id="59" presetClass="emph" nodeType="afterEffect" presetSubtype="0" presetID="8" grpId="18" accel="50000" decel="50000" fill="hold">
                                  <p:stCondLst>
                                    <p:cond delay="0"/>
                                  </p:stCondLst>
                                  <p:childTnLst>
                                    <p:animRot by="-10800000">
                                      <p:cBhvr>
                                        <p:cTn id="60" dur="200" fill="hold"/>
                                        <p:tgtEl>
                                          <p:spTgt spid="1779"/>
                                        </p:tgtEl>
                                        <p:attrNameLst>
                                          <p:attrName>r</p:attrName>
                                        </p:attrNameLst>
                                      </p:cBhvr>
                                    </p:animRot>
                                  </p:childTnLst>
                                </p:cTn>
                              </p:par>
                            </p:childTnLst>
                          </p:cTn>
                        </p:par>
                        <p:par>
                          <p:cTn id="61" fill="hold">
                            <p:stCondLst>
                              <p:cond delay="0"/>
                            </p:stCondLst>
                            <p:childTnLst>
                              <p:par>
                                <p:cTn id="62" presetClass="path" nodeType="afterEffect" presetSubtype="0" presetID="-1" grpId="19" accel="50000" decel="50000" fill="hold">
                                  <p:stCondLst>
                                    <p:cond delay="0"/>
                                  </p:stCondLst>
                                  <p:childTnLst>
                                    <p:animMotion path="M 0.133179 0.036803 L 0.133179 0.036803" origin="layout" pathEditMode="relative">
                                      <p:cBhvr>
                                        <p:cTn id="63" dur="200" fill="hold"/>
                                        <p:tgtEl>
                                          <p:spTgt spid="1779"/>
                                        </p:tgtEl>
                                        <p:attrNameLst>
                                          <p:attrName>ppt_x</p:attrName>
                                          <p:attrName>ppt_y</p:attrName>
                                        </p:attrNameLst>
                                      </p:cBhvr>
                                    </p:animMotion>
                                  </p:childTnLst>
                                </p:cTn>
                              </p:par>
                            </p:childTnLst>
                          </p:cTn>
                        </p:par>
                        <p:par>
                          <p:cTn id="64" fill="hold">
                            <p:stCondLst>
                              <p:cond delay="0"/>
                            </p:stCondLst>
                            <p:childTnLst>
                              <p:par>
                                <p:cTn id="65" presetClass="path" nodeType="afterEffect" presetSubtype="0" presetID="-1" grpId="20" accel="50000" decel="50000" fill="hold">
                                  <p:stCondLst>
                                    <p:cond delay="0"/>
                                  </p:stCondLst>
                                  <p:childTnLst>
                                    <p:animMotion path="M 0.133179 0.036803 L 0.116322 -0.000281" origin="layout" pathEditMode="relative">
                                      <p:cBhvr>
                                        <p:cTn id="66" dur="200" fill="hold"/>
                                        <p:tgtEl>
                                          <p:spTgt spid="1779"/>
                                        </p:tgtEl>
                                        <p:attrNameLst>
                                          <p:attrName>ppt_x</p:attrName>
                                          <p:attrName>ppt_y</p:attrName>
                                        </p:attrNameLst>
                                      </p:cBhvr>
                                    </p:animMotion>
                                  </p:childTnLst>
                                </p:cTn>
                              </p:par>
                            </p:childTnLst>
                          </p:cTn>
                        </p:par>
                        <p:par>
                          <p:cTn id="67" fill="hold">
                            <p:stCondLst>
                              <p:cond delay="0"/>
                            </p:stCondLst>
                            <p:childTnLst>
                              <p:par>
                                <p:cTn id="68" presetClass="path" nodeType="afterEffect" presetSubtype="0" presetID="-1" grpId="21" accel="50000" decel="50000" fill="hold">
                                  <p:stCondLst>
                                    <p:cond delay="0"/>
                                  </p:stCondLst>
                                  <p:childTnLst>
                                    <p:animMotion path="M 0.116322 -0.000281 L 0.009074 0.001734" origin="layout" pathEditMode="relative">
                                      <p:cBhvr>
                                        <p:cTn id="69" dur="200" fill="hold"/>
                                        <p:tgtEl>
                                          <p:spTgt spid="1779"/>
                                        </p:tgtEl>
                                        <p:attrNameLst>
                                          <p:attrName>ppt_x</p:attrName>
                                          <p:attrName>ppt_y</p:attrName>
                                        </p:attrNameLst>
                                      </p:cBhvr>
                                    </p:animMotion>
                                  </p:childTnLst>
                                </p:cTn>
                              </p:par>
                            </p:childTnLst>
                          </p:cTn>
                        </p:par>
                        <p:par>
                          <p:cTn id="70" fill="hold">
                            <p:stCondLst>
                              <p:cond delay="0"/>
                            </p:stCondLst>
                            <p:childTnLst>
                              <p:par>
                                <p:cTn id="71" presetClass="emph" nodeType="afterEffect" presetSubtype="0" presetID="8" grpId="22" accel="50000" decel="50000" fill="hold">
                                  <p:stCondLst>
                                    <p:cond delay="0"/>
                                  </p:stCondLst>
                                  <p:childTnLst>
                                    <p:animRot by="10800000">
                                      <p:cBhvr>
                                        <p:cTn id="72" dur="200" fill="hold"/>
                                        <p:tgtEl>
                                          <p:spTgt spid="1779"/>
                                        </p:tgtEl>
                                        <p:attrNameLst>
                                          <p:attrName>r</p:attrName>
                                        </p:attrNameLst>
                                      </p:cBhvr>
                                    </p:animRot>
                                  </p:childTnLst>
                                </p:cTn>
                              </p:par>
                            </p:childTnLst>
                          </p:cTn>
                        </p:par>
                        <p:par>
                          <p:cTn id="73" fill="hold">
                            <p:stCondLst>
                              <p:cond delay="0"/>
                            </p:stCondLst>
                            <p:childTnLst>
                              <p:par>
                                <p:cTn id="74" presetClass="path" nodeType="afterEffect" presetSubtype="0" presetID="-1" grpId="23" accel="50000" decel="50000" fill="hold">
                                  <p:stCondLst>
                                    <p:cond delay="0"/>
                                  </p:stCondLst>
                                  <p:childTnLst>
                                    <p:animMotion path="M 0.009074 0.001734 L 0.009467 0.001172" origin="layout" pathEditMode="relative">
                                      <p:cBhvr>
                                        <p:cTn id="75" dur="200" fill="hold"/>
                                        <p:tgtEl>
                                          <p:spTgt spid="1779"/>
                                        </p:tgtEl>
                                        <p:attrNameLst>
                                          <p:attrName>ppt_x</p:attrName>
                                          <p:attrName>ppt_y</p:attrName>
                                        </p:attrNameLst>
                                      </p:cBhvr>
                                    </p:animMotion>
                                  </p:childTnLst>
                                </p:cTn>
                              </p:par>
                            </p:childTnLst>
                          </p:cTn>
                        </p:par>
                        <p:par>
                          <p:cTn id="76" fill="hold">
                            <p:stCondLst>
                              <p:cond delay="0"/>
                            </p:stCondLst>
                            <p:childTnLst>
                              <p:par>
                                <p:cTn id="77" presetClass="path" nodeType="afterEffect" presetSubtype="0" presetID="-1" grpId="24" accel="50000" decel="50000" fill="hold">
                                  <p:stCondLst>
                                    <p:cond delay="0"/>
                                  </p:stCondLst>
                                  <p:childTnLst>
                                    <p:animMotion path="M 0.009467 0.001172 L 0.018822 0.072289" origin="layout" pathEditMode="relative">
                                      <p:cBhvr>
                                        <p:cTn id="78" dur="200" fill="hold"/>
                                        <p:tgtEl>
                                          <p:spTgt spid="1779"/>
                                        </p:tgtEl>
                                        <p:attrNameLst>
                                          <p:attrName>ppt_x</p:attrName>
                                          <p:attrName>ppt_y</p:attrName>
                                        </p:attrNameLst>
                                      </p:cBhvr>
                                    </p:animMotion>
                                  </p:childTnLst>
                                </p:cTn>
                              </p:par>
                            </p:childTnLst>
                          </p:cTn>
                        </p:par>
                      </p:childTnLst>
                    </p:cTn>
                  </p:par>
                  <p:par>
                    <p:cTn id="79" fill="hold">
                      <p:stCondLst>
                        <p:cond delay="indefinite"/>
                      </p:stCondLst>
                      <p:childTnLst>
                        <p:par>
                          <p:cTn id="80" fill="hold">
                            <p:stCondLst>
                              <p:cond delay="0"/>
                            </p:stCondLst>
                            <p:childTnLst>
                              <p:par>
                                <p:cTn id="81" presetClass="entr" nodeType="clickEffect" presetSubtype="0" presetID="1" grpId="25" fill="hold">
                                  <p:stCondLst>
                                    <p:cond delay="0"/>
                                  </p:stCondLst>
                                  <p:iterate type="el" backwards="0">
                                    <p:tmAbs val="0"/>
                                  </p:iterate>
                                  <p:childTnLst>
                                    <p:set>
                                      <p:cBhvr>
                                        <p:cTn id="82" fill="hold"/>
                                        <p:tgtEl>
                                          <p:spTgt spid="177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Class="entr" nodeType="clickEffect" presetSubtype="0" presetID="1" grpId="26" fill="hold">
                                  <p:stCondLst>
                                    <p:cond delay="0"/>
                                  </p:stCondLst>
                                  <p:iterate type="el" backwards="0">
                                    <p:tmAbs val="0"/>
                                  </p:iterate>
                                  <p:childTnLst>
                                    <p:set>
                                      <p:cBhvr>
                                        <p:cTn id="86" fill="hold"/>
                                        <p:tgtEl>
                                          <p:spTgt spid="1768"/>
                                        </p:tgtEl>
                                        <p:attrNameLst>
                                          <p:attrName>style.visibility</p:attrName>
                                        </p:attrNameLst>
                                      </p:cBhvr>
                                      <p:to>
                                        <p:strVal val="visible"/>
                                      </p:to>
                                    </p:set>
                                  </p:childTnLst>
                                </p:cTn>
                              </p:par>
                            </p:childTnLst>
                          </p:cTn>
                        </p:par>
                        <p:par>
                          <p:cTn id="87" fill="hold">
                            <p:stCondLst>
                              <p:cond delay="0"/>
                            </p:stCondLst>
                            <p:childTnLst>
                              <p:par>
                                <p:cTn id="88" presetClass="entr" nodeType="afterEffect" presetID="9" grpId="27" fill="hold">
                                  <p:stCondLst>
                                    <p:cond delay="0"/>
                                  </p:stCondLst>
                                  <p:iterate type="el" backwards="0">
                                    <p:tmAbs val="0"/>
                                  </p:iterate>
                                  <p:childTnLst>
                                    <p:set>
                                      <p:cBhvr>
                                        <p:cTn id="89" fill="hold"/>
                                        <p:tgtEl>
                                          <p:spTgt spid="1780"/>
                                        </p:tgtEl>
                                        <p:attrNameLst>
                                          <p:attrName>style.visibility</p:attrName>
                                        </p:attrNameLst>
                                      </p:cBhvr>
                                      <p:to>
                                        <p:strVal val="visible"/>
                                      </p:to>
                                    </p:set>
                                    <p:animEffect filter="dissolve" transition="in">
                                      <p:cBhvr>
                                        <p:cTn id="90" dur="400"/>
                                        <p:tgtEl>
                                          <p:spTgt spid="1780"/>
                                        </p:tgtEl>
                                      </p:cBhvr>
                                    </p:animEffect>
                                  </p:childTnLst>
                                </p:cTn>
                              </p:par>
                            </p:childTnLst>
                          </p:cTn>
                        </p:par>
                        <p:par>
                          <p:cTn id="91" fill="hold">
                            <p:stCondLst>
                              <p:cond delay="400"/>
                            </p:stCondLst>
                            <p:childTnLst>
                              <p:par>
                                <p:cTn id="92" presetClass="entr" nodeType="afterEffect" presetID="9" grpId="28" fill="hold">
                                  <p:stCondLst>
                                    <p:cond delay="0"/>
                                  </p:stCondLst>
                                  <p:iterate type="el" backwards="0">
                                    <p:tmAbs val="0"/>
                                  </p:iterate>
                                  <p:childTnLst>
                                    <p:set>
                                      <p:cBhvr>
                                        <p:cTn id="93" fill="hold"/>
                                        <p:tgtEl>
                                          <p:spTgt spid="1781"/>
                                        </p:tgtEl>
                                        <p:attrNameLst>
                                          <p:attrName>style.visibility</p:attrName>
                                        </p:attrNameLst>
                                      </p:cBhvr>
                                      <p:to>
                                        <p:strVal val="visible"/>
                                      </p:to>
                                    </p:set>
                                    <p:animEffect filter="dissolve" transition="in">
                                      <p:cBhvr>
                                        <p:cTn id="94" dur="400"/>
                                        <p:tgtEl>
                                          <p:spTgt spid="1781"/>
                                        </p:tgtEl>
                                      </p:cBhvr>
                                    </p:animEffect>
                                  </p:childTnLst>
                                </p:cTn>
                              </p:par>
                            </p:childTnLst>
                          </p:cTn>
                        </p:par>
                        <p:par>
                          <p:cTn id="95" fill="hold">
                            <p:stCondLst>
                              <p:cond delay="800"/>
                            </p:stCondLst>
                            <p:childTnLst>
                              <p:par>
                                <p:cTn id="96" presetClass="entr" nodeType="afterEffect" presetID="9" grpId="29" fill="hold">
                                  <p:stCondLst>
                                    <p:cond delay="0"/>
                                  </p:stCondLst>
                                  <p:iterate type="el" backwards="0">
                                    <p:tmAbs val="0"/>
                                  </p:iterate>
                                  <p:childTnLst>
                                    <p:set>
                                      <p:cBhvr>
                                        <p:cTn id="97" fill="hold"/>
                                        <p:tgtEl>
                                          <p:spTgt spid="1782"/>
                                        </p:tgtEl>
                                        <p:attrNameLst>
                                          <p:attrName>style.visibility</p:attrName>
                                        </p:attrNameLst>
                                      </p:cBhvr>
                                      <p:to>
                                        <p:strVal val="visible"/>
                                      </p:to>
                                    </p:set>
                                    <p:animEffect filter="dissolve" transition="in">
                                      <p:cBhvr>
                                        <p:cTn id="98" dur="400"/>
                                        <p:tgtEl>
                                          <p:spTgt spid="1782"/>
                                        </p:tgtEl>
                                      </p:cBhvr>
                                    </p:animEffect>
                                  </p:childTnLst>
                                </p:cTn>
                              </p:par>
                            </p:childTnLst>
                          </p:cTn>
                        </p:par>
                        <p:par>
                          <p:cTn id="99" fill="hold">
                            <p:stCondLst>
                              <p:cond delay="1200"/>
                            </p:stCondLst>
                            <p:childTnLst>
                              <p:par>
                                <p:cTn id="100" presetClass="entr" nodeType="afterEffect" presetID="9" grpId="30" fill="hold">
                                  <p:stCondLst>
                                    <p:cond delay="0"/>
                                  </p:stCondLst>
                                  <p:iterate type="el" backwards="0">
                                    <p:tmAbs val="0"/>
                                  </p:iterate>
                                  <p:childTnLst>
                                    <p:set>
                                      <p:cBhvr>
                                        <p:cTn id="101" fill="hold"/>
                                        <p:tgtEl>
                                          <p:spTgt spid="1783"/>
                                        </p:tgtEl>
                                        <p:attrNameLst>
                                          <p:attrName>style.visibility</p:attrName>
                                        </p:attrNameLst>
                                      </p:cBhvr>
                                      <p:to>
                                        <p:strVal val="visible"/>
                                      </p:to>
                                    </p:set>
                                    <p:animEffect filter="dissolve" transition="in">
                                      <p:cBhvr>
                                        <p:cTn id="102" dur="400"/>
                                        <p:tgtEl>
                                          <p:spTgt spid="1783"/>
                                        </p:tgtEl>
                                      </p:cBhvr>
                                    </p:animEffect>
                                  </p:childTnLst>
                                </p:cTn>
                              </p:par>
                            </p:childTnLst>
                          </p:cTn>
                        </p:par>
                        <p:par>
                          <p:cTn id="103" fill="hold">
                            <p:stCondLst>
                              <p:cond delay="1600"/>
                            </p:stCondLst>
                            <p:childTnLst>
                              <p:par>
                                <p:cTn id="104" presetClass="exit" nodeType="afterEffect" presetSubtype="4" presetID="22" grpId="31" fill="hold">
                                  <p:stCondLst>
                                    <p:cond delay="0"/>
                                  </p:stCondLst>
                                  <p:iterate type="el" backwards="0">
                                    <p:tmAbs val="0"/>
                                  </p:iterate>
                                  <p:childTnLst>
                                    <p:animEffect filter="wipe(down)" transition="out">
                                      <p:cBhvr>
                                        <p:cTn id="105" dur="1000" fill="hold"/>
                                        <p:tgtEl>
                                          <p:spTgt spid="1780"/>
                                        </p:tgtEl>
                                      </p:cBhvr>
                                    </p:animEffect>
                                    <p:set>
                                      <p:cBhvr>
                                        <p:cTn id="106" fill="hold">
                                          <p:stCondLst>
                                            <p:cond delay="999"/>
                                          </p:stCondLst>
                                        </p:cTn>
                                        <p:tgtEl>
                                          <p:spTgt spid="1780"/>
                                        </p:tgtEl>
                                        <p:attrNameLst>
                                          <p:attrName>style.visibility</p:attrName>
                                        </p:attrNameLst>
                                      </p:cBhvr>
                                      <p:to>
                                        <p:strVal val="hidden"/>
                                      </p:to>
                                    </p:set>
                                  </p:childTnLst>
                                </p:cTn>
                              </p:par>
                            </p:childTnLst>
                          </p:cTn>
                        </p:par>
                        <p:par>
                          <p:cTn id="107" fill="hold">
                            <p:stCondLst>
                              <p:cond delay="2600"/>
                            </p:stCondLst>
                            <p:childTnLst>
                              <p:par>
                                <p:cTn id="108" presetClass="exit" nodeType="afterEffect" presetSubtype="4" presetID="22" grpId="32" fill="hold">
                                  <p:stCondLst>
                                    <p:cond delay="0"/>
                                  </p:stCondLst>
                                  <p:iterate type="el" backwards="0">
                                    <p:tmAbs val="0"/>
                                  </p:iterate>
                                  <p:childTnLst>
                                    <p:animEffect filter="wipe(down)" transition="out">
                                      <p:cBhvr>
                                        <p:cTn id="109" dur="1000" fill="hold"/>
                                        <p:tgtEl>
                                          <p:spTgt spid="1782"/>
                                        </p:tgtEl>
                                      </p:cBhvr>
                                    </p:animEffect>
                                    <p:set>
                                      <p:cBhvr>
                                        <p:cTn id="110" fill="hold">
                                          <p:stCondLst>
                                            <p:cond delay="999"/>
                                          </p:stCondLst>
                                        </p:cTn>
                                        <p:tgtEl>
                                          <p:spTgt spid="1782"/>
                                        </p:tgtEl>
                                        <p:attrNameLst>
                                          <p:attrName>style.visibility</p:attrName>
                                        </p:attrNameLst>
                                      </p:cBhvr>
                                      <p:to>
                                        <p:strVal val="hidden"/>
                                      </p:to>
                                    </p:set>
                                  </p:childTnLst>
                                </p:cTn>
                              </p:par>
                            </p:childTnLst>
                          </p:cTn>
                        </p:par>
                        <p:par>
                          <p:cTn id="111" fill="hold">
                            <p:stCondLst>
                              <p:cond delay="3600"/>
                            </p:stCondLst>
                            <p:childTnLst>
                              <p:par>
                                <p:cTn id="112" presetClass="exit" nodeType="afterEffect" presetSubtype="4" presetID="22" grpId="33" fill="hold">
                                  <p:stCondLst>
                                    <p:cond delay="0"/>
                                  </p:stCondLst>
                                  <p:iterate type="el" backwards="0">
                                    <p:tmAbs val="0"/>
                                  </p:iterate>
                                  <p:childTnLst>
                                    <p:animEffect filter="wipe(down)" transition="out">
                                      <p:cBhvr>
                                        <p:cTn id="113" dur="1000" fill="hold"/>
                                        <p:tgtEl>
                                          <p:spTgt spid="1781"/>
                                        </p:tgtEl>
                                      </p:cBhvr>
                                    </p:animEffect>
                                    <p:set>
                                      <p:cBhvr>
                                        <p:cTn id="114" fill="hold">
                                          <p:stCondLst>
                                            <p:cond delay="999"/>
                                          </p:stCondLst>
                                        </p:cTn>
                                        <p:tgtEl>
                                          <p:spTgt spid="1781"/>
                                        </p:tgtEl>
                                        <p:attrNameLst>
                                          <p:attrName>style.visibility</p:attrName>
                                        </p:attrNameLst>
                                      </p:cBhvr>
                                      <p:to>
                                        <p:strVal val="hidden"/>
                                      </p:to>
                                    </p:set>
                                  </p:childTnLst>
                                </p:cTn>
                              </p:par>
                            </p:childTnLst>
                          </p:cTn>
                        </p:par>
                        <p:par>
                          <p:cTn id="115" fill="hold">
                            <p:stCondLst>
                              <p:cond delay="4600"/>
                            </p:stCondLst>
                            <p:childTnLst>
                              <p:par>
                                <p:cTn id="116" presetClass="exit" nodeType="afterEffect" presetSubtype="4" presetID="22" grpId="34" fill="hold">
                                  <p:stCondLst>
                                    <p:cond delay="0"/>
                                  </p:stCondLst>
                                  <p:iterate type="el" backwards="0">
                                    <p:tmAbs val="0"/>
                                  </p:iterate>
                                  <p:childTnLst>
                                    <p:animEffect filter="wipe(down)" transition="out">
                                      <p:cBhvr>
                                        <p:cTn id="117" dur="1000" fill="hold"/>
                                        <p:tgtEl>
                                          <p:spTgt spid="1783"/>
                                        </p:tgtEl>
                                      </p:cBhvr>
                                    </p:animEffect>
                                    <p:set>
                                      <p:cBhvr>
                                        <p:cTn id="118" fill="hold">
                                          <p:stCondLst>
                                            <p:cond delay="999"/>
                                          </p:stCondLst>
                                        </p:cTn>
                                        <p:tgtEl>
                                          <p:spTgt spid="178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76" grpId="6"/>
      <p:bldP build="whole" bldLvl="1" animBg="1" rev="0" advAuto="0" spid="1780" grpId="31"/>
      <p:bldP build="whole" bldLvl="1" animBg="1" rev="0" advAuto="0" spid="1781" grpId="33"/>
      <p:bldP build="whole" bldLvl="1" animBg="1" rev="0" advAuto="0" spid="1774" grpId="7"/>
      <p:bldP build="whole" bldLvl="1" animBg="1" rev="0" advAuto="0" spid="1782" grpId="29"/>
      <p:bldP build="whole" bldLvl="1" animBg="1" rev="0" advAuto="0" spid="1768" grpId="26"/>
      <p:bldP build="whole" bldLvl="1" animBg="1" rev="0" advAuto="0" spid="1779" grpId="14"/>
      <p:bldP build="whole" bldLvl="1" animBg="1" rev="0" advAuto="0" spid="1779" grpId="16"/>
      <p:bldP build="whole" bldLvl="1" animBg="1" rev="0" advAuto="0" spid="1782" grpId="32"/>
      <p:bldP build="whole" bldLvl="1" animBg="1" rev="0" advAuto="0" spid="1779" grpId="18"/>
      <p:bldP build="whole" bldLvl="1" animBg="1" rev="0" advAuto="0" spid="1783" grpId="34"/>
      <p:bldP build="whole" bldLvl="1" animBg="1" rev="0" advAuto="0" spid="1779" grpId="22"/>
      <p:bldP build="whole" bldLvl="1" animBg="1" rev="0" advAuto="0" spid="1764" grpId="13"/>
      <p:bldP build="whole" bldLvl="1" animBg="1" rev="0" advAuto="0" spid="1781" grpId="28"/>
      <p:bldP build="whole" bldLvl="1" animBg="1" rev="0" advAuto="0" spid="1780" grpId="27"/>
      <p:bldP build="whole" bldLvl="1" animBg="1" rev="0" advAuto="0" spid="1783" grpId="30"/>
      <p:bldP build="whole" bldLvl="1" animBg="1" rev="0" advAuto="0" spid="1777" grpId="5"/>
      <p:bldP build="whole" bldLvl="1" animBg="1" rev="0" advAuto="0" spid="1773" grpId="25"/>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658DA0"/>
        </a:solidFill>
      </p:bgPr>
    </p:bg>
    <p:spTree>
      <p:nvGrpSpPr>
        <p:cNvPr id="1" name=""/>
        <p:cNvGrpSpPr/>
        <p:nvPr/>
      </p:nvGrpSpPr>
      <p:grpSpPr>
        <a:xfrm>
          <a:off x="0" y="0"/>
          <a:ext cx="0" cy="0"/>
          <a:chOff x="0" y="0"/>
          <a:chExt cx="0" cy="0"/>
        </a:xfrm>
      </p:grpSpPr>
      <p:grpSp>
        <p:nvGrpSpPr>
          <p:cNvPr id="199" name="Group"/>
          <p:cNvGrpSpPr/>
          <p:nvPr/>
        </p:nvGrpSpPr>
        <p:grpSpPr>
          <a:xfrm>
            <a:off x="2343932" y="7603871"/>
            <a:ext cx="4615388" cy="4144723"/>
            <a:chOff x="0" y="0"/>
            <a:chExt cx="4615387" cy="4144721"/>
          </a:xfrm>
        </p:grpSpPr>
        <p:sp>
          <p:nvSpPr>
            <p:cNvPr id="195" name="Rectangle"/>
            <p:cNvSpPr/>
            <p:nvPr/>
          </p:nvSpPr>
          <p:spPr>
            <a:xfrm>
              <a:off x="0" y="123547"/>
              <a:ext cx="4615388" cy="402117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198" name="Group"/>
            <p:cNvGrpSpPr/>
            <p:nvPr/>
          </p:nvGrpSpPr>
          <p:grpSpPr>
            <a:xfrm>
              <a:off x="170112" y="0"/>
              <a:ext cx="4382858" cy="3934024"/>
              <a:chOff x="0" y="0"/>
              <a:chExt cx="4382856" cy="3934023"/>
            </a:xfrm>
          </p:grpSpPr>
          <p:sp>
            <p:nvSpPr>
              <p:cNvPr id="196" name="main(){…"/>
              <p:cNvSpPr txBox="1"/>
              <p:nvPr/>
            </p:nvSpPr>
            <p:spPr>
              <a:xfrm>
                <a:off x="0" y="0"/>
                <a:ext cx="4382857" cy="39340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b="1" sz="6200">
                    <a:solidFill>
                      <a:srgbClr val="000000"/>
                    </a:solidFill>
                    <a:latin typeface="Courier"/>
                    <a:ea typeface="Courier"/>
                    <a:cs typeface="Courier"/>
                    <a:sym typeface="Courier"/>
                  </a:defRPr>
                </a:pPr>
                <a:r>
                  <a:t>main(){</a:t>
                </a:r>
              </a:p>
              <a:p>
                <a:pPr algn="l">
                  <a:defRPr b="1" sz="6200">
                    <a:solidFill>
                      <a:schemeClr val="accent5"/>
                    </a:solidFill>
                    <a:latin typeface="+mj-lt"/>
                    <a:ea typeface="+mj-ea"/>
                    <a:cs typeface="+mj-cs"/>
                    <a:sym typeface="Trebuchet MS"/>
                  </a:defRPr>
                </a:pPr>
                <a:r>
                  <a:t> </a:t>
                </a:r>
              </a:p>
              <a:p>
                <a:pPr algn="l">
                  <a:defRPr b="1" sz="6200">
                    <a:solidFill>
                      <a:schemeClr val="accent5"/>
                    </a:solidFill>
                    <a:latin typeface="+mj-lt"/>
                    <a:ea typeface="+mj-ea"/>
                    <a:cs typeface="+mj-cs"/>
                    <a:sym typeface="Trebuchet MS"/>
                  </a:defRPr>
                </a:pPr>
              </a:p>
              <a:p>
                <a:pPr algn="l">
                  <a:defRPr b="1" sz="6200">
                    <a:solidFill>
                      <a:srgbClr val="000000"/>
                    </a:solidFill>
                    <a:latin typeface="+mj-lt"/>
                    <a:ea typeface="+mj-ea"/>
                    <a:cs typeface="+mj-cs"/>
                    <a:sym typeface="Trebuchet MS"/>
                  </a:defRPr>
                </a:pPr>
                <a:r>
                  <a:t>}</a:t>
                </a:r>
              </a:p>
            </p:txBody>
          </p:sp>
          <p:pic>
            <p:nvPicPr>
              <p:cNvPr id="197" name="diamond-clipart-purple-diamond-2.png" descr="diamond-clipart-purple-diamond-2.png"/>
              <p:cNvPicPr>
                <a:picLocks noChangeAspect="1"/>
              </p:cNvPicPr>
              <p:nvPr/>
            </p:nvPicPr>
            <p:blipFill>
              <a:blip r:embed="rId3">
                <a:extLst/>
              </a:blip>
              <a:stretch>
                <a:fillRect/>
              </a:stretch>
            </p:blipFill>
            <p:spPr>
              <a:xfrm>
                <a:off x="568557" y="1188547"/>
                <a:ext cx="3138047" cy="2186174"/>
              </a:xfrm>
              <a:prstGeom prst="rect">
                <a:avLst/>
              </a:prstGeom>
              <a:ln w="12700" cap="flat">
                <a:noFill/>
                <a:miter lim="400000"/>
              </a:ln>
              <a:effectLst/>
            </p:spPr>
          </p:pic>
        </p:grpSp>
      </p:grpSp>
      <p:grpSp>
        <p:nvGrpSpPr>
          <p:cNvPr id="202" name="Group"/>
          <p:cNvGrpSpPr/>
          <p:nvPr/>
        </p:nvGrpSpPr>
        <p:grpSpPr>
          <a:xfrm>
            <a:off x="4680209" y="250647"/>
            <a:ext cx="15828367" cy="5160646"/>
            <a:chOff x="0" y="0"/>
            <a:chExt cx="15828365" cy="5160645"/>
          </a:xfrm>
        </p:grpSpPr>
        <p:sp>
          <p:nvSpPr>
            <p:cNvPr id="200" name="Rectangle"/>
            <p:cNvSpPr/>
            <p:nvPr/>
          </p:nvSpPr>
          <p:spPr>
            <a:xfrm>
              <a:off x="0" y="0"/>
              <a:ext cx="15828366" cy="5160646"/>
            </a:xfrm>
            <a:prstGeom prst="rect">
              <a:avLst/>
            </a:prstGeom>
            <a:solidFill>
              <a:srgbClr val="FFFFFF"/>
            </a:solidFill>
            <a:ln w="25400" cap="flat">
              <a:solidFill>
                <a:srgbClr val="000000"/>
              </a:solidFill>
              <a:prstDash val="solid"/>
              <a:miter lim="400000"/>
            </a:ln>
            <a:effectLst>
              <a:outerShdw sx="100000" sy="100000" kx="0" ky="0" algn="b" rotWithShape="0" blurRad="190500" dist="63500" dir="7118101">
                <a:srgbClr val="000000">
                  <a:alpha val="74997"/>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01" name="A Code Obfuscator transforms a program into one that is harder to analyze and reverse engineer"/>
            <p:cNvSpPr txBox="1"/>
            <p:nvPr/>
          </p:nvSpPr>
          <p:spPr>
            <a:xfrm>
              <a:off x="392183" y="187814"/>
              <a:ext cx="15370607" cy="47850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defTabSz="642937">
                <a:defRPr sz="8000">
                  <a:solidFill>
                    <a:srgbClr val="000000"/>
                  </a:solidFill>
                  <a:latin typeface="+mj-lt"/>
                  <a:ea typeface="+mj-ea"/>
                  <a:cs typeface="+mj-cs"/>
                  <a:sym typeface="Trebuchet MS"/>
                </a:defRPr>
              </a:lvl1pPr>
            </a:lstStyle>
            <a:p>
              <a:pPr/>
              <a:r>
                <a:t>A Code Obfuscator transforms a program into one that is harder to analyze and reverse engineer </a:t>
              </a:r>
            </a:p>
          </p:txBody>
        </p:sp>
      </p:grpSp>
      <p:pic>
        <p:nvPicPr>
          <p:cNvPr id="203" name="asset.png" descr="asset.png"/>
          <p:cNvPicPr>
            <a:picLocks noChangeAspect="1"/>
          </p:cNvPicPr>
          <p:nvPr/>
        </p:nvPicPr>
        <p:blipFill>
          <a:blip r:embed="rId4">
            <a:extLst/>
          </a:blip>
          <a:stretch>
            <a:fillRect/>
          </a:stretch>
        </p:blipFill>
        <p:spPr>
          <a:xfrm>
            <a:off x="9909168" y="7181367"/>
            <a:ext cx="4565663" cy="4989731"/>
          </a:xfrm>
          <a:prstGeom prst="rect">
            <a:avLst/>
          </a:prstGeom>
          <a:ln w="12700">
            <a:miter lim="400000"/>
          </a:ln>
          <a:effectLst>
            <a:outerShdw sx="100000" sy="100000" kx="0" ky="0" algn="b" rotWithShape="0" blurRad="101600" dist="100963" dir="2490009">
              <a:srgbClr val="000000">
                <a:alpha val="80000"/>
              </a:srgbClr>
            </a:outerShdw>
          </a:effectLst>
        </p:spPr>
      </p:pic>
      <p:grpSp>
        <p:nvGrpSpPr>
          <p:cNvPr id="209" name="Group"/>
          <p:cNvGrpSpPr/>
          <p:nvPr/>
        </p:nvGrpSpPr>
        <p:grpSpPr>
          <a:xfrm>
            <a:off x="8646148" y="6331760"/>
            <a:ext cx="7091704" cy="6714345"/>
            <a:chOff x="0" y="0"/>
            <a:chExt cx="7091702" cy="6714344"/>
          </a:xfrm>
        </p:grpSpPr>
        <p:sp>
          <p:nvSpPr>
            <p:cNvPr id="204" name="Rounded Rectangle"/>
            <p:cNvSpPr/>
            <p:nvPr/>
          </p:nvSpPr>
          <p:spPr>
            <a:xfrm>
              <a:off x="0" y="0"/>
              <a:ext cx="7091703" cy="6714345"/>
            </a:xfrm>
            <a:prstGeom prst="roundRect">
              <a:avLst>
                <a:gd name="adj" fmla="val 13271"/>
              </a:avLst>
            </a:prstGeom>
            <a:solidFill>
              <a:srgbClr val="FFD479"/>
            </a:solidFill>
            <a:ln w="101600" cap="flat">
              <a:solidFill>
                <a:srgbClr val="3D315B"/>
              </a:solidFill>
              <a:prstDash val="solid"/>
              <a:miter lim="400000"/>
            </a:ln>
            <a:effectLst>
              <a:outerShdw sx="100000" sy="100000" kx="0" ky="0" algn="b" rotWithShape="0" blurRad="190500" dist="228600" dir="959345">
                <a:srgbClr val="000000"/>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07" name="Group"/>
            <p:cNvGrpSpPr/>
            <p:nvPr/>
          </p:nvGrpSpPr>
          <p:grpSpPr>
            <a:xfrm>
              <a:off x="753456" y="1705678"/>
              <a:ext cx="5584791" cy="2370333"/>
              <a:chOff x="0" y="0"/>
              <a:chExt cx="5584790" cy="2370331"/>
            </a:xfrm>
          </p:grpSpPr>
          <p:sp>
            <p:nvSpPr>
              <p:cNvPr id="205" name="Oval"/>
              <p:cNvSpPr/>
              <p:nvPr/>
            </p:nvSpPr>
            <p:spPr>
              <a:xfrm>
                <a:off x="0" y="0"/>
                <a:ext cx="5584791" cy="2370332"/>
              </a:xfrm>
              <a:prstGeom prst="ellipse">
                <a:avLst/>
              </a:prstGeom>
              <a:solidFill>
                <a:srgbClr val="FFFFFF"/>
              </a:solidFill>
              <a:ln w="508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06" name="Obfuscating…"/>
              <p:cNvSpPr txBox="1"/>
              <p:nvPr/>
            </p:nvSpPr>
            <p:spPr>
              <a:xfrm>
                <a:off x="253938" y="166046"/>
                <a:ext cx="5078507" cy="18953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nSpc>
                    <a:spcPct val="80000"/>
                  </a:lnSpc>
                  <a:defRPr b="1" sz="5000">
                    <a:solidFill>
                      <a:schemeClr val="accent5"/>
                    </a:solidFill>
                    <a:latin typeface="+mj-lt"/>
                    <a:ea typeface="+mj-ea"/>
                    <a:cs typeface="+mj-cs"/>
                    <a:sym typeface="Trebuchet MS"/>
                  </a:defRPr>
                </a:pPr>
                <a:r>
                  <a:t>Obfuscating</a:t>
                </a:r>
              </a:p>
              <a:p>
                <a:pPr>
                  <a:lnSpc>
                    <a:spcPct val="80000"/>
                  </a:lnSpc>
                  <a:defRPr b="1" sz="5000">
                    <a:solidFill>
                      <a:schemeClr val="accent5"/>
                    </a:solidFill>
                    <a:latin typeface="+mj-lt"/>
                    <a:ea typeface="+mj-ea"/>
                    <a:cs typeface="+mj-cs"/>
                    <a:sym typeface="Trebuchet MS"/>
                  </a:defRPr>
                </a:pPr>
                <a:r>
                  <a:t>Transformations</a:t>
                </a:r>
              </a:p>
            </p:txBody>
          </p:sp>
        </p:grpSp>
        <p:sp>
          <p:nvSpPr>
            <p:cNvPr id="208" name="Code Obfuscator"/>
            <p:cNvSpPr txBox="1"/>
            <p:nvPr/>
          </p:nvSpPr>
          <p:spPr>
            <a:xfrm>
              <a:off x="271670" y="428419"/>
              <a:ext cx="6548364" cy="1095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642937">
                <a:defRPr b="1" sz="6500">
                  <a:solidFill>
                    <a:srgbClr val="000000"/>
                  </a:solidFill>
                  <a:latin typeface="+mj-lt"/>
                  <a:ea typeface="+mj-ea"/>
                  <a:cs typeface="+mj-cs"/>
                  <a:sym typeface="Trebuchet MS"/>
                </a:defRPr>
              </a:lvl1pPr>
            </a:lstStyle>
            <a:p>
              <a:pPr/>
              <a:r>
                <a:t>Code Obfuscator</a:t>
              </a:r>
            </a:p>
          </p:txBody>
        </p:sp>
      </p:grpSp>
      <p:sp>
        <p:nvSpPr>
          <p:cNvPr id="210" name="Max complexity…"/>
          <p:cNvSpPr txBox="1"/>
          <p:nvPr/>
        </p:nvSpPr>
        <p:spPr>
          <a:xfrm>
            <a:off x="8038297" y="10736262"/>
            <a:ext cx="7262715" cy="189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4" marL="914400" indent="0" algn="l">
              <a:buSzPct val="100000"/>
              <a:buChar char="•"/>
              <a:defRPr b="1" sz="6000">
                <a:solidFill>
                  <a:srgbClr val="000000"/>
                </a:solidFill>
                <a:latin typeface="+mj-lt"/>
                <a:ea typeface="+mj-ea"/>
                <a:cs typeface="+mj-cs"/>
                <a:sym typeface="Trebuchet MS"/>
              </a:defRPr>
            </a:pPr>
            <a:r>
              <a:t> Max complexity</a:t>
            </a:r>
          </a:p>
          <a:p>
            <a:pPr lvl="4" marL="914400" indent="0" algn="l">
              <a:buSzPct val="100000"/>
              <a:buChar char="•"/>
              <a:defRPr b="1" sz="6000">
                <a:solidFill>
                  <a:srgbClr val="000000"/>
                </a:solidFill>
                <a:latin typeface="+mj-lt"/>
                <a:ea typeface="+mj-ea"/>
                <a:cs typeface="+mj-cs"/>
                <a:sym typeface="Trebuchet MS"/>
              </a:defRPr>
            </a:pPr>
            <a:r>
              <a:t> Min overhead</a:t>
            </a:r>
          </a:p>
        </p:txBody>
      </p:sp>
      <p:grpSp>
        <p:nvGrpSpPr>
          <p:cNvPr id="215" name="Group"/>
          <p:cNvGrpSpPr/>
          <p:nvPr/>
        </p:nvGrpSpPr>
        <p:grpSpPr>
          <a:xfrm>
            <a:off x="3483128" y="100707"/>
            <a:ext cx="17417744" cy="12933839"/>
            <a:chOff x="0" y="0"/>
            <a:chExt cx="17417743" cy="12933838"/>
          </a:xfrm>
        </p:grpSpPr>
        <p:sp>
          <p:nvSpPr>
            <p:cNvPr id="211" name="Rectangle"/>
            <p:cNvSpPr/>
            <p:nvPr/>
          </p:nvSpPr>
          <p:spPr>
            <a:xfrm>
              <a:off x="0" y="165466"/>
              <a:ext cx="17417744" cy="12768373"/>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12" name="main(){…"/>
            <p:cNvSpPr txBox="1"/>
            <p:nvPr/>
          </p:nvSpPr>
          <p:spPr>
            <a:xfrm>
              <a:off x="1421643" y="0"/>
              <a:ext cx="11889498" cy="122073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b="1" sz="15900">
                  <a:solidFill>
                    <a:srgbClr val="000000"/>
                  </a:solidFill>
                  <a:latin typeface="Courier"/>
                  <a:ea typeface="Courier"/>
                  <a:cs typeface="Courier"/>
                  <a:sym typeface="Courier"/>
                </a:defRPr>
              </a:pPr>
              <a:r>
                <a:t>main(){</a:t>
              </a:r>
            </a:p>
            <a:p>
              <a:pPr algn="l">
                <a:defRPr b="1" sz="15900">
                  <a:solidFill>
                    <a:srgbClr val="000000"/>
                  </a:solidFill>
                  <a:latin typeface="Courier"/>
                  <a:ea typeface="Courier"/>
                  <a:cs typeface="Courier"/>
                  <a:sym typeface="Courier"/>
                </a:defRPr>
              </a:pPr>
            </a:p>
            <a:p>
              <a:pPr algn="l">
                <a:defRPr b="1" sz="15900">
                  <a:solidFill>
                    <a:srgbClr val="000000"/>
                  </a:solidFill>
                  <a:latin typeface="Courier"/>
                  <a:ea typeface="Courier"/>
                  <a:cs typeface="Courier"/>
                  <a:sym typeface="Courier"/>
                </a:defRPr>
              </a:pPr>
              <a:r>
                <a:t> </a:t>
              </a:r>
            </a:p>
            <a:p>
              <a:pPr algn="l">
                <a:defRPr b="1" sz="15900">
                  <a:solidFill>
                    <a:schemeClr val="accent5"/>
                  </a:solidFill>
                  <a:latin typeface="+mj-lt"/>
                  <a:ea typeface="+mj-ea"/>
                  <a:cs typeface="+mj-cs"/>
                  <a:sym typeface="Trebuchet MS"/>
                </a:defRPr>
              </a:pPr>
            </a:p>
            <a:p>
              <a:pPr algn="l">
                <a:defRPr b="1" sz="15900">
                  <a:solidFill>
                    <a:srgbClr val="000000"/>
                  </a:solidFill>
                  <a:latin typeface="+mj-lt"/>
                  <a:ea typeface="+mj-ea"/>
                  <a:cs typeface="+mj-cs"/>
                  <a:sym typeface="Trebuchet MS"/>
                </a:defRPr>
              </a:pPr>
              <a:r>
                <a:t>}</a:t>
              </a:r>
            </a:p>
          </p:txBody>
        </p:sp>
        <p:pic>
          <p:nvPicPr>
            <p:cNvPr id="213" name="diamond-clipart-purple-diamond-2.png" descr="diamond-clipart-purple-diamond-2.png"/>
            <p:cNvPicPr>
              <a:picLocks noChangeAspect="1"/>
            </p:cNvPicPr>
            <p:nvPr/>
          </p:nvPicPr>
          <p:blipFill>
            <a:blip r:embed="rId3">
              <a:alphaModFix amt="37260"/>
              <a:extLst/>
            </a:blip>
            <a:stretch>
              <a:fillRect/>
            </a:stretch>
          </p:blipFill>
          <p:spPr>
            <a:xfrm>
              <a:off x="3117217" y="2676894"/>
              <a:ext cx="11862651" cy="8264315"/>
            </a:xfrm>
            <a:prstGeom prst="rect">
              <a:avLst/>
            </a:prstGeom>
            <a:ln w="12700" cap="flat">
              <a:noFill/>
              <a:miter lim="400000"/>
            </a:ln>
            <a:effectLst/>
          </p:spPr>
        </p:pic>
        <p:sp>
          <p:nvSpPr>
            <p:cNvPr id="214" name="Source…"/>
            <p:cNvSpPr txBox="1"/>
            <p:nvPr/>
          </p:nvSpPr>
          <p:spPr>
            <a:xfrm>
              <a:off x="2160074" y="2031245"/>
              <a:ext cx="13776937" cy="8494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b">
              <a:noAutofit/>
            </a:bodyPr>
            <a:lstStyle/>
            <a:p>
              <a:pPr marL="625642" indent="-625642" algn="l">
                <a:lnSpc>
                  <a:spcPct val="80000"/>
                </a:lnSpc>
                <a:buSzPct val="75000"/>
                <a:buChar char="•"/>
                <a:defRPr sz="13400">
                  <a:solidFill>
                    <a:srgbClr val="000000"/>
                  </a:solidFill>
                  <a:latin typeface="+mj-lt"/>
                  <a:ea typeface="+mj-ea"/>
                  <a:cs typeface="+mj-cs"/>
                  <a:sym typeface="Trebuchet MS"/>
                </a:defRPr>
              </a:pPr>
              <a:r>
                <a:t>Source</a:t>
              </a:r>
            </a:p>
            <a:p>
              <a:pPr marL="625642" indent="-625642" algn="l">
                <a:lnSpc>
                  <a:spcPct val="80000"/>
                </a:lnSpc>
                <a:buSzPct val="75000"/>
                <a:buChar char="•"/>
                <a:defRPr sz="13400">
                  <a:solidFill>
                    <a:srgbClr val="000000"/>
                  </a:solidFill>
                  <a:latin typeface="+mj-lt"/>
                  <a:ea typeface="+mj-ea"/>
                  <a:cs typeface="+mj-cs"/>
                  <a:sym typeface="Trebuchet MS"/>
                </a:defRPr>
              </a:pPr>
              <a:r>
                <a:t>Algorithms</a:t>
              </a:r>
            </a:p>
            <a:p>
              <a:pPr marL="625642" indent="-625642" algn="l">
                <a:lnSpc>
                  <a:spcPct val="80000"/>
                </a:lnSpc>
                <a:buSzPct val="75000"/>
                <a:buChar char="•"/>
                <a:defRPr sz="13400">
                  <a:solidFill>
                    <a:srgbClr val="000000"/>
                  </a:solidFill>
                  <a:latin typeface="+mj-lt"/>
                  <a:ea typeface="+mj-ea"/>
                  <a:cs typeface="+mj-cs"/>
                  <a:sym typeface="Trebuchet MS"/>
                </a:defRPr>
              </a:pPr>
              <a:r>
                <a:t>Keys</a:t>
              </a:r>
            </a:p>
            <a:p>
              <a:pPr marL="625642" indent="-625642" algn="l">
                <a:lnSpc>
                  <a:spcPct val="80000"/>
                </a:lnSpc>
                <a:buSzPct val="75000"/>
                <a:buChar char="•"/>
                <a:defRPr sz="13400">
                  <a:solidFill>
                    <a:srgbClr val="000000"/>
                  </a:solidFill>
                  <a:latin typeface="+mj-lt"/>
                  <a:ea typeface="+mj-ea"/>
                  <a:cs typeface="+mj-cs"/>
                  <a:sym typeface="Trebuchet MS"/>
                </a:defRPr>
              </a:pPr>
              <a:r>
                <a:t>Media</a:t>
              </a:r>
            </a:p>
            <a:p>
              <a:pPr marL="625642" indent="-625642" algn="l">
                <a:lnSpc>
                  <a:spcPct val="80000"/>
                </a:lnSpc>
                <a:buSzPct val="75000"/>
                <a:buChar char="•"/>
                <a:defRPr sz="13400">
                  <a:solidFill>
                    <a:srgbClr val="000000"/>
                  </a:solidFill>
                  <a:latin typeface="+mj-lt"/>
                  <a:ea typeface="+mj-ea"/>
                  <a:cs typeface="+mj-cs"/>
                  <a:sym typeface="Trebuchet MS"/>
                </a:defRPr>
              </a:pPr>
              <a:r>
                <a:t>Integrity Checks</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309234 0.000000" origin="layout" pathEditMode="relative">
                                      <p:cBhvr>
                                        <p:cTn id="6" dur="1000" fill="hold"/>
                                        <p:tgtEl>
                                          <p:spTgt spid="199"/>
                                        </p:tgtEl>
                                        <p:attrNameLst>
                                          <p:attrName>ppt_x</p:attrName>
                                          <p:attrName>ppt_y</p:attrName>
                                        </p:attrNameLst>
                                      </p:cBhvr>
                                    </p:animMotion>
                                  </p:childTnLst>
                                </p:cTn>
                              </p:par>
                            </p:childTnLst>
                          </p:cTn>
                        </p:par>
                        <p:par>
                          <p:cTn id="7" fill="hold">
                            <p:stCondLst>
                              <p:cond delay="0"/>
                            </p:stCondLst>
                            <p:childTnLst>
                              <p:par>
                                <p:cTn id="8" presetClass="path" nodeType="afterEffect" presetSubtype="0" presetID="-1" grpId="2" accel="50000" decel="50000" fill="hold">
                                  <p:stCondLst>
                                    <p:cond delay="0"/>
                                  </p:stCondLst>
                                  <p:childTnLst>
                                    <p:animMotion path="M 0.000000 0.000000 L 0.326160 0.000000" origin="layout" pathEditMode="relative">
                                      <p:cBhvr>
                                        <p:cTn id="9" dur="1000" fill="hold"/>
                                        <p:tgtEl>
                                          <p:spTgt spid="203"/>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Class="exit" nodeType="clickEffect" presetSubtype="0" presetID="1" grpId="3" fill="hold">
                                  <p:stCondLst>
                                    <p:cond delay="0"/>
                                  </p:stCondLst>
                                  <p:iterate type="el" backwards="0">
                                    <p:tmAbs val="0"/>
                                  </p:iterate>
                                  <p:childTnLst>
                                    <p:set>
                                      <p:cBhvr>
                                        <p:cTn id="13" fill="hold">
                                          <p:stCondLst>
                                            <p:cond delay="0"/>
                                          </p:stCondLst>
                                        </p:cTn>
                                        <p:tgtEl>
                                          <p:spTgt spid="203"/>
                                        </p:tgtEl>
                                        <p:attrNameLst>
                                          <p:attrName>style.visibility</p:attrName>
                                        </p:attrNameLst>
                                      </p:cBhvr>
                                      <p:to>
                                        <p:strVal val="hidden"/>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3" grpId="3"/>
      <p:bldP build="whole" bldLvl="1" animBg="1" rev="0" advAuto="0" spid="215" grpId="4"/>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787" name="Text"/>
          <p:cNvSpPr txBox="1"/>
          <p:nvPr/>
        </p:nvSpPr>
        <p:spPr>
          <a:xfrm>
            <a:off x="11794693" y="10032655"/>
            <a:ext cx="794614"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8100" u="sng">
                <a:solidFill>
                  <a:srgbClr val="41FF00"/>
                </a:solidFill>
                <a:hlinkClick r:id="rId3" invalidUrl="" action="" tgtFrame="" tooltip="" history="1" highlightClick="0" endSnd="0"/>
              </a:defRPr>
            </a:lvl1pPr>
          </a:lstStyle>
          <a:p>
            <a:pPr>
              <a:defRPr u="none"/>
            </a:pPr>
            <a:r>
              <a:rPr u="sng">
                <a:hlinkClick r:id="rId3" invalidUrl="" action="" tgtFrame="" tooltip="" history="1" highlightClick="0" endSnd="0"/>
              </a:rPr>
              <a:t> </a:t>
            </a:r>
          </a:p>
        </p:txBody>
      </p:sp>
      <p:sp>
        <p:nvSpPr>
          <p:cNvPr id="1788" name="cimanyD"/>
          <p:cNvSpPr txBox="1"/>
          <p:nvPr/>
        </p:nvSpPr>
        <p:spPr>
          <a:xfrm flipH="1">
            <a:off x="7286156" y="7441356"/>
            <a:ext cx="9811688"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18100">
                <a:solidFill>
                  <a:srgbClr val="41FF00"/>
                </a:solidFill>
                <a:latin typeface="Courier"/>
                <a:ea typeface="Courier"/>
                <a:cs typeface="Courier"/>
                <a:sym typeface="Courier"/>
              </a:defRPr>
            </a:lvl1pPr>
          </a:lstStyle>
          <a:p>
            <a:pPr/>
            <a:r>
              <a:t>cimanyD</a:t>
            </a:r>
          </a:p>
        </p:txBody>
      </p:sp>
      <p:sp>
        <p:nvSpPr>
          <p:cNvPr id="1789" name="Dynamic"/>
          <p:cNvSpPr txBox="1"/>
          <p:nvPr/>
        </p:nvSpPr>
        <p:spPr>
          <a:xfrm>
            <a:off x="7286156" y="7441356"/>
            <a:ext cx="9811688"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8100">
                <a:solidFill>
                  <a:srgbClr val="41FF00"/>
                </a:solidFill>
                <a:latin typeface="Courier"/>
                <a:ea typeface="Courier"/>
                <a:cs typeface="Courier"/>
                <a:sym typeface="Courier"/>
              </a:defRPr>
            </a:lvl1pPr>
          </a:lstStyle>
          <a:p>
            <a:pPr/>
            <a:r>
              <a:t>Dynamic</a:t>
            </a:r>
          </a:p>
        </p:txBody>
      </p:sp>
      <p:sp>
        <p:nvSpPr>
          <p:cNvPr id="1790" name="notiacsufbO"/>
          <p:cNvSpPr txBox="1"/>
          <p:nvPr/>
        </p:nvSpPr>
        <p:spPr>
          <a:xfrm flipH="1">
            <a:off x="4527267" y="9837846"/>
            <a:ext cx="15329466"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18100">
                <a:solidFill>
                  <a:srgbClr val="41FF00"/>
                </a:solidFill>
                <a:latin typeface="Courier"/>
                <a:ea typeface="Courier"/>
                <a:cs typeface="Courier"/>
                <a:sym typeface="Courier"/>
              </a:defRPr>
            </a:lvl1pPr>
          </a:lstStyle>
          <a:p>
            <a:pPr/>
            <a:r>
              <a:t>notiacsufbO</a:t>
            </a:r>
          </a:p>
        </p:txBody>
      </p:sp>
      <p:sp>
        <p:nvSpPr>
          <p:cNvPr id="1791" name="Obfuscation"/>
          <p:cNvSpPr txBox="1"/>
          <p:nvPr/>
        </p:nvSpPr>
        <p:spPr>
          <a:xfrm>
            <a:off x="4527267" y="9867555"/>
            <a:ext cx="15329466"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8100">
                <a:solidFill>
                  <a:srgbClr val="41FF00"/>
                </a:solidFill>
                <a:latin typeface="Courier"/>
                <a:ea typeface="Courier"/>
                <a:cs typeface="Courier"/>
                <a:sym typeface="Courier"/>
              </a:defRPr>
            </a:lvl1pPr>
          </a:lstStyle>
          <a:p>
            <a:pPr/>
            <a:r>
              <a:t>Obfuscation</a:t>
            </a:r>
          </a:p>
        </p:txBody>
      </p:sp>
      <p:sp>
        <p:nvSpPr>
          <p:cNvPr id="1792" name="Generic"/>
          <p:cNvSpPr txBox="1"/>
          <p:nvPr/>
        </p:nvSpPr>
        <p:spPr>
          <a:xfrm>
            <a:off x="7286156" y="5108436"/>
            <a:ext cx="9811688"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8100">
                <a:solidFill>
                  <a:srgbClr val="41FF00"/>
                </a:solidFill>
                <a:latin typeface="Courier"/>
                <a:ea typeface="Courier"/>
                <a:cs typeface="Courier"/>
                <a:sym typeface="Courier"/>
              </a:defRPr>
            </a:lvl1pPr>
          </a:lstStyle>
          <a:p>
            <a:pPr/>
            <a:r>
              <a:t>Generic</a:t>
            </a:r>
          </a:p>
        </p:txBody>
      </p:sp>
      <p:sp>
        <p:nvSpPr>
          <p:cNvPr id="1793" name="cireneG"/>
          <p:cNvSpPr txBox="1"/>
          <p:nvPr/>
        </p:nvSpPr>
        <p:spPr>
          <a:xfrm flipH="1">
            <a:off x="7286156" y="5108436"/>
            <a:ext cx="9811688"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18100">
                <a:solidFill>
                  <a:srgbClr val="41FF00"/>
                </a:solidFill>
                <a:latin typeface="Courier"/>
                <a:ea typeface="Courier"/>
                <a:cs typeface="Courier"/>
                <a:sym typeface="Courier"/>
              </a:defRPr>
            </a:lvl1pPr>
          </a:lstStyle>
          <a:p>
            <a:pPr/>
            <a:r>
              <a:t>cireneG</a:t>
            </a:r>
          </a:p>
        </p:txBody>
      </p:sp>
      <p:sp>
        <p:nvSpPr>
          <p:cNvPr id="1794" name="Oval"/>
          <p:cNvSpPr/>
          <p:nvPr/>
        </p:nvSpPr>
        <p:spPr>
          <a:xfrm>
            <a:off x="8792721" y="1518104"/>
            <a:ext cx="6050654" cy="3401450"/>
          </a:xfrm>
          <a:prstGeom prst="ellipse">
            <a:avLst/>
          </a:prstGeom>
          <a:solidFill>
            <a:srgbClr val="FFFFFF"/>
          </a:solidFill>
          <a:ln w="50800">
            <a:solidFill>
              <a:srgbClr val="000000"/>
            </a:solidFill>
            <a:miter lim="400000"/>
          </a:ln>
          <a:effectLst>
            <a:outerShdw sx="100000" sy="100000" kx="0" ky="0" algn="b" rotWithShape="0" blurRad="825500" dist="51320" dir="18900000">
              <a:srgbClr val="000000"/>
            </a:outerShdw>
          </a:effectLst>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1795" name="diamond-clipart-purple-diamond-2.png" descr="diamond-clipart-purple-diamond-2.png"/>
          <p:cNvPicPr>
            <a:picLocks noChangeAspect="1"/>
          </p:cNvPicPr>
          <p:nvPr/>
        </p:nvPicPr>
        <p:blipFill>
          <a:blip r:embed="rId4">
            <a:extLst/>
          </a:blip>
          <a:srcRect l="0" t="2228" r="67722" b="48875"/>
          <a:stretch>
            <a:fillRect/>
          </a:stretch>
        </p:blipFill>
        <p:spPr>
          <a:xfrm>
            <a:off x="10263173" y="1850853"/>
            <a:ext cx="1066713" cy="1125758"/>
          </a:xfrm>
          <a:prstGeom prst="rect">
            <a:avLst/>
          </a:prstGeom>
          <a:ln w="12700">
            <a:miter lim="400000"/>
          </a:ln>
        </p:spPr>
      </p:pic>
      <p:pic>
        <p:nvPicPr>
          <p:cNvPr id="1796" name="diamond-clipart-purple-diamond-2.png" descr="diamond-clipart-purple-diamond-2.png"/>
          <p:cNvPicPr>
            <a:picLocks noChangeAspect="1"/>
          </p:cNvPicPr>
          <p:nvPr/>
        </p:nvPicPr>
        <p:blipFill>
          <a:blip r:embed="rId4">
            <a:extLst/>
          </a:blip>
          <a:srcRect l="32885" t="0" r="26980" b="48312"/>
          <a:stretch>
            <a:fillRect/>
          </a:stretch>
        </p:blipFill>
        <p:spPr>
          <a:xfrm>
            <a:off x="11309961" y="1834678"/>
            <a:ext cx="1211120" cy="1086654"/>
          </a:xfrm>
          <a:prstGeom prst="rect">
            <a:avLst/>
          </a:prstGeom>
          <a:ln w="12700">
            <a:miter lim="400000"/>
          </a:ln>
        </p:spPr>
      </p:pic>
      <p:pic>
        <p:nvPicPr>
          <p:cNvPr id="1797" name="diamond-clipart-purple-diamond-2.png" descr="diamond-clipart-purple-diamond-2.png"/>
          <p:cNvPicPr>
            <a:picLocks noChangeAspect="1"/>
          </p:cNvPicPr>
          <p:nvPr/>
        </p:nvPicPr>
        <p:blipFill>
          <a:blip r:embed="rId4">
            <a:extLst/>
          </a:blip>
          <a:srcRect l="72191" t="0" r="0" b="48180"/>
          <a:stretch>
            <a:fillRect/>
          </a:stretch>
        </p:blipFill>
        <p:spPr>
          <a:xfrm>
            <a:off x="12510375" y="1846595"/>
            <a:ext cx="881806" cy="1144753"/>
          </a:xfrm>
          <a:prstGeom prst="rect">
            <a:avLst/>
          </a:prstGeom>
          <a:ln w="12700">
            <a:miter lim="400000"/>
          </a:ln>
        </p:spPr>
      </p:pic>
      <p:pic>
        <p:nvPicPr>
          <p:cNvPr id="1798" name="diamond-clipart-purple-diamond-2.png" descr="diamond-clipart-purple-diamond-2.png"/>
          <p:cNvPicPr>
            <a:picLocks noChangeAspect="1"/>
          </p:cNvPicPr>
          <p:nvPr/>
        </p:nvPicPr>
        <p:blipFill>
          <a:blip r:embed="rId4">
            <a:extLst/>
          </a:blip>
          <a:srcRect l="15943" t="50798" r="15943" b="0"/>
          <a:stretch>
            <a:fillRect/>
          </a:stretch>
        </p:blipFill>
        <p:spPr>
          <a:xfrm>
            <a:off x="10726357" y="2916437"/>
            <a:ext cx="2202676" cy="1108471"/>
          </a:xfrm>
          <a:prstGeom prst="rect">
            <a:avLst/>
          </a:prstGeom>
          <a:ln w="12700">
            <a:miter lim="400000"/>
          </a:ln>
        </p:spPr>
      </p:pic>
      <p:sp>
        <p:nvSpPr>
          <p:cNvPr id="1799" name="Dynamic"/>
          <p:cNvSpPr txBox="1"/>
          <p:nvPr/>
        </p:nvSpPr>
        <p:spPr>
          <a:xfrm>
            <a:off x="10586818" y="3773258"/>
            <a:ext cx="2657550"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000000"/>
                </a:solidFill>
                <a:latin typeface="+mj-lt"/>
                <a:ea typeface="+mj-ea"/>
                <a:cs typeface="+mj-cs"/>
                <a:sym typeface="Trebuchet MS"/>
              </a:defRPr>
            </a:lvl1pPr>
          </a:lstStyle>
          <a:p>
            <a:pPr/>
            <a:r>
              <a:t>Dynamic</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Subtype="10" presetID="19" grpId="1" fill="hold">
                                  <p:stCondLst>
                                    <p:cond delay="0"/>
                                  </p:stCondLst>
                                  <p:iterate type="lt" backwards="0">
                                    <p:tmAbs val="0"/>
                                  </p:iterate>
                                  <p:childTnLst>
                                    <p:anim calcmode="lin" valueType="num">
                                      <p:cBhvr>
                                        <p:cTn id="6" dur="1000" fill="hold"/>
                                        <p:tgtEl>
                                          <p:spTgt spid="1788"/>
                                        </p:tgtEl>
                                        <p:attrNameLst>
                                          <p:attrName>ppt_h</p:attrName>
                                        </p:attrNameLst>
                                      </p:cBhvr>
                                      <p:tavLst>
                                        <p:tav tm="0">
                                          <p:val>
                                            <p:strVal val="ppt_h"/>
                                          </p:val>
                                        </p:tav>
                                        <p:tav tm="100000">
                                          <p:val>
                                            <p:strVal val="ppt_h"/>
                                          </p:val>
                                        </p:tav>
                                      </p:tavLst>
                                    </p:anim>
                                    <p:anim calcmode="lin" valueType="num">
                                      <p:cBhvr>
                                        <p:cTn id="7" dur="1000" fill="hold"/>
                                        <p:tgtEl>
                                          <p:spTgt spid="178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fill="hold">
                                          <p:stCondLst>
                                            <p:cond delay="999"/>
                                          </p:stCondLst>
                                        </p:cTn>
                                        <p:tgtEl>
                                          <p:spTgt spid="1788"/>
                                        </p:tgtEl>
                                        <p:attrNameLst>
                                          <p:attrName>style.visibility</p:attrName>
                                        </p:attrNameLst>
                                      </p:cBhvr>
                                      <p:to>
                                        <p:strVal val="hidden"/>
                                      </p:to>
                                    </p:set>
                                  </p:childTnLst>
                                </p:cTn>
                              </p:par>
                            </p:childTnLst>
                          </p:cTn>
                        </p:par>
                        <p:par>
                          <p:cTn id="9" fill="hold">
                            <p:stCondLst>
                              <p:cond delay="1000"/>
                            </p:stCondLst>
                            <p:childTnLst>
                              <p:par>
                                <p:cTn id="10" presetClass="entr" nodeType="afterEffect" presetSubtype="10" presetID="19" grpId="2" fill="hold">
                                  <p:stCondLst>
                                    <p:cond delay="0"/>
                                  </p:stCondLst>
                                  <p:iterate type="lt" backwards="0">
                                    <p:tmAbs val="0"/>
                                  </p:iterate>
                                  <p:childTnLst>
                                    <p:set>
                                      <p:cBhvr>
                                        <p:cTn id="11" fill="hold"/>
                                        <p:tgtEl>
                                          <p:spTgt spid="1789"/>
                                        </p:tgtEl>
                                        <p:attrNameLst>
                                          <p:attrName>style.visibility</p:attrName>
                                        </p:attrNameLst>
                                      </p:cBhvr>
                                      <p:to>
                                        <p:strVal val="visible"/>
                                      </p:to>
                                    </p:set>
                                    <p:anim calcmode="lin" valueType="num">
                                      <p:cBhvr>
                                        <p:cTn id="12" dur="1000" fill="hold"/>
                                        <p:tgtEl>
                                          <p:spTgt spid="1789"/>
                                        </p:tgtEl>
                                        <p:attrNameLst>
                                          <p:attrName>ppt_w</p:attrName>
                                        </p:attrNameLst>
                                      </p:cBhvr>
                                      <p:tavLst>
                                        <p:tav tm="0" fmla="#ppt_w*sin(2.5*pi*$)">
                                          <p:val>
                                            <p:fltVal val="0"/>
                                          </p:val>
                                        </p:tav>
                                        <p:tav tm="100000">
                                          <p:val>
                                            <p:fltVal val="1"/>
                                          </p:val>
                                        </p:tav>
                                      </p:tavLst>
                                    </p:anim>
                                    <p:anim calcmode="lin" valueType="num">
                                      <p:cBhvr>
                                        <p:cTn id="13" dur="1000" fill="hold"/>
                                        <p:tgtEl>
                                          <p:spTgt spid="1789"/>
                                        </p:tgtEl>
                                        <p:attrNameLst>
                                          <p:attrName>ppt_h</p:attrName>
                                        </p:attrNameLst>
                                      </p:cBhvr>
                                      <p:tavLst>
                                        <p:tav tm="0">
                                          <p:val>
                                            <p:strVal val="#ppt_h"/>
                                          </p:val>
                                        </p:tav>
                                        <p:tav tm="100000">
                                          <p:val>
                                            <p:strVal val="#ppt_h"/>
                                          </p:val>
                                        </p:tav>
                                      </p:tavLst>
                                    </p:anim>
                                  </p:childTnLst>
                                </p:cTn>
                              </p:par>
                            </p:childTnLst>
                          </p:cTn>
                        </p:par>
                        <p:par>
                          <p:cTn id="14" fill="hold">
                            <p:stCondLst>
                              <p:cond delay="2000"/>
                            </p:stCondLst>
                            <p:childTnLst>
                              <p:par>
                                <p:cTn id="15" presetClass="exit" nodeType="afterEffect" presetSubtype="10" presetID="19" grpId="3" fill="hold">
                                  <p:stCondLst>
                                    <p:cond delay="0"/>
                                  </p:stCondLst>
                                  <p:iterate type="lt" backwards="0">
                                    <p:tmAbs val="0"/>
                                  </p:iterate>
                                  <p:childTnLst>
                                    <p:anim calcmode="lin" valueType="num">
                                      <p:cBhvr>
                                        <p:cTn id="16" dur="1000" fill="hold"/>
                                        <p:tgtEl>
                                          <p:spTgt spid="1790"/>
                                        </p:tgtEl>
                                        <p:attrNameLst>
                                          <p:attrName>ppt_h</p:attrName>
                                        </p:attrNameLst>
                                      </p:cBhvr>
                                      <p:tavLst>
                                        <p:tav tm="0">
                                          <p:val>
                                            <p:strVal val="ppt_h"/>
                                          </p:val>
                                        </p:tav>
                                        <p:tav tm="100000">
                                          <p:val>
                                            <p:strVal val="ppt_h"/>
                                          </p:val>
                                        </p:tav>
                                      </p:tavLst>
                                    </p:anim>
                                    <p:anim calcmode="lin" valueType="num">
                                      <p:cBhvr>
                                        <p:cTn id="17" dur="1000" fill="hold"/>
                                        <p:tgtEl>
                                          <p:spTgt spid="179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18" fill="hold">
                                          <p:stCondLst>
                                            <p:cond delay="999"/>
                                          </p:stCondLst>
                                        </p:cTn>
                                        <p:tgtEl>
                                          <p:spTgt spid="1790"/>
                                        </p:tgtEl>
                                        <p:attrNameLst>
                                          <p:attrName>style.visibility</p:attrName>
                                        </p:attrNameLst>
                                      </p:cBhvr>
                                      <p:to>
                                        <p:strVal val="hidden"/>
                                      </p:to>
                                    </p:set>
                                  </p:childTnLst>
                                </p:cTn>
                              </p:par>
                            </p:childTnLst>
                          </p:cTn>
                        </p:par>
                        <p:par>
                          <p:cTn id="19" fill="hold">
                            <p:stCondLst>
                              <p:cond delay="3000"/>
                            </p:stCondLst>
                            <p:childTnLst>
                              <p:par>
                                <p:cTn id="20" presetClass="entr" nodeType="afterEffect" presetSubtype="10" presetID="19" grpId="4" fill="hold">
                                  <p:stCondLst>
                                    <p:cond delay="0"/>
                                  </p:stCondLst>
                                  <p:iterate type="lt" backwards="0">
                                    <p:tmAbs val="0"/>
                                  </p:iterate>
                                  <p:childTnLst>
                                    <p:set>
                                      <p:cBhvr>
                                        <p:cTn id="21" fill="hold"/>
                                        <p:tgtEl>
                                          <p:spTgt spid="1791"/>
                                        </p:tgtEl>
                                        <p:attrNameLst>
                                          <p:attrName>style.visibility</p:attrName>
                                        </p:attrNameLst>
                                      </p:cBhvr>
                                      <p:to>
                                        <p:strVal val="visible"/>
                                      </p:to>
                                    </p:set>
                                    <p:anim calcmode="lin" valueType="num">
                                      <p:cBhvr>
                                        <p:cTn id="22" dur="1000" fill="hold"/>
                                        <p:tgtEl>
                                          <p:spTgt spid="1791"/>
                                        </p:tgtEl>
                                        <p:attrNameLst>
                                          <p:attrName>ppt_w</p:attrName>
                                        </p:attrNameLst>
                                      </p:cBhvr>
                                      <p:tavLst>
                                        <p:tav tm="0" fmla="#ppt_w*sin(2.5*pi*$)">
                                          <p:val>
                                            <p:fltVal val="0"/>
                                          </p:val>
                                        </p:tav>
                                        <p:tav tm="100000">
                                          <p:val>
                                            <p:fltVal val="1"/>
                                          </p:val>
                                        </p:tav>
                                      </p:tavLst>
                                    </p:anim>
                                    <p:anim calcmode="lin" valueType="num">
                                      <p:cBhvr>
                                        <p:cTn id="23" dur="1000" fill="hold"/>
                                        <p:tgtEl>
                                          <p:spTgt spid="1791"/>
                                        </p:tgtEl>
                                        <p:attrNameLst>
                                          <p:attrName>ppt_h</p:attrName>
                                        </p:attrNameLst>
                                      </p:cBhvr>
                                      <p:tavLst>
                                        <p:tav tm="0">
                                          <p:val>
                                            <p:strVal val="#ppt_h"/>
                                          </p:val>
                                        </p:tav>
                                        <p:tav tm="100000">
                                          <p:val>
                                            <p:strVal val="#ppt_h"/>
                                          </p:val>
                                        </p:tav>
                                      </p:tavLst>
                                    </p:anim>
                                  </p:childTnLst>
                                </p:cTn>
                              </p:par>
                            </p:childTnLst>
                          </p:cTn>
                        </p:par>
                        <p:par>
                          <p:cTn id="24" fill="hold">
                            <p:stCondLst>
                              <p:cond delay="4000"/>
                            </p:stCondLst>
                            <p:childTnLst>
                              <p:par>
                                <p:cTn id="25" presetClass="entr" nodeType="afterEffect" presetSubtype="10" presetID="19" grpId="5" fill="hold">
                                  <p:stCondLst>
                                    <p:cond delay="0"/>
                                  </p:stCondLst>
                                  <p:iterate type="lt" backwards="0">
                                    <p:tmAbs val="0"/>
                                  </p:iterate>
                                  <p:childTnLst>
                                    <p:set>
                                      <p:cBhvr>
                                        <p:cTn id="26" fill="hold"/>
                                        <p:tgtEl>
                                          <p:spTgt spid="1792"/>
                                        </p:tgtEl>
                                        <p:attrNameLst>
                                          <p:attrName>style.visibility</p:attrName>
                                        </p:attrNameLst>
                                      </p:cBhvr>
                                      <p:to>
                                        <p:strVal val="visible"/>
                                      </p:to>
                                    </p:set>
                                    <p:anim calcmode="lin" valueType="num">
                                      <p:cBhvr>
                                        <p:cTn id="27" dur="1000" fill="hold"/>
                                        <p:tgtEl>
                                          <p:spTgt spid="1792"/>
                                        </p:tgtEl>
                                        <p:attrNameLst>
                                          <p:attrName>ppt_w</p:attrName>
                                        </p:attrNameLst>
                                      </p:cBhvr>
                                      <p:tavLst>
                                        <p:tav tm="0" fmla="#ppt_w*sin(2.5*pi*$)">
                                          <p:val>
                                            <p:fltVal val="0"/>
                                          </p:val>
                                        </p:tav>
                                        <p:tav tm="100000">
                                          <p:val>
                                            <p:fltVal val="1"/>
                                          </p:val>
                                        </p:tav>
                                      </p:tavLst>
                                    </p:anim>
                                    <p:anim calcmode="lin" valueType="num">
                                      <p:cBhvr>
                                        <p:cTn id="28" dur="1000" fill="hold"/>
                                        <p:tgtEl>
                                          <p:spTgt spid="1792"/>
                                        </p:tgtEl>
                                        <p:attrNameLst>
                                          <p:attrName>ppt_h</p:attrName>
                                        </p:attrNameLst>
                                      </p:cBhvr>
                                      <p:tavLst>
                                        <p:tav tm="0">
                                          <p:val>
                                            <p:strVal val="#ppt_h"/>
                                          </p:val>
                                        </p:tav>
                                        <p:tav tm="100000">
                                          <p:val>
                                            <p:strVal val="#ppt_h"/>
                                          </p:val>
                                        </p:tav>
                                      </p:tavLst>
                                    </p:anim>
                                  </p:childTnLst>
                                </p:cTn>
                              </p:par>
                            </p:childTnLst>
                          </p:cTn>
                        </p:par>
                        <p:par>
                          <p:cTn id="29" fill="hold">
                            <p:stCondLst>
                              <p:cond delay="5000"/>
                            </p:stCondLst>
                            <p:childTnLst>
                              <p:par>
                                <p:cTn id="30" presetClass="exit" nodeType="afterEffect" presetSubtype="10" presetID="19" grpId="6" fill="hold">
                                  <p:stCondLst>
                                    <p:cond delay="0"/>
                                  </p:stCondLst>
                                  <p:iterate type="lt" backwards="0">
                                    <p:tmAbs val="0"/>
                                  </p:iterate>
                                  <p:childTnLst>
                                    <p:anim calcmode="lin" valueType="num">
                                      <p:cBhvr>
                                        <p:cTn id="31" dur="1000" fill="hold"/>
                                        <p:tgtEl>
                                          <p:spTgt spid="1793"/>
                                        </p:tgtEl>
                                        <p:attrNameLst>
                                          <p:attrName>ppt_h</p:attrName>
                                        </p:attrNameLst>
                                      </p:cBhvr>
                                      <p:tavLst>
                                        <p:tav tm="0">
                                          <p:val>
                                            <p:strVal val="ppt_h"/>
                                          </p:val>
                                        </p:tav>
                                        <p:tav tm="100000">
                                          <p:val>
                                            <p:strVal val="ppt_h"/>
                                          </p:val>
                                        </p:tav>
                                      </p:tavLst>
                                    </p:anim>
                                    <p:anim calcmode="lin" valueType="num">
                                      <p:cBhvr>
                                        <p:cTn id="32" dur="1000" fill="hold"/>
                                        <p:tgtEl>
                                          <p:spTgt spid="179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33" fill="hold">
                                          <p:stCondLst>
                                            <p:cond delay="999"/>
                                          </p:stCondLst>
                                        </p:cTn>
                                        <p:tgtEl>
                                          <p:spTgt spid="1793"/>
                                        </p:tgtEl>
                                        <p:attrNameLst>
                                          <p:attrName>style.visibility</p:attrName>
                                        </p:attrNameLst>
                                      </p:cBhvr>
                                      <p:to>
                                        <p:strVal val="hidden"/>
                                      </p:to>
                                    </p:set>
                                  </p:childTnLst>
                                </p:cTn>
                              </p:par>
                            </p:childTnLst>
                          </p:cTn>
                        </p:par>
                        <p:par>
                          <p:cTn id="34" fill="hold">
                            <p:stCondLst>
                              <p:cond delay="0"/>
                            </p:stCondLst>
                            <p:childTnLst>
                              <p:par>
                                <p:cTn id="35" presetClass="path" nodeType="withEffect" presetSubtype="0" presetID="-1" grpId="7" accel="50000" decel="50000" fill="hold">
                                  <p:stCondLst>
                                    <p:cond delay="0"/>
                                  </p:stCondLst>
                                  <p:childTnLst>
                                    <p:animMotion path="M 0.000000 0.000000 C 0.021745 -0.031066 0.053992 -0.019754 0.067470 0.023668 C 0.070541 0.033564 0.072247 0.044743 0.071536 0.055977 C 0.069927 0.081416 0.057691 0.099318 0.043630 0.106919 C 0.022382 0.118404 -0.000698 0.108210 -0.016467 0.080411" origin="layout" pathEditMode="relative">
                                      <p:cBhvr>
                                        <p:cTn id="36" dur="500" fill="hold"/>
                                        <p:tgtEl>
                                          <p:spTgt spid="1796"/>
                                        </p:tgtEl>
                                        <p:attrNameLst>
                                          <p:attrName>ppt_x</p:attrName>
                                          <p:attrName>ppt_y</p:attrName>
                                        </p:attrNameLst>
                                      </p:cBhvr>
                                    </p:animMotion>
                                  </p:childTnLst>
                                </p:cTn>
                              </p:par>
                            </p:childTnLst>
                          </p:cTn>
                        </p:par>
                        <p:par>
                          <p:cTn id="37" fill="hold">
                            <p:stCondLst>
                              <p:cond delay="0"/>
                            </p:stCondLst>
                            <p:childTnLst>
                              <p:par>
                                <p:cTn id="38" presetClass="path" nodeType="withEffect" presetSubtype="0" presetID="-1" grpId="8" accel="50000" decel="50000" fill="hold">
                                  <p:stCondLst>
                                    <p:cond delay="0"/>
                                  </p:stCondLst>
                                  <p:childTnLst>
                                    <p:animMotion path="M 0.000000 0.000000 L 0.042275 0.062133 L -0.014902 0.042944" origin="layout" pathEditMode="relative">
                                      <p:cBhvr>
                                        <p:cTn id="39" dur="400" fill="hold"/>
                                        <p:tgtEl>
                                          <p:spTgt spid="1795"/>
                                        </p:tgtEl>
                                        <p:attrNameLst>
                                          <p:attrName>ppt_x</p:attrName>
                                          <p:attrName>ppt_y</p:attrName>
                                        </p:attrNameLst>
                                      </p:cBhvr>
                                    </p:animMotion>
                                  </p:childTnLst>
                                </p:cTn>
                              </p:par>
                            </p:childTnLst>
                          </p:cTn>
                        </p:par>
                        <p:par>
                          <p:cTn id="40" fill="hold">
                            <p:stCondLst>
                              <p:cond delay="0"/>
                            </p:stCondLst>
                            <p:childTnLst>
                              <p:par>
                                <p:cTn id="41" presetClass="path" nodeType="withEffect" presetSubtype="0" presetID="-1" grpId="9" accel="50000" decel="50000" fill="hold">
                                  <p:stCondLst>
                                    <p:cond delay="0"/>
                                  </p:stCondLst>
                                  <p:childTnLst>
                                    <p:animMotion path="M 0.000000 0.000000 C -0.042161 -0.039028 -0.013078 -0.152352 0.031136 -0.121321 C 0.051514 -0.107018 0.056334 -0.059621 0.040062 -0.033540" origin="layout" pathEditMode="relative">
                                      <p:cBhvr>
                                        <p:cTn id="42" dur="500" fill="hold"/>
                                        <p:tgtEl>
                                          <p:spTgt spid="1798"/>
                                        </p:tgtEl>
                                        <p:attrNameLst>
                                          <p:attrName>ppt_x</p:attrName>
                                          <p:attrName>ppt_y</p:attrName>
                                        </p:attrNameLst>
                                      </p:cBhvr>
                                    </p:animMotion>
                                  </p:childTnLst>
                                </p:cTn>
                              </p:par>
                            </p:childTnLst>
                          </p:cTn>
                        </p:par>
                        <p:par>
                          <p:cTn id="43" fill="hold">
                            <p:stCondLst>
                              <p:cond delay="0"/>
                            </p:stCondLst>
                            <p:childTnLst>
                              <p:par>
                                <p:cTn id="44" presetClass="path" nodeType="withEffect" presetSubtype="0" presetID="-1" grpId="10" accel="50000" decel="50000" fill="hold">
                                  <p:stCondLst>
                                    <p:cond delay="0"/>
                                  </p:stCondLst>
                                  <p:childTnLst>
                                    <p:animMotion path="M 0.000000 0.000000 C -0.029208 -0.075664 -0.095854 -0.028583 -0.087885 0.062084 C -0.077150 0.184204 0.025201 0.162090 0.019170 0.038954" origin="layout" pathEditMode="relative">
                                      <p:cBhvr>
                                        <p:cTn id="45" dur="500" fill="hold"/>
                                        <p:tgtEl>
                                          <p:spTgt spid="1797"/>
                                        </p:tgtEl>
                                        <p:attrNameLst>
                                          <p:attrName>ppt_x</p:attrName>
                                          <p:attrName>ppt_y</p:attrName>
                                        </p:attrNameLst>
                                      </p:cBhvr>
                                    </p:animMotion>
                                  </p:childTnLst>
                                </p:cTn>
                              </p:par>
                            </p:childTnLst>
                          </p:cTn>
                        </p:par>
                        <p:par>
                          <p:cTn id="46" fill="hold">
                            <p:stCondLst>
                              <p:cond delay="0"/>
                            </p:stCondLst>
                            <p:childTnLst>
                              <p:par>
                                <p:cTn id="47" presetClass="emph" nodeType="afterEffect" presetSubtype="0" presetID="32" grpId="11" fill="hold">
                                  <p:stCondLst>
                                    <p:cond delay="0"/>
                                  </p:stCondLst>
                                  <p:childTnLst>
                                    <p:animRot by="300000">
                                      <p:cBhvr>
                                        <p:cTn id="48" dur="20" fill="hold">
                                          <p:stCondLst>
                                            <p:cond delay="0"/>
                                          </p:stCondLst>
                                        </p:cTn>
                                        <p:tgtEl>
                                          <p:spTgt spid="1798"/>
                                        </p:tgtEl>
                                        <p:attrNameLst>
                                          <p:attrName>r</p:attrName>
                                        </p:attrNameLst>
                                      </p:cBhvr>
                                    </p:animRot>
                                    <p:animRot by="-600000">
                                      <p:cBhvr>
                                        <p:cTn id="49" dur="40" fill="hold">
                                          <p:stCondLst>
                                            <p:cond delay="40"/>
                                          </p:stCondLst>
                                        </p:cTn>
                                        <p:tgtEl>
                                          <p:spTgt spid="1798"/>
                                        </p:tgtEl>
                                        <p:attrNameLst>
                                          <p:attrName>r</p:attrName>
                                        </p:attrNameLst>
                                      </p:cBhvr>
                                    </p:animRot>
                                    <p:animRot by="600000">
                                      <p:cBhvr>
                                        <p:cTn id="50" dur="40" fill="hold">
                                          <p:stCondLst>
                                            <p:cond delay="80"/>
                                          </p:stCondLst>
                                        </p:cTn>
                                        <p:tgtEl>
                                          <p:spTgt spid="1798"/>
                                        </p:tgtEl>
                                        <p:attrNameLst>
                                          <p:attrName>r</p:attrName>
                                        </p:attrNameLst>
                                      </p:cBhvr>
                                    </p:animRot>
                                    <p:animRot by="-600000">
                                      <p:cBhvr>
                                        <p:cTn id="51" dur="40" fill="hold">
                                          <p:stCondLst>
                                            <p:cond delay="120"/>
                                          </p:stCondLst>
                                        </p:cTn>
                                        <p:tgtEl>
                                          <p:spTgt spid="1798"/>
                                        </p:tgtEl>
                                        <p:attrNameLst>
                                          <p:attrName>r</p:attrName>
                                        </p:attrNameLst>
                                      </p:cBhvr>
                                    </p:animRot>
                                    <p:animRot by="300000">
                                      <p:cBhvr>
                                        <p:cTn id="52" dur="40" fill="hold">
                                          <p:stCondLst>
                                            <p:cond delay="160"/>
                                          </p:stCondLst>
                                        </p:cTn>
                                        <p:tgtEl>
                                          <p:spTgt spid="1798"/>
                                        </p:tgtEl>
                                        <p:attrNameLst>
                                          <p:attrName>r</p:attrName>
                                        </p:attrNameLst>
                                      </p:cBhvr>
                                    </p:animRot>
                                  </p:childTnLst>
                                </p:cTn>
                              </p:par>
                            </p:childTnLst>
                          </p:cTn>
                        </p:par>
                        <p:par>
                          <p:cTn id="53" fill="hold">
                            <p:stCondLst>
                              <p:cond delay="0"/>
                            </p:stCondLst>
                            <p:childTnLst>
                              <p:par>
                                <p:cTn id="54" presetClass="emph" nodeType="withEffect" presetSubtype="0" presetID="35" grpId="12" repeatCount="13000" fill="hold">
                                  <p:stCondLst>
                                    <p:cond delay="0"/>
                                  </p:stCondLst>
                                  <p:childTnLst>
                                    <p:anim calcmode="discrete" valueType="str">
                                      <p:cBhvr>
                                        <p:cTn id="55" dur="200" fill="hold"/>
                                        <p:tgtEl>
                                          <p:spTgt spid="1797"/>
                                        </p:tgtEl>
                                        <p:attrNameLst>
                                          <p:attrName>style.visibility</p:attrName>
                                        </p:attrNameLst>
                                      </p:cBhvr>
                                      <p:tavLst>
                                        <p:tav tm="0">
                                          <p:val>
                                            <p:strVal val="hidden"/>
                                          </p:val>
                                        </p:tav>
                                        <p:tav tm="50000">
                                          <p:val>
                                            <p:strVal val="visible"/>
                                          </p:val>
                                        </p:tav>
                                      </p:tavLst>
                                    </p:anim>
                                  </p:childTnLst>
                                </p:cTn>
                              </p:par>
                            </p:childTnLst>
                          </p:cTn>
                        </p:par>
                        <p:par>
                          <p:cTn id="56" fill="hold">
                            <p:stCondLst>
                              <p:cond delay="0"/>
                            </p:stCondLst>
                            <p:childTnLst>
                              <p:par>
                                <p:cTn id="57" presetClass="emph" nodeType="withEffect" presetSubtype="0" presetID="26" grpId="13" fill="hold">
                                  <p:stCondLst>
                                    <p:cond delay="0"/>
                                  </p:stCondLst>
                                  <p:childTnLst>
                                    <p:animEffect filter="fade" transition="out">
                                      <p:cBhvr>
                                        <p:cTn id="58" dur="200" fill="hold" tmFilter="0, 0; .2, .5; .8, .5; 1, 0"/>
                                        <p:tgtEl>
                                          <p:spTgt spid="1795"/>
                                        </p:tgtEl>
                                      </p:cBhvr>
                                    </p:animEffect>
                                    <p:animScale>
                                      <p:cBhvr>
                                        <p:cTn id="59" dur="100" fill="hold" autoRev="1"/>
                                        <p:tgtEl>
                                          <p:spTgt spid="1795"/>
                                        </p:tgtEl>
                                      </p:cBhvr>
                                      <p:by x="105000" y="105000"/>
                                    </p:animScale>
                                  </p:childTnLst>
                                </p:cTn>
                              </p:par>
                            </p:childTnLst>
                          </p:cTn>
                        </p:par>
                        <p:par>
                          <p:cTn id="60" fill="hold">
                            <p:stCondLst>
                              <p:cond delay="0"/>
                            </p:stCondLst>
                            <p:childTnLst>
                              <p:par>
                                <p:cTn id="61" presetClass="path" nodeType="afterEffect" presetSubtype="0" presetID="-1" grpId="15" accel="50000" decel="50000" fill="hold">
                                  <p:stCondLst>
                                    <p:cond delay="0"/>
                                  </p:stCondLst>
                                  <p:childTnLst>
                                    <p:animMotion path="M -0.016467 0.080411 C -0.019286 0.097632 -0.014405 0.115877 -0.005111 0.122857 C 0.037235 0.154663 0.044523 -0.019724 -0.000002 0.000606" origin="layout" pathEditMode="relative">
                                      <p:cBhvr>
                                        <p:cTn id="62" dur="500" fill="hold"/>
                                        <p:tgtEl>
                                          <p:spTgt spid="1796"/>
                                        </p:tgtEl>
                                        <p:attrNameLst>
                                          <p:attrName>ppt_x</p:attrName>
                                          <p:attrName>ppt_y</p:attrName>
                                        </p:attrNameLst>
                                      </p:cBhvr>
                                    </p:animMotion>
                                  </p:childTnLst>
                                </p:cTn>
                              </p:par>
                            </p:childTnLst>
                          </p:cTn>
                        </p:par>
                        <p:par>
                          <p:cTn id="63" fill="hold">
                            <p:stCondLst>
                              <p:cond delay="0"/>
                            </p:stCondLst>
                            <p:childTnLst>
                              <p:par>
                                <p:cTn id="64" presetClass="path" nodeType="withEffect" presetSubtype="0" presetID="-1" grpId="16" accel="50000" decel="50000" fill="hold">
                                  <p:stCondLst>
                                    <p:cond delay="0"/>
                                  </p:stCondLst>
                                  <p:childTnLst>
                                    <p:animMotion path="M 0.040062 -0.033540 C 0.038276 -0.020640 0.036387 -0.007737 0.033649 0.004624 C 0.021775 0.058209 -0.006731 0.086691 -0.019846 0.051516 C -0.029255 0.026278 -0.016671 -0.006234 -0.000004 -0.000005" origin="layout" pathEditMode="relative">
                                      <p:cBhvr>
                                        <p:cTn id="65" dur="500" fill="hold"/>
                                        <p:tgtEl>
                                          <p:spTgt spid="1798"/>
                                        </p:tgtEl>
                                        <p:attrNameLst>
                                          <p:attrName>ppt_x</p:attrName>
                                          <p:attrName>ppt_y</p:attrName>
                                        </p:attrNameLst>
                                      </p:cBhvr>
                                    </p:animMotion>
                                  </p:childTnLst>
                                </p:cTn>
                              </p:par>
                            </p:childTnLst>
                          </p:cTn>
                        </p:par>
                        <p:par>
                          <p:cTn id="66" fill="hold">
                            <p:stCondLst>
                              <p:cond delay="0"/>
                            </p:stCondLst>
                            <p:childTnLst>
                              <p:par>
                                <p:cTn id="67" presetClass="path" nodeType="withEffect" presetSubtype="0" presetID="-1" grpId="17" accel="50000" decel="50000" fill="hold">
                                  <p:stCondLst>
                                    <p:cond delay="0"/>
                                  </p:stCondLst>
                                  <p:childTnLst>
                                    <p:animMotion path="M -0.014902 0.042944 C -0.005794 0.085907 0.030418 0.068078 0.025796 0.022907 C 0.023701 0.002432 0.010737 -0.008001 0.000701 0.002711" origin="layout" pathEditMode="relative">
                                      <p:cBhvr>
                                        <p:cTn id="68" dur="500" fill="hold"/>
                                        <p:tgtEl>
                                          <p:spTgt spid="1795"/>
                                        </p:tgtEl>
                                        <p:attrNameLst>
                                          <p:attrName>ppt_x</p:attrName>
                                          <p:attrName>ppt_y</p:attrName>
                                        </p:attrNameLst>
                                      </p:cBhvr>
                                    </p:animMotion>
                                  </p:childTnLst>
                                </p:cTn>
                              </p:par>
                            </p:childTnLst>
                          </p:cTn>
                        </p:par>
                        <p:par>
                          <p:cTn id="69" fill="hold">
                            <p:stCondLst>
                              <p:cond delay="0"/>
                            </p:stCondLst>
                            <p:childTnLst>
                              <p:par>
                                <p:cTn id="70" presetClass="path" nodeType="withEffect" presetSubtype="0" presetID="-1" grpId="18" accel="50000" decel="50000" fill="hold">
                                  <p:stCondLst>
                                    <p:cond delay="0"/>
                                  </p:stCondLst>
                                  <p:childTnLst>
                                    <p:animMotion path="M 0.019170 0.038954 C 0.021245 0.072345 0.000055 0.094271 -0.015252 0.074570 C -0.034166 0.050228 -0.023291 -0.002940 0.000000 0.000000" origin="layout" pathEditMode="relative">
                                      <p:cBhvr>
                                        <p:cTn id="71" dur="500" fill="hold"/>
                                        <p:tgtEl>
                                          <p:spTgt spid="1797"/>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95" grpId="13"/>
      <p:bldP build="whole" bldLvl="1" animBg="1" rev="0" advAuto="0" spid="1789" grpId="2"/>
      <p:bldP build="whole" bldLvl="1" animBg="1" rev="0" advAuto="0" spid="1792" grpId="5"/>
      <p:bldP build="whole" bldLvl="1" animBg="1" rev="0" advAuto="0" spid="1798" grpId="11"/>
      <p:bldP build="whole" bldLvl="1" animBg="1" rev="0" advAuto="0" spid="1790" grpId="3"/>
      <p:bldP build="whole" bldLvl="1" animBg="1" rev="0" advAuto="0" spid="1797" grpId="12"/>
      <p:bldP build="whole" bldLvl="1" animBg="1" rev="0" advAuto="0" spid="1793" grpId="6"/>
      <p:bldP build="whole" bldLvl="1" animBg="1" rev="0" advAuto="0" spid="1788" grpId="1"/>
      <p:bldP build="whole" bldLvl="1" animBg="1" rev="0" advAuto="0" spid="1791" grpId="4"/>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3" name="Line"/>
          <p:cNvSpPr/>
          <p:nvPr/>
        </p:nvSpPr>
        <p:spPr>
          <a:xfrm>
            <a:off x="6682767" y="4615402"/>
            <a:ext cx="1460769" cy="1"/>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1807" name="Group"/>
          <p:cNvGrpSpPr/>
          <p:nvPr/>
        </p:nvGrpSpPr>
        <p:grpSpPr>
          <a:xfrm>
            <a:off x="2912237" y="3282407"/>
            <a:ext cx="3265617" cy="2665992"/>
            <a:chOff x="0" y="0"/>
            <a:chExt cx="3265616" cy="2665991"/>
          </a:xfrm>
        </p:grpSpPr>
        <p:sp>
          <p:nvSpPr>
            <p:cNvPr id="1804" name="Rectangle"/>
            <p:cNvSpPr/>
            <p:nvPr/>
          </p:nvSpPr>
          <p:spPr>
            <a:xfrm>
              <a:off x="0" y="87415"/>
              <a:ext cx="3265617" cy="2578577"/>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805" name="P(){…"/>
            <p:cNvSpPr txBox="1"/>
            <p:nvPr/>
          </p:nvSpPr>
          <p:spPr>
            <a:xfrm>
              <a:off x="120363" y="0"/>
              <a:ext cx="3101091" cy="2643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b="1" sz="5000">
                  <a:solidFill>
                    <a:srgbClr val="000000"/>
                  </a:solidFill>
                  <a:latin typeface="Courier"/>
                  <a:ea typeface="Courier"/>
                  <a:cs typeface="Courier"/>
                  <a:sym typeface="Courier"/>
                </a:defRPr>
              </a:pPr>
              <a:r>
                <a:t>P(){</a:t>
              </a:r>
            </a:p>
            <a:p>
              <a:pPr algn="l">
                <a:defRPr b="1" sz="6200">
                  <a:solidFill>
                    <a:schemeClr val="accent5"/>
                  </a:solidFill>
                  <a:latin typeface="+mj-lt"/>
                  <a:ea typeface="+mj-ea"/>
                  <a:cs typeface="+mj-cs"/>
                  <a:sym typeface="Trebuchet MS"/>
                </a:defRPr>
              </a:pPr>
              <a:r>
                <a:t> </a:t>
              </a:r>
            </a:p>
            <a:p>
              <a:pPr algn="l">
                <a:defRPr b="1" sz="5000">
                  <a:solidFill>
                    <a:srgbClr val="000000"/>
                  </a:solidFill>
                  <a:latin typeface="Courier"/>
                  <a:ea typeface="Courier"/>
                  <a:cs typeface="Courier"/>
                  <a:sym typeface="Courier"/>
                </a:defRPr>
              </a:pPr>
              <a:r>
                <a:t>}</a:t>
              </a:r>
            </a:p>
          </p:txBody>
        </p:sp>
        <p:pic>
          <p:nvPicPr>
            <p:cNvPr id="1806" name="diamond-clipart-purple-diamond-2.png" descr="diamond-clipart-purple-diamond-2.png"/>
            <p:cNvPicPr>
              <a:picLocks noChangeAspect="1"/>
            </p:cNvPicPr>
            <p:nvPr/>
          </p:nvPicPr>
          <p:blipFill>
            <a:blip r:embed="rId3">
              <a:extLst/>
            </a:blip>
            <a:stretch>
              <a:fillRect/>
            </a:stretch>
          </p:blipFill>
          <p:spPr>
            <a:xfrm>
              <a:off x="560746" y="886299"/>
              <a:ext cx="2220325" cy="1546827"/>
            </a:xfrm>
            <a:prstGeom prst="rect">
              <a:avLst/>
            </a:prstGeom>
            <a:ln w="12700" cap="flat">
              <a:noFill/>
              <a:miter lim="400000"/>
            </a:ln>
            <a:effectLst/>
          </p:spPr>
        </p:pic>
      </p:grpSp>
      <p:grpSp>
        <p:nvGrpSpPr>
          <p:cNvPr id="1810" name="Group"/>
          <p:cNvGrpSpPr/>
          <p:nvPr/>
        </p:nvGrpSpPr>
        <p:grpSpPr>
          <a:xfrm>
            <a:off x="8353300" y="2519226"/>
            <a:ext cx="3092760" cy="3265815"/>
            <a:chOff x="0" y="0"/>
            <a:chExt cx="3092758" cy="3265814"/>
          </a:xfrm>
        </p:grpSpPr>
        <p:pic>
          <p:nvPicPr>
            <p:cNvPr id="1808" name="tigress-purple.png" descr="tigress-purple.png"/>
            <p:cNvPicPr>
              <a:picLocks noChangeAspect="1"/>
            </p:cNvPicPr>
            <p:nvPr/>
          </p:nvPicPr>
          <p:blipFill>
            <a:blip r:embed="rId4">
              <a:extLst/>
            </a:blip>
            <a:srcRect l="0" t="0" r="0" b="0"/>
            <a:stretch>
              <a:fillRect/>
            </a:stretch>
          </p:blipFill>
          <p:spPr>
            <a:xfrm>
              <a:off x="0" y="844444"/>
              <a:ext cx="3036398" cy="2421371"/>
            </a:xfrm>
            <a:prstGeom prst="rect">
              <a:avLst/>
            </a:prstGeom>
            <a:ln w="12700" cap="flat">
              <a:noFill/>
              <a:miter lim="400000"/>
            </a:ln>
            <a:effectLst/>
          </p:spPr>
        </p:pic>
        <p:sp>
          <p:nvSpPr>
            <p:cNvPr id="1809" name="Rectangle"/>
            <p:cNvSpPr txBox="1"/>
            <p:nvPr/>
          </p:nvSpPr>
          <p:spPr>
            <a:xfrm>
              <a:off x="354303" y="0"/>
              <a:ext cx="2738456" cy="832158"/>
            </a:xfrm>
            <a:prstGeom prst="rect">
              <a:avLst/>
            </a:prstGeom>
            <a:noFill/>
            <a:ln w="12700" cap="flat">
              <a:noFill/>
              <a:miter lim="400000"/>
            </a:ln>
            <a:effectLst/>
          </p:spPr>
          <p:txBody>
            <a:bodyPr wrap="square" lIns="71437" tIns="71437" rIns="71437" bIns="71437" numCol="1" anchor="ctr">
              <a:noAutofit/>
            </a:bodyPr>
            <a:lstStyle/>
            <a:p>
              <a:pPr algn="l" defTabSz="642937">
                <a:defRPr b="1" sz="5000">
                  <a:solidFill>
                    <a:srgbClr val="323333"/>
                  </a:solidFill>
                  <a:latin typeface="+mj-lt"/>
                  <a:ea typeface="+mj-ea"/>
                  <a:cs typeface="+mj-cs"/>
                  <a:sym typeface="Trebuchet MS"/>
                </a:defRPr>
              </a:pPr>
            </a:p>
          </p:txBody>
        </p:sp>
      </p:grpSp>
      <p:sp>
        <p:nvSpPr>
          <p:cNvPr id="1811" name="Line"/>
          <p:cNvSpPr/>
          <p:nvPr/>
        </p:nvSpPr>
        <p:spPr>
          <a:xfrm>
            <a:off x="11655823" y="4615402"/>
            <a:ext cx="1460769" cy="1"/>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1814" name="Group"/>
          <p:cNvGrpSpPr/>
          <p:nvPr/>
        </p:nvGrpSpPr>
        <p:grpSpPr>
          <a:xfrm>
            <a:off x="13621506" y="1526632"/>
            <a:ext cx="7760506" cy="6801936"/>
            <a:chOff x="0" y="0"/>
            <a:chExt cx="7760505" cy="6801935"/>
          </a:xfrm>
        </p:grpSpPr>
        <p:sp>
          <p:nvSpPr>
            <p:cNvPr id="1812" name="Rectangle"/>
            <p:cNvSpPr/>
            <p:nvPr/>
          </p:nvSpPr>
          <p:spPr>
            <a:xfrm>
              <a:off x="0" y="100102"/>
              <a:ext cx="7560453" cy="6601731"/>
            </a:xfrm>
            <a:prstGeom prst="rect">
              <a:avLst/>
            </a:prstGeom>
            <a:solidFill>
              <a:srgbClr val="FFFFFF"/>
            </a:solidFill>
            <a:ln w="12700" cap="flat">
              <a:noFill/>
              <a:miter lim="400000"/>
            </a:ln>
            <a:effectLst>
              <a:outerShdw sx="100000" sy="100000" kx="0" ky="0" algn="b" rotWithShape="0" blurRad="177800" dist="74988" dir="2167648">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813" name="P’(){…"/>
            <p:cNvSpPr/>
            <p:nvPr/>
          </p:nvSpPr>
          <p:spPr>
            <a:xfrm>
              <a:off x="200053" y="0"/>
              <a:ext cx="7560453" cy="68019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p>
              <a:pPr algn="l">
                <a:defRPr sz="5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P’(){</a:t>
              </a:r>
            </a:p>
            <a:p>
              <a:pPr algn="l">
                <a:defRPr sz="5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defRPr sz="5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defRPr sz="5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defRPr sz="5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defRPr sz="5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defRPr sz="5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a:t>
              </a:r>
            </a:p>
          </p:txBody>
        </p:sp>
      </p:grpSp>
      <p:pic>
        <p:nvPicPr>
          <p:cNvPr id="1815" name="diamond-clipart-purple-diamond-2.png" descr="diamond-clipart-purple-diamond-2.png"/>
          <p:cNvPicPr>
            <a:picLocks noChangeAspect="1"/>
          </p:cNvPicPr>
          <p:nvPr/>
        </p:nvPicPr>
        <p:blipFill>
          <a:blip r:embed="rId3">
            <a:extLst/>
          </a:blip>
          <a:srcRect l="0" t="2228" r="67722" b="48875"/>
          <a:stretch>
            <a:fillRect/>
          </a:stretch>
        </p:blipFill>
        <p:spPr>
          <a:xfrm>
            <a:off x="13923906" y="2647535"/>
            <a:ext cx="2307064" cy="2434766"/>
          </a:xfrm>
          <a:prstGeom prst="rect">
            <a:avLst/>
          </a:prstGeom>
          <a:ln w="12700">
            <a:miter lim="400000"/>
          </a:ln>
        </p:spPr>
      </p:pic>
      <p:pic>
        <p:nvPicPr>
          <p:cNvPr id="1816" name="diamond-clipart-purple-diamond-2.png" descr="diamond-clipart-purple-diamond-2.png"/>
          <p:cNvPicPr>
            <a:picLocks noChangeAspect="1"/>
          </p:cNvPicPr>
          <p:nvPr/>
        </p:nvPicPr>
        <p:blipFill>
          <a:blip r:embed="rId3">
            <a:extLst/>
          </a:blip>
          <a:srcRect l="32885" t="0" r="26980" b="48312"/>
          <a:stretch>
            <a:fillRect/>
          </a:stretch>
        </p:blipFill>
        <p:spPr>
          <a:xfrm>
            <a:off x="16225820" y="2598515"/>
            <a:ext cx="2752028" cy="2469204"/>
          </a:xfrm>
          <a:prstGeom prst="rect">
            <a:avLst/>
          </a:prstGeom>
          <a:ln w="12700">
            <a:miter lim="400000"/>
          </a:ln>
        </p:spPr>
      </p:pic>
      <p:pic>
        <p:nvPicPr>
          <p:cNvPr id="1817" name="diamond-clipart-purple-diamond-2.png" descr="diamond-clipart-purple-diamond-2.png"/>
          <p:cNvPicPr>
            <a:picLocks noChangeAspect="1"/>
          </p:cNvPicPr>
          <p:nvPr/>
        </p:nvPicPr>
        <p:blipFill>
          <a:blip r:embed="rId3">
            <a:extLst/>
          </a:blip>
          <a:srcRect l="72191" t="0" r="0" b="48180"/>
          <a:stretch>
            <a:fillRect/>
          </a:stretch>
        </p:blipFill>
        <p:spPr>
          <a:xfrm>
            <a:off x="18967143" y="2595148"/>
            <a:ext cx="1906900" cy="2475523"/>
          </a:xfrm>
          <a:prstGeom prst="rect">
            <a:avLst/>
          </a:prstGeom>
          <a:ln w="12700">
            <a:miter lim="400000"/>
          </a:ln>
        </p:spPr>
      </p:pic>
      <p:pic>
        <p:nvPicPr>
          <p:cNvPr id="1818" name="diamond-clipart-purple-diamond-2.png" descr="diamond-clipart-purple-diamond-2.png"/>
          <p:cNvPicPr>
            <a:picLocks noChangeAspect="1"/>
          </p:cNvPicPr>
          <p:nvPr/>
        </p:nvPicPr>
        <p:blipFill>
          <a:blip r:embed="rId3">
            <a:extLst/>
          </a:blip>
          <a:srcRect l="15943" t="50798" r="15943" b="0"/>
          <a:stretch>
            <a:fillRect/>
          </a:stretch>
        </p:blipFill>
        <p:spPr>
          <a:xfrm>
            <a:off x="15066423" y="5066507"/>
            <a:ext cx="4670618" cy="2350434"/>
          </a:xfrm>
          <a:prstGeom prst="rect">
            <a:avLst/>
          </a:prstGeom>
          <a:ln w="12700">
            <a:miter lim="400000"/>
          </a:ln>
        </p:spPr>
      </p:pic>
      <p:sp>
        <p:nvSpPr>
          <p:cNvPr id="1819" name="Self-Modifying Code!…"/>
          <p:cNvSpPr txBox="1"/>
          <p:nvPr/>
        </p:nvSpPr>
        <p:spPr>
          <a:xfrm>
            <a:off x="4830661" y="8974246"/>
            <a:ext cx="16422343" cy="393620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649705" indent="-649705" algn="l">
              <a:spcBef>
                <a:spcPts val="900"/>
              </a:spcBef>
              <a:buSzPct val="75000"/>
              <a:buChar char="•"/>
              <a:defRPr sz="8000">
                <a:latin typeface="+mj-lt"/>
                <a:ea typeface="+mj-ea"/>
                <a:cs typeface="+mj-cs"/>
                <a:sym typeface="Trebuchet MS"/>
              </a:defRPr>
            </a:pPr>
            <a:r>
              <a:t>Self-Modifying Code!</a:t>
            </a:r>
          </a:p>
          <a:p>
            <a:pPr marL="649705" indent="-649705" algn="l">
              <a:spcBef>
                <a:spcPts val="900"/>
              </a:spcBef>
              <a:buSzPct val="75000"/>
              <a:buChar char="•"/>
              <a:defRPr sz="8000">
                <a:latin typeface="+mj-lt"/>
                <a:ea typeface="+mj-ea"/>
                <a:cs typeface="+mj-cs"/>
                <a:sym typeface="Trebuchet MS"/>
              </a:defRPr>
            </a:pPr>
            <a:r>
              <a:t>Code in Constant Flux!</a:t>
            </a:r>
          </a:p>
          <a:p>
            <a:pPr marL="649705" indent="-649705" algn="l">
              <a:spcBef>
                <a:spcPts val="900"/>
              </a:spcBef>
              <a:buSzPct val="75000"/>
              <a:buChar char="•"/>
              <a:defRPr sz="8000">
                <a:latin typeface="+mj-lt"/>
                <a:ea typeface="+mj-ea"/>
                <a:cs typeface="+mj-cs"/>
                <a:sym typeface="Trebuchet MS"/>
              </a:defRPr>
            </a:pPr>
            <a:r>
              <a:t>Code Never Fully in the Clear!</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C 0.006581 -0.059187 0.041632 -0.092901 0.073329 -0.071334 C 0.105657 -0.049337 0.119097 0.006004 0.118228 0.058872 C 0.117403 0.109035 0.103747 0.161219 0.072184 0.184671 C 0.030318 0.215780 -0.016151 0.161077 -0.016467 0.080411" origin="layout" pathEditMode="relative">
                                      <p:cBhvr>
                                        <p:cTn id="6" dur="1000" fill="hold"/>
                                        <p:tgtEl>
                                          <p:spTgt spid="1816"/>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C 0.038305 -0.151397 0.157848 -0.158009 0.201374 -0.011138 C 0.220785 0.054361 0.214334 0.134617 0.185382 0.187832" origin="layout" pathEditMode="relative">
                                      <p:cBhvr>
                                        <p:cTn id="9" dur="1000" fill="hold"/>
                                        <p:tgtEl>
                                          <p:spTgt spid="1815"/>
                                        </p:tgtEl>
                                        <p:attrNameLst>
                                          <p:attrName>ppt_x</p:attrName>
                                          <p:attrName>ppt_y</p:attrName>
                                        </p:attrNameLst>
                                      </p:cBhvr>
                                    </p:animMotion>
                                  </p:childTnLst>
                                </p:cTn>
                              </p:par>
                            </p:childTnLst>
                          </p:cTn>
                        </p:par>
                        <p:par>
                          <p:cTn id="10" fill="hold">
                            <p:stCondLst>
                              <p:cond delay="0"/>
                            </p:stCondLst>
                            <p:childTnLst>
                              <p:par>
                                <p:cTn id="11" presetClass="path" nodeType="withEffect" presetSubtype="0" presetID="-1" grpId="3" accel="50000" decel="50000" fill="hold">
                                  <p:stCondLst>
                                    <p:cond delay="0"/>
                                  </p:stCondLst>
                                  <p:childTnLst>
                                    <p:animMotion path="M 0.000000 0.000000 C 0.056491 0.025536 0.102858 -0.081185 0.074685 -0.171902 C 0.065504 -0.201468 0.048377 -0.220493 0.029404 -0.222202" origin="layout" pathEditMode="relative">
                                      <p:cBhvr>
                                        <p:cTn id="12" dur="1000" fill="hold"/>
                                        <p:tgtEl>
                                          <p:spTgt spid="1818"/>
                                        </p:tgtEl>
                                        <p:attrNameLst>
                                          <p:attrName>ppt_x</p:attrName>
                                          <p:attrName>ppt_y</p:attrName>
                                        </p:attrNameLst>
                                      </p:cBhvr>
                                    </p:animMotion>
                                  </p:childTnLst>
                                </p:cTn>
                              </p:par>
                            </p:childTnLst>
                          </p:cTn>
                        </p:par>
                        <p:par>
                          <p:cTn id="13" fill="hold">
                            <p:stCondLst>
                              <p:cond delay="0"/>
                            </p:stCondLst>
                            <p:childTnLst>
                              <p:par>
                                <p:cTn id="14" presetClass="path" nodeType="withEffect" presetSubtype="0" presetID="-1" grpId="4" accel="50000" decel="50000" fill="hold">
                                  <p:stCondLst>
                                    <p:cond delay="0"/>
                                  </p:stCondLst>
                                  <p:childTnLst>
                                    <p:animMotion path="M 0.000000 0.000000 C -0.042245 -0.198229 -0.204602 -0.170900 -0.225169 0.037902 C -0.231961 0.106863 -0.213466 0.175915 -0.179070 0.210010" origin="layout" pathEditMode="relative">
                                      <p:cBhvr>
                                        <p:cTn id="15" dur="1000" fill="hold"/>
                                        <p:tgtEl>
                                          <p:spTgt spid="1817"/>
                                        </p:tgtEl>
                                        <p:attrNameLst>
                                          <p:attrName>ppt_x</p:attrName>
                                          <p:attrName>ppt_y</p:attrName>
                                        </p:attrNameLst>
                                      </p:cBhvr>
                                    </p:animMotion>
                                  </p:childTnLst>
                                </p:cTn>
                              </p:par>
                            </p:childTnLst>
                          </p:cTn>
                        </p:par>
                        <p:par>
                          <p:cTn id="16" fill="hold">
                            <p:stCondLst>
                              <p:cond delay="0"/>
                            </p:stCondLst>
                            <p:childTnLst>
                              <p:par>
                                <p:cTn id="17" presetClass="emph" nodeType="afterEffect" presetSubtype="0" presetID="32" grpId="5" repeatCount="8000" fill="hold">
                                  <p:stCondLst>
                                    <p:cond delay="0"/>
                                  </p:stCondLst>
                                  <p:childTnLst>
                                    <p:animRot by="300000">
                                      <p:cBhvr>
                                        <p:cTn id="18" dur="25" fill="hold">
                                          <p:stCondLst>
                                            <p:cond delay="0"/>
                                          </p:stCondLst>
                                        </p:cTn>
                                        <p:tgtEl>
                                          <p:spTgt spid="1818"/>
                                        </p:tgtEl>
                                        <p:attrNameLst>
                                          <p:attrName>r</p:attrName>
                                        </p:attrNameLst>
                                      </p:cBhvr>
                                    </p:animRot>
                                    <p:animRot by="-600000">
                                      <p:cBhvr>
                                        <p:cTn id="19" dur="50" fill="hold">
                                          <p:stCondLst>
                                            <p:cond delay="50"/>
                                          </p:stCondLst>
                                        </p:cTn>
                                        <p:tgtEl>
                                          <p:spTgt spid="1818"/>
                                        </p:tgtEl>
                                        <p:attrNameLst>
                                          <p:attrName>r</p:attrName>
                                        </p:attrNameLst>
                                      </p:cBhvr>
                                    </p:animRot>
                                    <p:animRot by="600000">
                                      <p:cBhvr>
                                        <p:cTn id="20" dur="50" fill="hold">
                                          <p:stCondLst>
                                            <p:cond delay="100"/>
                                          </p:stCondLst>
                                        </p:cTn>
                                        <p:tgtEl>
                                          <p:spTgt spid="1818"/>
                                        </p:tgtEl>
                                        <p:attrNameLst>
                                          <p:attrName>r</p:attrName>
                                        </p:attrNameLst>
                                      </p:cBhvr>
                                    </p:animRot>
                                    <p:animRot by="-600000">
                                      <p:cBhvr>
                                        <p:cTn id="21" dur="50" fill="hold">
                                          <p:stCondLst>
                                            <p:cond delay="150"/>
                                          </p:stCondLst>
                                        </p:cTn>
                                        <p:tgtEl>
                                          <p:spTgt spid="1818"/>
                                        </p:tgtEl>
                                        <p:attrNameLst>
                                          <p:attrName>r</p:attrName>
                                        </p:attrNameLst>
                                      </p:cBhvr>
                                    </p:animRot>
                                    <p:animRot by="300000">
                                      <p:cBhvr>
                                        <p:cTn id="22" dur="50" fill="hold">
                                          <p:stCondLst>
                                            <p:cond delay="200"/>
                                          </p:stCondLst>
                                        </p:cTn>
                                        <p:tgtEl>
                                          <p:spTgt spid="1818"/>
                                        </p:tgtEl>
                                        <p:attrNameLst>
                                          <p:attrName>r</p:attrName>
                                        </p:attrNameLst>
                                      </p:cBhvr>
                                    </p:animRot>
                                  </p:childTnLst>
                                </p:cTn>
                              </p:par>
                            </p:childTnLst>
                          </p:cTn>
                        </p:par>
                        <p:par>
                          <p:cTn id="23" fill="hold">
                            <p:stCondLst>
                              <p:cond delay="0"/>
                            </p:stCondLst>
                            <p:childTnLst>
                              <p:par>
                                <p:cTn id="24" presetClass="emph" nodeType="withEffect" presetSubtype="0" presetID="35" grpId="6" repeatCount="13000" fill="hold">
                                  <p:stCondLst>
                                    <p:cond delay="0"/>
                                  </p:stCondLst>
                                  <p:childTnLst>
                                    <p:anim calcmode="discrete" valueType="str">
                                      <p:cBhvr>
                                        <p:cTn id="25" dur="2000" fill="hold"/>
                                        <p:tgtEl>
                                          <p:spTgt spid="1817"/>
                                        </p:tgtEl>
                                        <p:attrNameLst>
                                          <p:attrName>style.visibility</p:attrName>
                                        </p:attrNameLst>
                                      </p:cBhvr>
                                      <p:tavLst>
                                        <p:tav tm="0">
                                          <p:val>
                                            <p:strVal val="hidden"/>
                                          </p:val>
                                        </p:tav>
                                        <p:tav tm="50000">
                                          <p:val>
                                            <p:strVal val="visible"/>
                                          </p:val>
                                        </p:tav>
                                      </p:tavLst>
                                    </p:anim>
                                  </p:childTnLst>
                                </p:cTn>
                              </p:par>
                            </p:childTnLst>
                          </p:cTn>
                        </p:par>
                        <p:par>
                          <p:cTn id="26" fill="hold">
                            <p:stCondLst>
                              <p:cond delay="0"/>
                            </p:stCondLst>
                            <p:childTnLst>
                              <p:par>
                                <p:cTn id="27" presetClass="emph" nodeType="withEffect" presetSubtype="0" presetID="26" grpId="7" fill="hold">
                                  <p:stCondLst>
                                    <p:cond delay="0"/>
                                  </p:stCondLst>
                                  <p:childTnLst>
                                    <p:animEffect filter="fade" transition="out">
                                      <p:cBhvr>
                                        <p:cTn id="28" dur="2000" fill="hold" tmFilter="0, 0; .2, .5; .8, .5; 1, 0"/>
                                        <p:tgtEl>
                                          <p:spTgt spid="1815"/>
                                        </p:tgtEl>
                                      </p:cBhvr>
                                    </p:animEffect>
                                    <p:animScale>
                                      <p:cBhvr>
                                        <p:cTn id="29" dur="1000" fill="hold" autoRev="1"/>
                                        <p:tgtEl>
                                          <p:spTgt spid="1815"/>
                                        </p:tgtEl>
                                      </p:cBhvr>
                                      <p:by x="105000" y="105000"/>
                                    </p:animScale>
                                  </p:childTnLst>
                                </p:cTn>
                              </p:par>
                            </p:childTnLst>
                          </p:cTn>
                        </p:par>
                        <p:par>
                          <p:cTn id="30" fill="hold">
                            <p:stCondLst>
                              <p:cond delay="0"/>
                            </p:stCondLst>
                            <p:childTnLst>
                              <p:par>
                                <p:cTn id="31" presetClass="path" nodeType="afterEffect" presetSubtype="0" presetID="-1" grpId="9" accel="50000" decel="50000" fill="hold">
                                  <p:stCondLst>
                                    <p:cond delay="0"/>
                                  </p:stCondLst>
                                  <p:childTnLst>
                                    <p:animMotion path="M -0.016467 0.080411 C -0.019286 0.097632 -0.014405 0.115877 -0.005111 0.122857 C 0.037235 0.154663 0.044523 -0.019724 -0.000002 0.000606" origin="layout" pathEditMode="relative">
                                      <p:cBhvr>
                                        <p:cTn id="32" dur="1000" fill="hold"/>
                                        <p:tgtEl>
                                          <p:spTgt spid="1816"/>
                                        </p:tgtEl>
                                        <p:attrNameLst>
                                          <p:attrName>ppt_x</p:attrName>
                                          <p:attrName>ppt_y</p:attrName>
                                        </p:attrNameLst>
                                      </p:cBhvr>
                                    </p:animMotion>
                                  </p:childTnLst>
                                </p:cTn>
                              </p:par>
                            </p:childTnLst>
                          </p:cTn>
                        </p:par>
                        <p:par>
                          <p:cTn id="33" fill="hold">
                            <p:stCondLst>
                              <p:cond delay="0"/>
                            </p:stCondLst>
                            <p:childTnLst>
                              <p:par>
                                <p:cTn id="34" presetClass="path" nodeType="withEffect" presetSubtype="0" presetID="-1" grpId="10" accel="50000" decel="50000" fill="hold">
                                  <p:stCondLst>
                                    <p:cond delay="0"/>
                                  </p:stCondLst>
                                  <p:childTnLst>
                                    <p:animMotion path="M 0.029404 -0.222202 L -0.000004 -0.000005" origin="layout" pathEditMode="relative">
                                      <p:cBhvr>
                                        <p:cTn id="35" dur="1000" fill="hold"/>
                                        <p:tgtEl>
                                          <p:spTgt spid="1818"/>
                                        </p:tgtEl>
                                        <p:attrNameLst>
                                          <p:attrName>ppt_x</p:attrName>
                                          <p:attrName>ppt_y</p:attrName>
                                        </p:attrNameLst>
                                      </p:cBhvr>
                                    </p:animMotion>
                                  </p:childTnLst>
                                </p:cTn>
                              </p:par>
                            </p:childTnLst>
                          </p:cTn>
                        </p:par>
                        <p:par>
                          <p:cTn id="36" fill="hold">
                            <p:stCondLst>
                              <p:cond delay="0"/>
                            </p:stCondLst>
                            <p:childTnLst>
                              <p:par>
                                <p:cTn id="37" presetClass="path" nodeType="withEffect" presetSubtype="0" presetID="-1" grpId="11" accel="50000" decel="50000" fill="hold">
                                  <p:stCondLst>
                                    <p:cond delay="0"/>
                                  </p:stCondLst>
                                  <p:childTnLst>
                                    <p:animMotion path="M 0.185382 0.187832 L 0.000701 0.002711" origin="layout" pathEditMode="relative">
                                      <p:cBhvr>
                                        <p:cTn id="38" dur="1000" fill="hold"/>
                                        <p:tgtEl>
                                          <p:spTgt spid="1815"/>
                                        </p:tgtEl>
                                        <p:attrNameLst>
                                          <p:attrName>ppt_x</p:attrName>
                                          <p:attrName>ppt_y</p:attrName>
                                        </p:attrNameLst>
                                      </p:cBhvr>
                                    </p:animMotion>
                                  </p:childTnLst>
                                </p:cTn>
                              </p:par>
                            </p:childTnLst>
                          </p:cTn>
                        </p:par>
                        <p:par>
                          <p:cTn id="39" fill="hold">
                            <p:stCondLst>
                              <p:cond delay="0"/>
                            </p:stCondLst>
                            <p:childTnLst>
                              <p:par>
                                <p:cTn id="40" presetClass="path" nodeType="withEffect" presetSubtype="0" presetID="-1" grpId="12" accel="50000" decel="50000" fill="hold">
                                  <p:stCondLst>
                                    <p:cond delay="0"/>
                                  </p:stCondLst>
                                  <p:childTnLst>
                                    <p:animMotion path="M -0.179070 0.210010 L 0.000000 0.000000" origin="layout" pathEditMode="relative">
                                      <p:cBhvr>
                                        <p:cTn id="41" dur="1000" fill="hold"/>
                                        <p:tgtEl>
                                          <p:spTgt spid="1817"/>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17" grpId="6"/>
      <p:bldP build="whole" bldLvl="1" animBg="1" rev="0" advAuto="0" spid="1818" grpId="5"/>
      <p:bldP build="whole" bldLvl="1" animBg="1" rev="0" advAuto="0" spid="1815" grpId="7"/>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3" name="Rounded Rectangle"/>
          <p:cNvSpPr/>
          <p:nvPr/>
        </p:nvSpPr>
        <p:spPr>
          <a:xfrm>
            <a:off x="7359325" y="10713828"/>
            <a:ext cx="4644311" cy="1895348"/>
          </a:xfrm>
          <a:prstGeom prst="roundRect">
            <a:avLst>
              <a:gd name="adj" fmla="val 15577"/>
            </a:avLst>
          </a:prstGeom>
          <a:solidFill>
            <a:schemeClr val="accent6">
              <a:hueOff val="7068543"/>
              <a:satOff val="-63217"/>
              <a:lumOff val="21330"/>
            </a:schemeClr>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824" name="Rounded Rectangle"/>
          <p:cNvSpPr/>
          <p:nvPr/>
        </p:nvSpPr>
        <p:spPr>
          <a:xfrm>
            <a:off x="10210393" y="1484024"/>
            <a:ext cx="4644311" cy="1895349"/>
          </a:xfrm>
          <a:prstGeom prst="roundRect">
            <a:avLst>
              <a:gd name="adj" fmla="val 15577"/>
            </a:avLst>
          </a:prstGeom>
          <a:solidFill>
            <a:srgbClr val="F093A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825" name="Rounded Rectangle"/>
          <p:cNvSpPr/>
          <p:nvPr/>
        </p:nvSpPr>
        <p:spPr>
          <a:xfrm>
            <a:off x="7359325" y="4593396"/>
            <a:ext cx="4644311" cy="1895349"/>
          </a:xfrm>
          <a:prstGeom prst="roundRect">
            <a:avLst>
              <a:gd name="adj" fmla="val 15577"/>
            </a:avLst>
          </a:prstGeom>
          <a:solidFill>
            <a:srgbClr val="8DD3F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826" name="Rounded Rectangle"/>
          <p:cNvSpPr/>
          <p:nvPr/>
        </p:nvSpPr>
        <p:spPr>
          <a:xfrm>
            <a:off x="10400122" y="7622761"/>
            <a:ext cx="4644311" cy="1895349"/>
          </a:xfrm>
          <a:prstGeom prst="roundRect">
            <a:avLst>
              <a:gd name="adj" fmla="val 15577"/>
            </a:avLst>
          </a:prstGeom>
          <a:solidFill>
            <a:srgbClr val="FFFC8C"/>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827" name="Rounded Rectangle"/>
          <p:cNvSpPr/>
          <p:nvPr/>
        </p:nvSpPr>
        <p:spPr>
          <a:xfrm>
            <a:off x="12896301" y="4553393"/>
            <a:ext cx="4644311" cy="1895348"/>
          </a:xfrm>
          <a:prstGeom prst="roundRect">
            <a:avLst>
              <a:gd name="adj" fmla="val 15577"/>
            </a:avLst>
          </a:prstGeom>
          <a:solidFill>
            <a:srgbClr val="B3833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828" name="Line"/>
          <p:cNvSpPr/>
          <p:nvPr/>
        </p:nvSpPr>
        <p:spPr>
          <a:xfrm flipH="1" rot="5400000">
            <a:off x="12077376" y="5249390"/>
            <a:ext cx="9223720" cy="34377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 y="11044"/>
                </a:moveTo>
                <a:lnTo>
                  <a:pt x="0" y="336"/>
                </a:lnTo>
                <a:lnTo>
                  <a:pt x="21571" y="0"/>
                </a:lnTo>
                <a:lnTo>
                  <a:pt x="21600" y="21600"/>
                </a:lnTo>
              </a:path>
            </a:pathLst>
          </a:cu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829" name="Line"/>
          <p:cNvSpPr/>
          <p:nvPr/>
        </p:nvSpPr>
        <p:spPr>
          <a:xfrm>
            <a:off x="9587008" y="6484456"/>
            <a:ext cx="2249097" cy="1166543"/>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830" name="Line"/>
          <p:cNvSpPr/>
          <p:nvPr/>
        </p:nvSpPr>
        <p:spPr>
          <a:xfrm>
            <a:off x="8800891" y="2497349"/>
            <a:ext cx="1332425" cy="1"/>
          </a:xfrm>
          <a:prstGeom prst="line">
            <a:avLst/>
          </a:prstGeom>
          <a:ln w="139700">
            <a:solidFill>
              <a:srgbClr val="FFFFFF"/>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831" name="Line"/>
          <p:cNvSpPr/>
          <p:nvPr/>
        </p:nvSpPr>
        <p:spPr>
          <a:xfrm>
            <a:off x="12532548" y="500443"/>
            <a:ext cx="1" cy="930276"/>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832" name="Line"/>
          <p:cNvSpPr/>
          <p:nvPr/>
        </p:nvSpPr>
        <p:spPr>
          <a:xfrm>
            <a:off x="5924799" y="5541070"/>
            <a:ext cx="1332425" cy="1"/>
          </a:xfrm>
          <a:prstGeom prst="line">
            <a:avLst/>
          </a:prstGeom>
          <a:ln w="139700">
            <a:solidFill>
              <a:srgbClr val="FFFFFF"/>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833" name="Rounded Rectangle"/>
          <p:cNvSpPr/>
          <p:nvPr/>
        </p:nvSpPr>
        <p:spPr>
          <a:xfrm>
            <a:off x="12988325" y="10633820"/>
            <a:ext cx="4644311" cy="1895349"/>
          </a:xfrm>
          <a:prstGeom prst="roundRect">
            <a:avLst>
              <a:gd name="adj" fmla="val 15577"/>
            </a:avLst>
          </a:prstGeom>
          <a:solidFill>
            <a:srgbClr val="489933"/>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834" name="Line"/>
          <p:cNvSpPr/>
          <p:nvPr/>
        </p:nvSpPr>
        <p:spPr>
          <a:xfrm>
            <a:off x="13308107" y="3383888"/>
            <a:ext cx="2249097"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835" name="Line"/>
          <p:cNvSpPr/>
          <p:nvPr/>
        </p:nvSpPr>
        <p:spPr>
          <a:xfrm flipH="1">
            <a:off x="9612408" y="3383888"/>
            <a:ext cx="2249097"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836" name="Line"/>
          <p:cNvSpPr/>
          <p:nvPr/>
        </p:nvSpPr>
        <p:spPr>
          <a:xfrm flipH="1">
            <a:off x="13109250" y="6445872"/>
            <a:ext cx="2249098"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837" name="Line"/>
          <p:cNvSpPr/>
          <p:nvPr/>
        </p:nvSpPr>
        <p:spPr>
          <a:xfrm>
            <a:off x="13104908" y="9507856"/>
            <a:ext cx="2249097"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1840" name="Group"/>
          <p:cNvGrpSpPr/>
          <p:nvPr/>
        </p:nvGrpSpPr>
        <p:grpSpPr>
          <a:xfrm>
            <a:off x="7070631" y="5125175"/>
            <a:ext cx="4792945" cy="879476"/>
            <a:chOff x="0" y="0"/>
            <a:chExt cx="4792943" cy="879475"/>
          </a:xfrm>
        </p:grpSpPr>
        <p:sp>
          <p:nvSpPr>
            <p:cNvPr id="1838" name="DECODE(      )"/>
            <p:cNvSpPr txBox="1"/>
            <p:nvPr/>
          </p:nvSpPr>
          <p:spPr>
            <a:xfrm>
              <a:off x="0" y="0"/>
              <a:ext cx="4792944" cy="879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spcBef>
                  <a:spcPts val="900"/>
                </a:spcBef>
                <a:defRPr b="1" sz="5000">
                  <a:solidFill>
                    <a:srgbClr val="000000"/>
                  </a:solidFill>
                  <a:latin typeface="+mj-lt"/>
                  <a:ea typeface="+mj-ea"/>
                  <a:cs typeface="+mj-cs"/>
                  <a:sym typeface="Trebuchet MS"/>
                </a:defRPr>
              </a:lvl1pPr>
            </a:lstStyle>
            <a:p>
              <a:pPr/>
              <a:r>
                <a:t>DECODE(      )</a:t>
              </a:r>
            </a:p>
          </p:txBody>
        </p:sp>
        <p:sp>
          <p:nvSpPr>
            <p:cNvPr id="1839" name="Rounded Rectangle"/>
            <p:cNvSpPr/>
            <p:nvPr/>
          </p:nvSpPr>
          <p:spPr>
            <a:xfrm>
              <a:off x="3437988" y="134951"/>
              <a:ext cx="976872" cy="660373"/>
            </a:xfrm>
            <a:prstGeom prst="roundRect">
              <a:avLst>
                <a:gd name="adj" fmla="val 21695"/>
              </a:avLst>
            </a:prstGeom>
            <a:solidFill>
              <a:srgbClr val="FFFC8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1841" name="Line"/>
          <p:cNvSpPr/>
          <p:nvPr/>
        </p:nvSpPr>
        <p:spPr>
          <a:xfrm flipH="1">
            <a:off x="9409208" y="9507856"/>
            <a:ext cx="2249097"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1842" name="arthouse-wallpaper-623004-64_1000.jpg" descr="arthouse-wallpaper-623004-64_1000.jpg"/>
          <p:cNvPicPr>
            <a:picLocks noChangeAspect="1"/>
          </p:cNvPicPr>
          <p:nvPr/>
        </p:nvPicPr>
        <p:blipFill>
          <a:blip r:embed="rId3">
            <a:alphaModFix amt="50457"/>
            <a:extLst/>
          </a:blip>
          <a:srcRect l="0" t="0" r="2876" b="62190"/>
          <a:stretch>
            <a:fillRect/>
          </a:stretch>
        </p:blipFill>
        <p:spPr>
          <a:xfrm>
            <a:off x="7418102" y="4638333"/>
            <a:ext cx="4526680" cy="1762207"/>
          </a:xfrm>
          <a:prstGeom prst="rect">
            <a:avLst/>
          </a:prstGeom>
          <a:ln w="12700">
            <a:miter lim="400000"/>
          </a:ln>
        </p:spPr>
      </p:pic>
      <p:pic>
        <p:nvPicPr>
          <p:cNvPr id="1843" name="arthouse-wallpaper-623004-64_1000.jpg" descr="arthouse-wallpaper-623004-64_1000.jpg"/>
          <p:cNvPicPr>
            <a:picLocks noChangeAspect="1"/>
          </p:cNvPicPr>
          <p:nvPr/>
        </p:nvPicPr>
        <p:blipFill>
          <a:blip r:embed="rId3">
            <a:alphaModFix amt="50371"/>
            <a:extLst/>
          </a:blip>
          <a:srcRect l="0" t="0" r="2876" b="62190"/>
          <a:stretch>
            <a:fillRect/>
          </a:stretch>
        </p:blipFill>
        <p:spPr>
          <a:xfrm>
            <a:off x="12955079" y="4620004"/>
            <a:ext cx="4526680" cy="1762207"/>
          </a:xfrm>
          <a:prstGeom prst="rect">
            <a:avLst/>
          </a:prstGeom>
          <a:ln w="12700">
            <a:miter lim="400000"/>
          </a:ln>
        </p:spPr>
      </p:pic>
      <p:pic>
        <p:nvPicPr>
          <p:cNvPr id="1844" name="arthouse-wallpaper-623004-64_1000.jpg" descr="arthouse-wallpaper-623004-64_1000.jpg"/>
          <p:cNvPicPr>
            <a:picLocks noChangeAspect="1"/>
          </p:cNvPicPr>
          <p:nvPr/>
        </p:nvPicPr>
        <p:blipFill>
          <a:blip r:embed="rId3">
            <a:alphaModFix amt="49744"/>
            <a:extLst/>
          </a:blip>
          <a:srcRect l="0" t="0" r="2876" b="62190"/>
          <a:stretch>
            <a:fillRect/>
          </a:stretch>
        </p:blipFill>
        <p:spPr>
          <a:xfrm>
            <a:off x="10458899" y="7720224"/>
            <a:ext cx="4526681" cy="1762207"/>
          </a:xfrm>
          <a:prstGeom prst="rect">
            <a:avLst/>
          </a:prstGeom>
          <a:ln w="12700">
            <a:miter lim="400000"/>
          </a:ln>
        </p:spPr>
      </p:pic>
      <p:pic>
        <p:nvPicPr>
          <p:cNvPr id="1845" name="arthouse-wallpaper-623004-64_1000.jpg" descr="arthouse-wallpaper-623004-64_1000.jpg"/>
          <p:cNvPicPr>
            <a:picLocks noChangeAspect="1"/>
          </p:cNvPicPr>
          <p:nvPr/>
        </p:nvPicPr>
        <p:blipFill>
          <a:blip r:embed="rId3">
            <a:alphaModFix amt="50196"/>
            <a:extLst/>
          </a:blip>
          <a:srcRect l="0" t="0" r="2876" b="62190"/>
          <a:stretch>
            <a:fillRect/>
          </a:stretch>
        </p:blipFill>
        <p:spPr>
          <a:xfrm>
            <a:off x="7418102" y="10820442"/>
            <a:ext cx="4526680" cy="1762207"/>
          </a:xfrm>
          <a:prstGeom prst="rect">
            <a:avLst/>
          </a:prstGeom>
          <a:ln w="12700">
            <a:miter lim="400000"/>
          </a:ln>
        </p:spPr>
      </p:pic>
      <p:pic>
        <p:nvPicPr>
          <p:cNvPr id="1846" name="arthouse-wallpaper-623004-64_1000.jpg" descr="arthouse-wallpaper-623004-64_1000.jpg"/>
          <p:cNvPicPr>
            <a:picLocks noChangeAspect="1"/>
          </p:cNvPicPr>
          <p:nvPr/>
        </p:nvPicPr>
        <p:blipFill>
          <a:blip r:embed="rId3">
            <a:alphaModFix amt="50199"/>
            <a:extLst/>
          </a:blip>
          <a:srcRect l="0" t="0" r="2876" b="62190"/>
          <a:stretch>
            <a:fillRect/>
          </a:stretch>
        </p:blipFill>
        <p:spPr>
          <a:xfrm>
            <a:off x="13047102" y="10709381"/>
            <a:ext cx="4526681" cy="1762208"/>
          </a:xfrm>
          <a:prstGeom prst="rect">
            <a:avLst/>
          </a:prstGeom>
          <a:ln w="12700">
            <a:miter lim="400000"/>
          </a:ln>
        </p:spPr>
      </p:pic>
      <p:grpSp>
        <p:nvGrpSpPr>
          <p:cNvPr id="1849" name="Group"/>
          <p:cNvGrpSpPr/>
          <p:nvPr/>
        </p:nvGrpSpPr>
        <p:grpSpPr>
          <a:xfrm>
            <a:off x="9880739" y="1991961"/>
            <a:ext cx="4792945" cy="879476"/>
            <a:chOff x="0" y="0"/>
            <a:chExt cx="4792943" cy="879475"/>
          </a:xfrm>
        </p:grpSpPr>
        <p:sp>
          <p:nvSpPr>
            <p:cNvPr id="1847" name="DECODE(      )"/>
            <p:cNvSpPr txBox="1"/>
            <p:nvPr/>
          </p:nvSpPr>
          <p:spPr>
            <a:xfrm>
              <a:off x="0" y="0"/>
              <a:ext cx="4792944" cy="879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spcBef>
                  <a:spcPts val="900"/>
                </a:spcBef>
                <a:defRPr b="1" sz="5000">
                  <a:solidFill>
                    <a:srgbClr val="000000"/>
                  </a:solidFill>
                  <a:latin typeface="+mj-lt"/>
                  <a:ea typeface="+mj-ea"/>
                  <a:cs typeface="+mj-cs"/>
                  <a:sym typeface="Trebuchet MS"/>
                </a:defRPr>
              </a:lvl1pPr>
            </a:lstStyle>
            <a:p>
              <a:pPr/>
              <a:r>
                <a:t>DECODE(      )</a:t>
              </a:r>
            </a:p>
          </p:txBody>
        </p:sp>
        <p:sp>
          <p:nvSpPr>
            <p:cNvPr id="1848" name="Rounded Rectangle"/>
            <p:cNvSpPr/>
            <p:nvPr/>
          </p:nvSpPr>
          <p:spPr>
            <a:xfrm>
              <a:off x="3437988" y="134951"/>
              <a:ext cx="976872" cy="660373"/>
            </a:xfrm>
            <a:prstGeom prst="roundRect">
              <a:avLst>
                <a:gd name="adj" fmla="val 21695"/>
              </a:avLst>
            </a:prstGeom>
            <a:solidFill>
              <a:srgbClr val="8DD3F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1850" name="Line"/>
          <p:cNvSpPr/>
          <p:nvPr/>
        </p:nvSpPr>
        <p:spPr>
          <a:xfrm rot="18824756">
            <a:off x="10025505" y="3154309"/>
            <a:ext cx="5231219" cy="9074435"/>
          </a:xfrm>
          <a:custGeom>
            <a:avLst/>
            <a:gdLst/>
            <a:ahLst/>
            <a:cxnLst>
              <a:cxn ang="0">
                <a:pos x="wd2" y="hd2"/>
              </a:cxn>
              <a:cxn ang="5400000">
                <a:pos x="wd2" y="hd2"/>
              </a:cxn>
              <a:cxn ang="10800000">
                <a:pos x="wd2" y="hd2"/>
              </a:cxn>
              <a:cxn ang="16200000">
                <a:pos x="wd2" y="hd2"/>
              </a:cxn>
            </a:cxnLst>
            <a:rect l="0" t="0" r="r" b="b"/>
            <a:pathLst>
              <a:path w="20341" h="21317" fill="norm" stroke="1" extrusionOk="0">
                <a:moveTo>
                  <a:pt x="5186" y="21317"/>
                </a:moveTo>
                <a:cubicBezTo>
                  <a:pt x="6391" y="19910"/>
                  <a:pt x="7446" y="18504"/>
                  <a:pt x="8372" y="17090"/>
                </a:cubicBezTo>
                <a:cubicBezTo>
                  <a:pt x="9130" y="15932"/>
                  <a:pt x="9860" y="14673"/>
                  <a:pt x="9315" y="13393"/>
                </a:cubicBezTo>
                <a:cubicBezTo>
                  <a:pt x="8583" y="11676"/>
                  <a:pt x="5800" y="10724"/>
                  <a:pt x="3733" y="9475"/>
                </a:cubicBezTo>
                <a:cubicBezTo>
                  <a:pt x="131" y="7300"/>
                  <a:pt x="-1259" y="4034"/>
                  <a:pt x="1335" y="1477"/>
                </a:cubicBezTo>
                <a:cubicBezTo>
                  <a:pt x="1932" y="888"/>
                  <a:pt x="2752" y="377"/>
                  <a:pt x="3827" y="144"/>
                </a:cubicBezTo>
                <a:cubicBezTo>
                  <a:pt x="5794" y="-283"/>
                  <a:pt x="7870" y="294"/>
                  <a:pt x="9454" y="1153"/>
                </a:cubicBezTo>
                <a:cubicBezTo>
                  <a:pt x="12617" y="2866"/>
                  <a:pt x="15681" y="5393"/>
                  <a:pt x="19233" y="4184"/>
                </a:cubicBezTo>
                <a:cubicBezTo>
                  <a:pt x="19679" y="4033"/>
                  <a:pt x="20058" y="3819"/>
                  <a:pt x="20341" y="3562"/>
                </a:cubicBezTo>
              </a:path>
            </a:pathLst>
          </a:custGeom>
          <a:ln w="228600">
            <a:solidFill>
              <a:schemeClr val="accent5">
                <a:hueOff val="100859"/>
                <a:satOff val="-13629"/>
                <a:lumOff val="23879"/>
              </a:schemeClr>
            </a:solidFill>
            <a:custDash>
              <a:ds d="200000" sp="200000"/>
            </a:custDash>
            <a:miter lim="400000"/>
            <a:headEnd type="stealth"/>
            <a:tailEnd type="triangle" len="sm"/>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grpSp>
        <p:nvGrpSpPr>
          <p:cNvPr id="1857" name="Group"/>
          <p:cNvGrpSpPr/>
          <p:nvPr/>
        </p:nvGrpSpPr>
        <p:grpSpPr>
          <a:xfrm>
            <a:off x="10099178" y="7820563"/>
            <a:ext cx="4800852" cy="1607587"/>
            <a:chOff x="0" y="134951"/>
            <a:chExt cx="4800850" cy="1607585"/>
          </a:xfrm>
        </p:grpSpPr>
        <p:grpSp>
          <p:nvGrpSpPr>
            <p:cNvPr id="1853" name="Group"/>
            <p:cNvGrpSpPr/>
            <p:nvPr/>
          </p:nvGrpSpPr>
          <p:grpSpPr>
            <a:xfrm>
              <a:off x="7906" y="863062"/>
              <a:ext cx="4792945" cy="879476"/>
              <a:chOff x="0" y="0"/>
              <a:chExt cx="4792943" cy="879475"/>
            </a:xfrm>
          </p:grpSpPr>
          <p:sp>
            <p:nvSpPr>
              <p:cNvPr id="1851" name="DECODE(      )"/>
              <p:cNvSpPr txBox="1"/>
              <p:nvPr/>
            </p:nvSpPr>
            <p:spPr>
              <a:xfrm>
                <a:off x="0" y="0"/>
                <a:ext cx="4792944" cy="879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spcBef>
                    <a:spcPts val="900"/>
                  </a:spcBef>
                  <a:defRPr b="1" sz="5000">
                    <a:solidFill>
                      <a:srgbClr val="000000"/>
                    </a:solidFill>
                    <a:latin typeface="+mj-lt"/>
                    <a:ea typeface="+mj-ea"/>
                    <a:cs typeface="+mj-cs"/>
                    <a:sym typeface="Trebuchet MS"/>
                  </a:defRPr>
                </a:lvl1pPr>
              </a:lstStyle>
              <a:p>
                <a:pPr/>
                <a:r>
                  <a:t>DECODE(      )</a:t>
                </a:r>
              </a:p>
            </p:txBody>
          </p:sp>
          <p:sp>
            <p:nvSpPr>
              <p:cNvPr id="1852" name="Rounded Rectangle"/>
              <p:cNvSpPr/>
              <p:nvPr/>
            </p:nvSpPr>
            <p:spPr>
              <a:xfrm>
                <a:off x="3437988" y="134951"/>
                <a:ext cx="976872" cy="660373"/>
              </a:xfrm>
              <a:prstGeom prst="roundRect">
                <a:avLst>
                  <a:gd name="adj" fmla="val 21695"/>
                </a:avLst>
              </a:prstGeom>
              <a:solidFill>
                <a:srgbClr val="479933"/>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856" name="Group"/>
            <p:cNvGrpSpPr/>
            <p:nvPr/>
          </p:nvGrpSpPr>
          <p:grpSpPr>
            <a:xfrm>
              <a:off x="0" y="134951"/>
              <a:ext cx="4414860" cy="1574787"/>
              <a:chOff x="0" y="134951"/>
              <a:chExt cx="4414859" cy="1574785"/>
            </a:xfrm>
          </p:grpSpPr>
          <p:sp>
            <p:nvSpPr>
              <p:cNvPr id="1854" name="ENCODE(      )"/>
              <p:cNvSpPr/>
              <p:nvPr/>
            </p:nvSpPr>
            <p:spPr>
              <a:xfrm>
                <a:off x="0" y="439737"/>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spcBef>
                    <a:spcPts val="900"/>
                  </a:spcBef>
                  <a:defRPr b="1" sz="5000">
                    <a:solidFill>
                      <a:srgbClr val="000000"/>
                    </a:solidFill>
                    <a:latin typeface="+mj-lt"/>
                    <a:ea typeface="+mj-ea"/>
                    <a:cs typeface="+mj-cs"/>
                    <a:sym typeface="Trebuchet MS"/>
                  </a:defRPr>
                </a:lvl1pPr>
              </a:lstStyle>
              <a:p>
                <a:pPr/>
                <a:r>
                  <a:t>ENCODE(      )</a:t>
                </a:r>
              </a:p>
            </p:txBody>
          </p:sp>
          <p:sp>
            <p:nvSpPr>
              <p:cNvPr id="1855" name="Rounded Rectangle"/>
              <p:cNvSpPr/>
              <p:nvPr/>
            </p:nvSpPr>
            <p:spPr>
              <a:xfrm>
                <a:off x="3437988" y="134951"/>
                <a:ext cx="976872" cy="660373"/>
              </a:xfrm>
              <a:prstGeom prst="roundRect">
                <a:avLst>
                  <a:gd name="adj" fmla="val 21695"/>
                </a:avLst>
              </a:prstGeom>
              <a:solidFill>
                <a:srgbClr val="8DD3F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pic>
        <p:nvPicPr>
          <p:cNvPr id="1858" name="arthouse-wallpaper-623004-64_1000.jpg" descr="arthouse-wallpaper-623004-64_1000.jpg"/>
          <p:cNvPicPr>
            <a:picLocks noChangeAspect="1"/>
          </p:cNvPicPr>
          <p:nvPr/>
        </p:nvPicPr>
        <p:blipFill>
          <a:blip r:embed="rId3">
            <a:alphaModFix amt="50457"/>
            <a:extLst/>
          </a:blip>
          <a:srcRect l="0" t="0" r="2876" b="62190"/>
          <a:stretch>
            <a:fillRect/>
          </a:stretch>
        </p:blipFill>
        <p:spPr>
          <a:xfrm>
            <a:off x="7418102" y="4690960"/>
            <a:ext cx="4526680" cy="1762207"/>
          </a:xfrm>
          <a:prstGeom prst="rect">
            <a:avLst/>
          </a:prstGeom>
          <a:ln w="12700">
            <a:miter lim="400000"/>
          </a:ln>
        </p:spPr>
      </p:pic>
      <p:sp>
        <p:nvSpPr>
          <p:cNvPr id="1859" name="Line"/>
          <p:cNvSpPr/>
          <p:nvPr/>
        </p:nvSpPr>
        <p:spPr>
          <a:xfrm>
            <a:off x="9015268" y="8584792"/>
            <a:ext cx="1332425" cy="1"/>
          </a:xfrm>
          <a:prstGeom prst="line">
            <a:avLst/>
          </a:prstGeom>
          <a:ln w="139700">
            <a:solidFill>
              <a:srgbClr val="FFFFFF"/>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1850"/>
                                        </p:tgtEl>
                                        <p:attrNameLst>
                                          <p:attrName>style.visibility</p:attrName>
                                        </p:attrNameLst>
                                      </p:cBhvr>
                                      <p:to>
                                        <p:strVal val="hidden"/>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184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xit" nodeType="clickEffect" presetID="9" grpId="4" fill="hold">
                                  <p:stCondLst>
                                    <p:cond delay="0"/>
                                  </p:stCondLst>
                                  <p:iterate type="el" backwards="0">
                                    <p:tmAbs val="0"/>
                                  </p:iterate>
                                  <p:childTnLst>
                                    <p:animEffect filter="dissolve" transition="out">
                                      <p:cBhvr>
                                        <p:cTn id="17" dur="2000" fill="hold"/>
                                        <p:tgtEl>
                                          <p:spTgt spid="1842"/>
                                        </p:tgtEl>
                                      </p:cBhvr>
                                    </p:animEffect>
                                    <p:set>
                                      <p:cBhvr>
                                        <p:cTn id="18" fill="hold">
                                          <p:stCondLst>
                                            <p:cond delay="1999"/>
                                          </p:stCondLst>
                                        </p:cTn>
                                        <p:tgtEl>
                                          <p:spTgt spid="1842"/>
                                        </p:tgtEl>
                                        <p:attrNameLst>
                                          <p:attrName>style.visibility</p:attrName>
                                        </p:attrNameLst>
                                      </p:cBhvr>
                                      <p:to>
                                        <p:strVal val="hidden"/>
                                      </p:to>
                                    </p:set>
                                  </p:childTnLst>
                                </p:cTn>
                              </p:par>
                            </p:childTnLst>
                          </p:cTn>
                        </p:par>
                        <p:par>
                          <p:cTn id="19" fill="hold">
                            <p:stCondLst>
                              <p:cond delay="2000"/>
                            </p:stCondLst>
                            <p:childTnLst>
                              <p:par>
                                <p:cTn id="20" presetClass="entr" nodeType="afterEffect" presetID="9" grpId="5" fill="hold">
                                  <p:stCondLst>
                                    <p:cond delay="0"/>
                                  </p:stCondLst>
                                  <p:iterate type="el" backwards="0">
                                    <p:tmAbs val="0"/>
                                  </p:iterate>
                                  <p:childTnLst>
                                    <p:set>
                                      <p:cBhvr>
                                        <p:cTn id="21" fill="hold"/>
                                        <p:tgtEl>
                                          <p:spTgt spid="1840"/>
                                        </p:tgtEl>
                                        <p:attrNameLst>
                                          <p:attrName>style.visibility</p:attrName>
                                        </p:attrNameLst>
                                      </p:cBhvr>
                                      <p:to>
                                        <p:strVal val="visible"/>
                                      </p:to>
                                    </p:set>
                                    <p:animEffect filter="dissolve" transition="in">
                                      <p:cBhvr>
                                        <p:cTn id="22" dur="500"/>
                                        <p:tgtEl>
                                          <p:spTgt spid="1840"/>
                                        </p:tgtEl>
                                      </p:cBhvr>
                                    </p:animEffect>
                                  </p:childTnLst>
                                </p:cTn>
                              </p:par>
                            </p:childTnLst>
                          </p:cTn>
                        </p:par>
                        <p:par>
                          <p:cTn id="23" fill="hold">
                            <p:stCondLst>
                              <p:cond delay="0"/>
                            </p:stCondLst>
                            <p:childTnLst>
                              <p:par>
                                <p:cTn id="24" presetClass="path" nodeType="afterEffect" presetSubtype="0" presetID="-1" grpId="6" accel="50000" decel="50000" fill="hold">
                                  <p:stCondLst>
                                    <p:cond delay="0"/>
                                  </p:stCondLst>
                                  <p:childTnLst>
                                    <p:animMotion path="M 0.000000 0.000000 C -0.042157 -0.011225 -0.083823 0.025082 -0.104658 0.091194 C -0.116904 0.130056 -0.120382 0.175743 -0.114385 0.218994" origin="layout" pathEditMode="relative">
                                      <p:cBhvr>
                                        <p:cTn id="25" dur="1000" fill="hold"/>
                                        <p:tgtEl>
                                          <p:spTgt spid="1830"/>
                                        </p:tgtEl>
                                        <p:attrNameLst>
                                          <p:attrName>ppt_x</p:attrName>
                                          <p:attrName>ppt_y</p:attrName>
                                        </p:attrNameLst>
                                      </p:cBhvr>
                                    </p:animMotion>
                                  </p:childTnLst>
                                </p:cTn>
                              </p:par>
                            </p:childTnLst>
                          </p:cTn>
                        </p:par>
                      </p:childTnLst>
                    </p:cTn>
                  </p:par>
                  <p:par>
                    <p:cTn id="26" fill="hold">
                      <p:stCondLst>
                        <p:cond delay="indefinite"/>
                      </p:stCondLst>
                      <p:childTnLst>
                        <p:par>
                          <p:cTn id="27" fill="hold">
                            <p:stCondLst>
                              <p:cond delay="0"/>
                            </p:stCondLst>
                            <p:childTnLst>
                              <p:par>
                                <p:cTn id="28" presetClass="exit" nodeType="clickEffect" presetID="9" grpId="7" fill="hold">
                                  <p:stCondLst>
                                    <p:cond delay="0"/>
                                  </p:stCondLst>
                                  <p:iterate type="el" backwards="0">
                                    <p:tmAbs val="0"/>
                                  </p:iterate>
                                  <p:childTnLst>
                                    <p:animEffect filter="dissolve" transition="out">
                                      <p:cBhvr>
                                        <p:cTn id="29" dur="2000" fill="hold"/>
                                        <p:tgtEl>
                                          <p:spTgt spid="1844"/>
                                        </p:tgtEl>
                                      </p:cBhvr>
                                    </p:animEffect>
                                    <p:set>
                                      <p:cBhvr>
                                        <p:cTn id="30" fill="hold">
                                          <p:stCondLst>
                                            <p:cond delay="1999"/>
                                          </p:stCondLst>
                                        </p:cTn>
                                        <p:tgtEl>
                                          <p:spTgt spid="1844"/>
                                        </p:tgtEl>
                                        <p:attrNameLst>
                                          <p:attrName>style.visibility</p:attrName>
                                        </p:attrNameLst>
                                      </p:cBhvr>
                                      <p:to>
                                        <p:strVal val="hidden"/>
                                      </p:to>
                                    </p:set>
                                  </p:childTnLst>
                                </p:cTn>
                              </p:par>
                            </p:childTnLst>
                          </p:cTn>
                        </p:par>
                        <p:par>
                          <p:cTn id="31" fill="hold">
                            <p:stCondLst>
                              <p:cond delay="2000"/>
                            </p:stCondLst>
                            <p:childTnLst>
                              <p:par>
                                <p:cTn id="32" presetClass="entr" nodeType="afterEffect" presetID="9" grpId="8" fill="hold">
                                  <p:stCondLst>
                                    <p:cond delay="0"/>
                                  </p:stCondLst>
                                  <p:iterate type="el" backwards="0">
                                    <p:tmAbs val="0"/>
                                  </p:iterate>
                                  <p:childTnLst>
                                    <p:set>
                                      <p:cBhvr>
                                        <p:cTn id="33" fill="hold"/>
                                        <p:tgtEl>
                                          <p:spTgt spid="1857"/>
                                        </p:tgtEl>
                                        <p:attrNameLst>
                                          <p:attrName>style.visibility</p:attrName>
                                        </p:attrNameLst>
                                      </p:cBhvr>
                                      <p:to>
                                        <p:strVal val="visible"/>
                                      </p:to>
                                    </p:set>
                                    <p:animEffect filter="dissolve" transition="in">
                                      <p:cBhvr>
                                        <p:cTn id="34" dur="1000"/>
                                        <p:tgtEl>
                                          <p:spTgt spid="1857"/>
                                        </p:tgtEl>
                                      </p:cBhvr>
                                    </p:animEffect>
                                  </p:childTnLst>
                                </p:cTn>
                              </p:par>
                            </p:childTnLst>
                          </p:cTn>
                        </p:par>
                        <p:par>
                          <p:cTn id="35" fill="hold">
                            <p:stCondLst>
                              <p:cond delay="3000"/>
                            </p:stCondLst>
                            <p:childTnLst>
                              <p:par>
                                <p:cTn id="36" presetClass="exit" nodeType="afterEffect" presetSubtype="0" presetID="1" grpId="9" fill="hold">
                                  <p:stCondLst>
                                    <p:cond delay="0"/>
                                  </p:stCondLst>
                                  <p:iterate type="el" backwards="0">
                                    <p:tmAbs val="0"/>
                                  </p:iterate>
                                  <p:childTnLst>
                                    <p:set>
                                      <p:cBhvr>
                                        <p:cTn id="37" fill="hold">
                                          <p:stCondLst>
                                            <p:cond delay="0"/>
                                          </p:stCondLst>
                                        </p:cTn>
                                        <p:tgtEl>
                                          <p:spTgt spid="1830"/>
                                        </p:tgtEl>
                                        <p:attrNameLst>
                                          <p:attrName>style.visibility</p:attrName>
                                        </p:attrNameLst>
                                      </p:cBhvr>
                                      <p:to>
                                        <p:strVal val="hidden"/>
                                      </p:to>
                                    </p:set>
                                  </p:childTnLst>
                                </p:cTn>
                              </p:par>
                            </p:childTnLst>
                          </p:cTn>
                        </p:par>
                        <p:par>
                          <p:cTn id="38" fill="hold">
                            <p:stCondLst>
                              <p:cond delay="3000"/>
                            </p:stCondLst>
                            <p:childTnLst>
                              <p:par>
                                <p:cTn id="39" presetClass="entr" nodeType="afterEffect" presetSubtype="0" presetID="1" grpId="10" fill="hold">
                                  <p:stCondLst>
                                    <p:cond delay="0"/>
                                  </p:stCondLst>
                                  <p:iterate type="el" backwards="0">
                                    <p:tmAbs val="0"/>
                                  </p:iterate>
                                  <p:childTnLst>
                                    <p:set>
                                      <p:cBhvr>
                                        <p:cTn id="40" fill="hold"/>
                                        <p:tgtEl>
                                          <p:spTgt spid="1832"/>
                                        </p:tgtEl>
                                        <p:attrNameLst>
                                          <p:attrName>style.visibility</p:attrName>
                                        </p:attrNameLst>
                                      </p:cBhvr>
                                      <p:to>
                                        <p:strVal val="visible"/>
                                      </p:to>
                                    </p:set>
                                  </p:childTnLst>
                                </p:cTn>
                              </p:par>
                            </p:childTnLst>
                          </p:cTn>
                        </p:par>
                        <p:par>
                          <p:cTn id="41" fill="hold">
                            <p:stCondLst>
                              <p:cond delay="0"/>
                            </p:stCondLst>
                            <p:childTnLst>
                              <p:par>
                                <p:cTn id="42" presetClass="path" nodeType="afterEffect" presetSubtype="0" presetID="-1" grpId="11" accel="50000" decel="50000" fill="hold">
                                  <p:stCondLst>
                                    <p:cond delay="0"/>
                                  </p:stCondLst>
                                  <p:childTnLst>
                                    <p:animMotion path="M 0.000000 0.000000 C -0.005910 0.025142 -0.008011 0.052599 -0.006093 0.079635 C 0.001903 0.192336 0.066703 0.262654 0.126742 0.223781" origin="layout" pathEditMode="relative">
                                      <p:cBhvr>
                                        <p:cTn id="43" dur="1000" fill="hold"/>
                                        <p:tgtEl>
                                          <p:spTgt spid="1832"/>
                                        </p:tgtEl>
                                        <p:attrNameLst>
                                          <p:attrName>ppt_x</p:attrName>
                                          <p:attrName>ppt_y</p:attrName>
                                        </p:attrNameLst>
                                      </p:cBhvr>
                                    </p:animMotion>
                                  </p:childTnLst>
                                </p:cTn>
                              </p:par>
                            </p:childTnLst>
                          </p:cTn>
                        </p:par>
                      </p:childTnLst>
                    </p:cTn>
                  </p:par>
                  <p:par>
                    <p:cTn id="44" fill="hold">
                      <p:stCondLst>
                        <p:cond delay="indefinite"/>
                      </p:stCondLst>
                      <p:childTnLst>
                        <p:par>
                          <p:cTn id="45" fill="hold">
                            <p:stCondLst>
                              <p:cond delay="0"/>
                            </p:stCondLst>
                            <p:childTnLst>
                              <p:par>
                                <p:cTn id="46" presetClass="exit" nodeType="clickEffect" presetID="9" grpId="12" fill="hold">
                                  <p:stCondLst>
                                    <p:cond delay="0"/>
                                  </p:stCondLst>
                                  <p:iterate type="el" backwards="0">
                                    <p:tmAbs val="0"/>
                                  </p:iterate>
                                  <p:childTnLst>
                                    <p:animEffect filter="dissolve" transition="out">
                                      <p:cBhvr>
                                        <p:cTn id="47" dur="1000" fill="hold"/>
                                        <p:tgtEl>
                                          <p:spTgt spid="1840"/>
                                        </p:tgtEl>
                                      </p:cBhvr>
                                    </p:animEffect>
                                    <p:set>
                                      <p:cBhvr>
                                        <p:cTn id="48" fill="hold">
                                          <p:stCondLst>
                                            <p:cond delay="999"/>
                                          </p:stCondLst>
                                        </p:cTn>
                                        <p:tgtEl>
                                          <p:spTgt spid="1840"/>
                                        </p:tgtEl>
                                        <p:attrNameLst>
                                          <p:attrName>style.visibility</p:attrName>
                                        </p:attrNameLst>
                                      </p:cBhvr>
                                      <p:to>
                                        <p:strVal val="hidden"/>
                                      </p:to>
                                    </p:set>
                                  </p:childTnLst>
                                </p:cTn>
                              </p:par>
                            </p:childTnLst>
                          </p:cTn>
                        </p:par>
                        <p:par>
                          <p:cTn id="49" fill="hold">
                            <p:stCondLst>
                              <p:cond delay="1000"/>
                            </p:stCondLst>
                            <p:childTnLst>
                              <p:par>
                                <p:cTn id="50" presetClass="entr" nodeType="afterEffect" presetSubtype="0" presetID="1" grpId="13" fill="hold">
                                  <p:stCondLst>
                                    <p:cond delay="0"/>
                                  </p:stCondLst>
                                  <p:iterate type="el" backwards="0">
                                    <p:tmAbs val="0"/>
                                  </p:iterate>
                                  <p:childTnLst>
                                    <p:set>
                                      <p:cBhvr>
                                        <p:cTn id="51" fill="hold"/>
                                        <p:tgtEl>
                                          <p:spTgt spid="185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Class="exit" nodeType="clickEffect" presetID="9" grpId="14" fill="hold">
                                  <p:stCondLst>
                                    <p:cond delay="0"/>
                                  </p:stCondLst>
                                  <p:iterate type="el" backwards="0">
                                    <p:tmAbs val="0"/>
                                  </p:iterate>
                                  <p:childTnLst>
                                    <p:animEffect filter="dissolve" transition="out">
                                      <p:cBhvr>
                                        <p:cTn id="55" dur="2000" fill="hold"/>
                                        <p:tgtEl>
                                          <p:spTgt spid="1846"/>
                                        </p:tgtEl>
                                      </p:cBhvr>
                                    </p:animEffect>
                                    <p:set>
                                      <p:cBhvr>
                                        <p:cTn id="56" fill="hold">
                                          <p:stCondLst>
                                            <p:cond delay="1999"/>
                                          </p:stCondLst>
                                        </p:cTn>
                                        <p:tgtEl>
                                          <p:spTgt spid="1846"/>
                                        </p:tgtEl>
                                        <p:attrNameLst>
                                          <p:attrName>style.visibility</p:attrName>
                                        </p:attrNameLst>
                                      </p:cBhvr>
                                      <p:to>
                                        <p:strVal val="hidden"/>
                                      </p:to>
                                    </p:set>
                                  </p:childTnLst>
                                </p:cTn>
                              </p:par>
                            </p:childTnLst>
                          </p:cTn>
                        </p:par>
                        <p:par>
                          <p:cTn id="57" fill="hold">
                            <p:stCondLst>
                              <p:cond delay="2000"/>
                            </p:stCondLst>
                            <p:childTnLst>
                              <p:par>
                                <p:cTn id="58" presetClass="exit" nodeType="afterEffect" presetSubtype="0" presetID="1" grpId="15" fill="hold">
                                  <p:stCondLst>
                                    <p:cond delay="0"/>
                                  </p:stCondLst>
                                  <p:iterate type="el" backwards="0">
                                    <p:tmAbs val="0"/>
                                  </p:iterate>
                                  <p:childTnLst>
                                    <p:set>
                                      <p:cBhvr>
                                        <p:cTn id="59" fill="hold">
                                          <p:stCondLst>
                                            <p:cond delay="0"/>
                                          </p:stCondLst>
                                        </p:cTn>
                                        <p:tgtEl>
                                          <p:spTgt spid="1832"/>
                                        </p:tgtEl>
                                        <p:attrNameLst>
                                          <p:attrName>style.visibility</p:attrName>
                                        </p:attrNameLst>
                                      </p:cBhvr>
                                      <p:to>
                                        <p:strVal val="hidden"/>
                                      </p:to>
                                    </p:set>
                                  </p:childTnLst>
                                </p:cTn>
                              </p:par>
                            </p:childTnLst>
                          </p:cTn>
                        </p:par>
                        <p:par>
                          <p:cTn id="60" fill="hold">
                            <p:stCondLst>
                              <p:cond delay="2000"/>
                            </p:stCondLst>
                            <p:childTnLst>
                              <p:par>
                                <p:cTn id="61" presetClass="entr" nodeType="afterEffect" presetSubtype="0" presetID="1" grpId="16" fill="hold">
                                  <p:stCondLst>
                                    <p:cond delay="0"/>
                                  </p:stCondLst>
                                  <p:iterate type="el" backwards="0">
                                    <p:tmAbs val="0"/>
                                  </p:iterate>
                                  <p:childTnLst>
                                    <p:set>
                                      <p:cBhvr>
                                        <p:cTn id="62" fill="hold"/>
                                        <p:tgtEl>
                                          <p:spTgt spid="1859"/>
                                        </p:tgtEl>
                                        <p:attrNameLst>
                                          <p:attrName>style.visibility</p:attrName>
                                        </p:attrNameLst>
                                      </p:cBhvr>
                                      <p:to>
                                        <p:strVal val="visible"/>
                                      </p:to>
                                    </p:set>
                                  </p:childTnLst>
                                </p:cTn>
                              </p:par>
                            </p:childTnLst>
                          </p:cTn>
                        </p:par>
                        <p:par>
                          <p:cTn id="63" fill="hold">
                            <p:stCondLst>
                              <p:cond delay="0"/>
                            </p:stCondLst>
                            <p:childTnLst>
                              <p:par>
                                <p:cTn id="64" presetClass="path" nodeType="afterEffect" presetSubtype="0" presetID="-1" grpId="17" accel="50000" decel="50000" fill="hold">
                                  <p:stCondLst>
                                    <p:cond delay="0"/>
                                  </p:stCondLst>
                                  <p:childTnLst>
                                    <p:animMotion path="M 0.000000 0.000000 C -0.006074 0.025062 -0.008181 0.052599 -0.006093 0.079635 C 0.001323 0.175642 0.053200 0.240030 0.106452 0.219322" origin="layout" pathEditMode="relative">
                                      <p:cBhvr>
                                        <p:cTn id="65" dur="1000" fill="hold"/>
                                        <p:tgtEl>
                                          <p:spTgt spid="1859"/>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42" grpId="4"/>
      <p:bldP build="whole" bldLvl="1" animBg="1" rev="0" advAuto="0" spid="1832" grpId="15"/>
      <p:bldP build="whole" bldLvl="1" animBg="1" rev="0" advAuto="0" spid="1844" grpId="7"/>
      <p:bldP build="whole" bldLvl="1" animBg="1" rev="0" advAuto="0" spid="1859" grpId="16"/>
      <p:bldP build="whole" bldLvl="1" animBg="1" rev="0" advAuto="0" spid="1849" grpId="3"/>
      <p:bldP build="whole" bldLvl="1" animBg="1" rev="0" advAuto="0" spid="1857" grpId="8"/>
      <p:bldP build="whole" bldLvl="1" animBg="1" rev="0" advAuto="0" spid="1850" grpId="1"/>
      <p:bldP build="whole" bldLvl="1" animBg="1" rev="0" advAuto="0" spid="1830" grpId="9"/>
      <p:bldP build="whole" bldLvl="1" animBg="1" rev="0" advAuto="0" spid="1850" grpId="2"/>
      <p:bldP build="whole" bldLvl="1" animBg="1" rev="0" advAuto="0" spid="1840" grpId="5"/>
      <p:bldP build="whole" bldLvl="1" animBg="1" rev="0" advAuto="0" spid="1858" grpId="13"/>
      <p:bldP build="whole" bldLvl="1" animBg="1" rev="0" advAuto="0" spid="1846" grpId="14"/>
      <p:bldP build="whole" bldLvl="1" animBg="1" rev="0" advAuto="0" spid="1840" grpId="12"/>
      <p:bldP build="whole" bldLvl="1" animBg="1" rev="0" advAuto="0" spid="1832" grpId="10"/>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863" name="Line"/>
          <p:cNvSpPr/>
          <p:nvPr/>
        </p:nvSpPr>
        <p:spPr>
          <a:xfrm>
            <a:off x="17944345" y="3585142"/>
            <a:ext cx="1969070" cy="132531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864" name="Line"/>
          <p:cNvSpPr/>
          <p:nvPr/>
        </p:nvSpPr>
        <p:spPr>
          <a:xfrm flipH="1">
            <a:off x="15168972" y="3585142"/>
            <a:ext cx="1969070" cy="132531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865" name="Line"/>
          <p:cNvSpPr/>
          <p:nvPr/>
        </p:nvSpPr>
        <p:spPr>
          <a:xfrm flipH="1" rot="5400000">
            <a:off x="17024855" y="5527227"/>
            <a:ext cx="9223719" cy="34377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 y="11044"/>
                </a:moveTo>
                <a:lnTo>
                  <a:pt x="0" y="336"/>
                </a:lnTo>
                <a:lnTo>
                  <a:pt x="21571" y="0"/>
                </a:lnTo>
                <a:lnTo>
                  <a:pt x="21600" y="21600"/>
                </a:lnTo>
              </a:path>
            </a:pathLst>
          </a:cu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866" name="Rectangle"/>
          <p:cNvSpPr/>
          <p:nvPr/>
        </p:nvSpPr>
        <p:spPr>
          <a:xfrm>
            <a:off x="17514413" y="10932611"/>
            <a:ext cx="4871009" cy="1627295"/>
          </a:xfrm>
          <a:prstGeom prst="rect">
            <a:avLst/>
          </a:prstGeom>
          <a:solidFill>
            <a:schemeClr val="accent2"/>
          </a:solidFill>
          <a:ln w="50800">
            <a:solidFill>
              <a:srgbClr val="000000"/>
            </a:solidFill>
            <a:miter lim="400000"/>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867" name="Rectangle"/>
          <p:cNvSpPr/>
          <p:nvPr/>
        </p:nvSpPr>
        <p:spPr>
          <a:xfrm>
            <a:off x="11969622" y="10932611"/>
            <a:ext cx="4871009" cy="1627295"/>
          </a:xfrm>
          <a:prstGeom prst="rect">
            <a:avLst/>
          </a:prstGeom>
          <a:solidFill>
            <a:schemeClr val="accent6">
              <a:hueOff val="7068543"/>
              <a:satOff val="-63217"/>
              <a:lumOff val="21330"/>
            </a:schemeClr>
          </a:solidFill>
          <a:ln w="50800">
            <a:solidFill>
              <a:srgbClr val="000000"/>
            </a:solidFill>
            <a:miter lim="400000"/>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1870" name="Group"/>
          <p:cNvGrpSpPr/>
          <p:nvPr/>
        </p:nvGrpSpPr>
        <p:grpSpPr>
          <a:xfrm>
            <a:off x="15055656" y="1981580"/>
            <a:ext cx="4871009" cy="1712122"/>
            <a:chOff x="0" y="23015"/>
            <a:chExt cx="4871008" cy="1712121"/>
          </a:xfrm>
        </p:grpSpPr>
        <p:sp>
          <p:nvSpPr>
            <p:cNvPr id="1868" name="Rectangle"/>
            <p:cNvSpPr/>
            <p:nvPr/>
          </p:nvSpPr>
          <p:spPr>
            <a:xfrm>
              <a:off x="0" y="23015"/>
              <a:ext cx="4871009" cy="1627295"/>
            </a:xfrm>
            <a:prstGeom prst="rect">
              <a:avLst/>
            </a:prstGeom>
            <a:solidFill>
              <a:srgbClr val="FF8CAB"/>
            </a:solidFill>
            <a:ln w="50800" cap="flat">
              <a:solidFill>
                <a:srgbClr val="000000"/>
              </a:solidFill>
              <a:prstDash val="solid"/>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869" name="DEC(  )"/>
            <p:cNvSpPr/>
            <p:nvPr/>
          </p:nvSpPr>
          <p:spPr>
            <a:xfrm>
              <a:off x="2065864" y="4651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a:solidFill>
                    <a:srgbClr val="000000"/>
                  </a:solidFill>
                  <a:latin typeface="Courier"/>
                  <a:ea typeface="Courier"/>
                  <a:cs typeface="Courier"/>
                  <a:sym typeface="Courier"/>
                </a:defRPr>
              </a:lvl1pPr>
            </a:lstStyle>
            <a:p>
              <a:pPr/>
              <a:r>
                <a:t>DEC(  )</a:t>
              </a:r>
            </a:p>
          </p:txBody>
        </p:sp>
      </p:grpSp>
      <p:sp>
        <p:nvSpPr>
          <p:cNvPr id="1871" name="Rectangle"/>
          <p:cNvSpPr/>
          <p:nvPr/>
        </p:nvSpPr>
        <p:spPr>
          <a:xfrm>
            <a:off x="17320626" y="2105208"/>
            <a:ext cx="843195" cy="779863"/>
          </a:xfrm>
          <a:prstGeom prst="rect">
            <a:avLst/>
          </a:prstGeom>
          <a:solidFill>
            <a:srgbClr val="76D6FF"/>
          </a:solidFill>
          <a:ln w="12700">
            <a:miter lim="400000"/>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872" name="Line"/>
          <p:cNvSpPr/>
          <p:nvPr/>
        </p:nvSpPr>
        <p:spPr>
          <a:xfrm>
            <a:off x="18179961" y="9501652"/>
            <a:ext cx="2053805" cy="1341762"/>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873" name="Line"/>
          <p:cNvSpPr/>
          <p:nvPr/>
        </p:nvSpPr>
        <p:spPr>
          <a:xfrm flipH="1">
            <a:off x="18171449" y="6587618"/>
            <a:ext cx="1969070" cy="132531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874" name="Line"/>
          <p:cNvSpPr/>
          <p:nvPr/>
        </p:nvSpPr>
        <p:spPr>
          <a:xfrm>
            <a:off x="15048908" y="6419754"/>
            <a:ext cx="2041327" cy="1504903"/>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875" name="Line"/>
          <p:cNvSpPr/>
          <p:nvPr/>
        </p:nvSpPr>
        <p:spPr>
          <a:xfrm flipH="1">
            <a:off x="15034695" y="9510583"/>
            <a:ext cx="1969070" cy="1325313"/>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876" name="Rectangle"/>
          <p:cNvSpPr/>
          <p:nvPr/>
        </p:nvSpPr>
        <p:spPr>
          <a:xfrm>
            <a:off x="17824730" y="4965257"/>
            <a:ext cx="4871009" cy="1627295"/>
          </a:xfrm>
          <a:prstGeom prst="rect">
            <a:avLst/>
          </a:prstGeom>
          <a:solidFill>
            <a:schemeClr val="accent6"/>
          </a:solidFill>
          <a:ln w="50800">
            <a:solidFill>
              <a:srgbClr val="000000"/>
            </a:solidFill>
            <a:miter lim="400000"/>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1881" name="Group"/>
          <p:cNvGrpSpPr/>
          <p:nvPr/>
        </p:nvGrpSpPr>
        <p:grpSpPr>
          <a:xfrm>
            <a:off x="11969622" y="4965257"/>
            <a:ext cx="4871009" cy="1730438"/>
            <a:chOff x="0" y="4700"/>
            <a:chExt cx="4871008" cy="1730437"/>
          </a:xfrm>
        </p:grpSpPr>
        <p:sp>
          <p:nvSpPr>
            <p:cNvPr id="1877" name="Rectangle"/>
            <p:cNvSpPr/>
            <p:nvPr/>
          </p:nvSpPr>
          <p:spPr>
            <a:xfrm>
              <a:off x="0" y="4700"/>
              <a:ext cx="4871009" cy="1627295"/>
            </a:xfrm>
            <a:prstGeom prst="rect">
              <a:avLst/>
            </a:prstGeom>
            <a:solidFill>
              <a:srgbClr val="76D6FF"/>
            </a:solidFill>
            <a:ln w="50800" cap="flat">
              <a:solidFill>
                <a:srgbClr val="000000"/>
              </a:solidFill>
              <a:prstDash val="solid"/>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1880" name="Group"/>
            <p:cNvGrpSpPr/>
            <p:nvPr/>
          </p:nvGrpSpPr>
          <p:grpSpPr>
            <a:xfrm>
              <a:off x="1956582" y="146643"/>
              <a:ext cx="1270001" cy="1588495"/>
              <a:chOff x="1464853" y="146643"/>
              <a:chExt cx="1270000" cy="1588494"/>
            </a:xfrm>
          </p:grpSpPr>
          <p:sp>
            <p:nvSpPr>
              <p:cNvPr id="1878" name="DEC(  )"/>
              <p:cNvSpPr/>
              <p:nvPr/>
            </p:nvSpPr>
            <p:spPr>
              <a:xfrm>
                <a:off x="1464853" y="4651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a:solidFill>
                      <a:srgbClr val="000000"/>
                    </a:solidFill>
                    <a:latin typeface="Courier"/>
                    <a:ea typeface="Courier"/>
                    <a:cs typeface="Courier"/>
                    <a:sym typeface="Courier"/>
                  </a:defRPr>
                </a:lvl1pPr>
              </a:lstStyle>
              <a:p>
                <a:pPr/>
                <a:r>
                  <a:t>DEC(  )</a:t>
                </a:r>
              </a:p>
            </p:txBody>
          </p:sp>
          <p:sp>
            <p:nvSpPr>
              <p:cNvPr id="1879" name="Rectangle"/>
              <p:cNvSpPr/>
              <p:nvPr/>
            </p:nvSpPr>
            <p:spPr>
              <a:xfrm>
                <a:off x="1663958" y="146643"/>
                <a:ext cx="843195" cy="779863"/>
              </a:xfrm>
              <a:prstGeom prst="rect">
                <a:avLst/>
              </a:prstGeom>
              <a:solidFill>
                <a:srgbClr val="FFFB79"/>
              </a:solidFill>
              <a:ln w="12700" cap="flat">
                <a:noFill/>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sp>
        <p:nvSpPr>
          <p:cNvPr id="1882" name="xxxxxxxxxxxxxxxxxxx…"/>
          <p:cNvSpPr txBox="1"/>
          <p:nvPr/>
        </p:nvSpPr>
        <p:spPr>
          <a:xfrm>
            <a:off x="11730480" y="4764680"/>
            <a:ext cx="5349294" cy="200668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 xxxxxxxxxxxxxxxxxxx</a:t>
            </a:r>
          </a:p>
        </p:txBody>
      </p:sp>
      <p:grpSp>
        <p:nvGrpSpPr>
          <p:cNvPr id="1885" name="Group"/>
          <p:cNvGrpSpPr/>
          <p:nvPr/>
        </p:nvGrpSpPr>
        <p:grpSpPr>
          <a:xfrm>
            <a:off x="19736723" y="5270105"/>
            <a:ext cx="1270001" cy="1588495"/>
            <a:chOff x="1464853" y="146643"/>
            <a:chExt cx="1270000" cy="1588494"/>
          </a:xfrm>
        </p:grpSpPr>
        <p:sp>
          <p:nvSpPr>
            <p:cNvPr id="1883" name="DEC(  )"/>
            <p:cNvSpPr/>
            <p:nvPr/>
          </p:nvSpPr>
          <p:spPr>
            <a:xfrm>
              <a:off x="1464853" y="4651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a:solidFill>
                    <a:srgbClr val="000000"/>
                  </a:solidFill>
                  <a:latin typeface="Courier"/>
                  <a:ea typeface="Courier"/>
                  <a:cs typeface="Courier"/>
                  <a:sym typeface="Courier"/>
                </a:defRPr>
              </a:lvl1pPr>
            </a:lstStyle>
            <a:p>
              <a:pPr/>
              <a:r>
                <a:t>DEC(  )</a:t>
              </a:r>
            </a:p>
          </p:txBody>
        </p:sp>
        <p:sp>
          <p:nvSpPr>
            <p:cNvPr id="1884" name="Rectangle"/>
            <p:cNvSpPr/>
            <p:nvPr/>
          </p:nvSpPr>
          <p:spPr>
            <a:xfrm>
              <a:off x="1663958" y="146643"/>
              <a:ext cx="843195" cy="779863"/>
            </a:xfrm>
            <a:prstGeom prst="rect">
              <a:avLst/>
            </a:prstGeom>
            <a:solidFill>
              <a:srgbClr val="FFFB79"/>
            </a:solidFill>
            <a:ln w="12700" cap="flat">
              <a:noFill/>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sp>
        <p:nvSpPr>
          <p:cNvPr id="1886" name="Line"/>
          <p:cNvSpPr/>
          <p:nvPr/>
        </p:nvSpPr>
        <p:spPr>
          <a:xfrm>
            <a:off x="13748370" y="2775186"/>
            <a:ext cx="1332425" cy="1"/>
          </a:xfrm>
          <a:prstGeom prst="line">
            <a:avLst/>
          </a:prstGeom>
          <a:ln w="139700">
            <a:solidFill>
              <a:srgbClr val="FFFFFF"/>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887" name="xxxxxxxxxxxxxxxxxxx…"/>
          <p:cNvSpPr txBox="1"/>
          <p:nvPr/>
        </p:nvSpPr>
        <p:spPr>
          <a:xfrm>
            <a:off x="17585587" y="4762168"/>
            <a:ext cx="5349293" cy="200668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 xxxxxxxxxxxxxxxxxxx</a:t>
            </a:r>
          </a:p>
        </p:txBody>
      </p:sp>
      <p:sp>
        <p:nvSpPr>
          <p:cNvPr id="1888" name="xxxxxxxxxxxxxxxxxxx…"/>
          <p:cNvSpPr txBox="1"/>
          <p:nvPr/>
        </p:nvSpPr>
        <p:spPr>
          <a:xfrm>
            <a:off x="17275271" y="10692413"/>
            <a:ext cx="5349293" cy="200668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 xxxxxxxxxxxxxxxxxxx</a:t>
            </a:r>
          </a:p>
        </p:txBody>
      </p:sp>
      <p:sp>
        <p:nvSpPr>
          <p:cNvPr id="1889" name="xxxxxxxxxxxxxxxxxxx…"/>
          <p:cNvSpPr txBox="1"/>
          <p:nvPr/>
        </p:nvSpPr>
        <p:spPr>
          <a:xfrm>
            <a:off x="11730480" y="10692413"/>
            <a:ext cx="5349294" cy="200668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 xxxxxxxxxxxxxxxxxxx</a:t>
            </a:r>
          </a:p>
        </p:txBody>
      </p:sp>
      <p:sp>
        <p:nvSpPr>
          <p:cNvPr id="1890" name="xxxxxxxxxxxxxxxxxxx…"/>
          <p:cNvSpPr txBox="1"/>
          <p:nvPr/>
        </p:nvSpPr>
        <p:spPr>
          <a:xfrm>
            <a:off x="11730480" y="4748774"/>
            <a:ext cx="5349294" cy="200668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 xxxxxxxxxxxxxxxxxxx</a:t>
            </a:r>
          </a:p>
        </p:txBody>
      </p:sp>
      <p:grpSp>
        <p:nvGrpSpPr>
          <p:cNvPr id="1898" name="Group"/>
          <p:cNvGrpSpPr/>
          <p:nvPr/>
        </p:nvGrpSpPr>
        <p:grpSpPr>
          <a:xfrm>
            <a:off x="15055656" y="7948934"/>
            <a:ext cx="4871009" cy="2391116"/>
            <a:chOff x="0" y="134739"/>
            <a:chExt cx="4871008" cy="2391114"/>
          </a:xfrm>
        </p:grpSpPr>
        <p:sp>
          <p:nvSpPr>
            <p:cNvPr id="1891" name="Rectangle"/>
            <p:cNvSpPr/>
            <p:nvPr/>
          </p:nvSpPr>
          <p:spPr>
            <a:xfrm>
              <a:off x="0" y="134739"/>
              <a:ext cx="4871009" cy="1627294"/>
            </a:xfrm>
            <a:prstGeom prst="rect">
              <a:avLst/>
            </a:prstGeom>
            <a:solidFill>
              <a:srgbClr val="FFFC79"/>
            </a:solidFill>
            <a:ln w="50800" cap="flat">
              <a:solidFill>
                <a:srgbClr val="000000"/>
              </a:solidFill>
              <a:prstDash val="solid"/>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1894" name="Group"/>
            <p:cNvGrpSpPr/>
            <p:nvPr/>
          </p:nvGrpSpPr>
          <p:grpSpPr>
            <a:xfrm>
              <a:off x="1841047" y="146643"/>
              <a:ext cx="1270001" cy="1588495"/>
              <a:chOff x="1464853" y="146643"/>
              <a:chExt cx="1270000" cy="1588494"/>
            </a:xfrm>
          </p:grpSpPr>
          <p:sp>
            <p:nvSpPr>
              <p:cNvPr id="1892" name="ENC(  )"/>
              <p:cNvSpPr/>
              <p:nvPr/>
            </p:nvSpPr>
            <p:spPr>
              <a:xfrm>
                <a:off x="1464853" y="4651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a:solidFill>
                      <a:srgbClr val="000000"/>
                    </a:solidFill>
                    <a:latin typeface="Courier"/>
                    <a:ea typeface="Courier"/>
                    <a:cs typeface="Courier"/>
                    <a:sym typeface="Courier"/>
                  </a:defRPr>
                </a:lvl1pPr>
              </a:lstStyle>
              <a:p>
                <a:pPr/>
                <a:r>
                  <a:t>ENC(  )</a:t>
                </a:r>
              </a:p>
            </p:txBody>
          </p:sp>
          <p:sp>
            <p:nvSpPr>
              <p:cNvPr id="1893" name="Rectangle"/>
              <p:cNvSpPr/>
              <p:nvPr/>
            </p:nvSpPr>
            <p:spPr>
              <a:xfrm>
                <a:off x="1663958" y="146643"/>
                <a:ext cx="843195" cy="779863"/>
              </a:xfrm>
              <a:prstGeom prst="rect">
                <a:avLst/>
              </a:prstGeom>
              <a:solidFill>
                <a:srgbClr val="76D6FF"/>
              </a:solidFill>
              <a:ln w="12700" cap="flat">
                <a:noFill/>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nvGrpSpPr>
            <p:cNvPr id="1897" name="Group"/>
            <p:cNvGrpSpPr/>
            <p:nvPr/>
          </p:nvGrpSpPr>
          <p:grpSpPr>
            <a:xfrm>
              <a:off x="1841047" y="937359"/>
              <a:ext cx="1270001" cy="1588495"/>
              <a:chOff x="1464853" y="146643"/>
              <a:chExt cx="1270000" cy="1588494"/>
            </a:xfrm>
          </p:grpSpPr>
          <p:sp>
            <p:nvSpPr>
              <p:cNvPr id="1895" name="DEC(  )"/>
              <p:cNvSpPr/>
              <p:nvPr/>
            </p:nvSpPr>
            <p:spPr>
              <a:xfrm>
                <a:off x="1464853" y="4651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a:solidFill>
                      <a:srgbClr val="000000"/>
                    </a:solidFill>
                    <a:latin typeface="Courier"/>
                    <a:ea typeface="Courier"/>
                    <a:cs typeface="Courier"/>
                    <a:sym typeface="Courier"/>
                  </a:defRPr>
                </a:lvl1pPr>
              </a:lstStyle>
              <a:p>
                <a:pPr/>
                <a:r>
                  <a:t>DEC(  )</a:t>
                </a:r>
              </a:p>
            </p:txBody>
          </p:sp>
          <p:sp>
            <p:nvSpPr>
              <p:cNvPr id="1896" name="Rectangle"/>
              <p:cNvSpPr/>
              <p:nvPr/>
            </p:nvSpPr>
            <p:spPr>
              <a:xfrm>
                <a:off x="1663958" y="146643"/>
                <a:ext cx="843195" cy="779863"/>
              </a:xfrm>
              <a:prstGeom prst="rect">
                <a:avLst/>
              </a:prstGeom>
              <a:solidFill>
                <a:srgbClr val="189B1B"/>
              </a:solidFill>
              <a:ln w="12700" cap="flat">
                <a:noFill/>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sp>
        <p:nvSpPr>
          <p:cNvPr id="1899" name="Line"/>
          <p:cNvSpPr/>
          <p:nvPr/>
        </p:nvSpPr>
        <p:spPr>
          <a:xfrm>
            <a:off x="17669756" y="545323"/>
            <a:ext cx="1" cy="1434095"/>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00" name="Line"/>
          <p:cNvSpPr/>
          <p:nvPr/>
        </p:nvSpPr>
        <p:spPr>
          <a:xfrm>
            <a:off x="10668637" y="5778904"/>
            <a:ext cx="1332426" cy="1"/>
          </a:xfrm>
          <a:prstGeom prst="line">
            <a:avLst/>
          </a:prstGeom>
          <a:ln w="139700">
            <a:solidFill>
              <a:srgbClr val="FFFFFF"/>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01" name="xxxxxxxxxxxxxxxxxxx…"/>
          <p:cNvSpPr txBox="1"/>
          <p:nvPr/>
        </p:nvSpPr>
        <p:spPr>
          <a:xfrm>
            <a:off x="14816514" y="7728546"/>
            <a:ext cx="5349294" cy="200668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a:t>
            </a:r>
          </a:p>
          <a:p>
            <a:pPr>
              <a:lnSpc>
                <a:spcPct val="40000"/>
              </a:lnSpc>
              <a:defRPr sz="3600">
                <a:solidFill>
                  <a:srgbClr val="000000"/>
                </a:solidFill>
                <a:latin typeface="Helvetica"/>
                <a:ea typeface="Helvetica"/>
                <a:cs typeface="Helvetica"/>
                <a:sym typeface="Helvetica"/>
              </a:defRPr>
            </a:pPr>
            <a:r>
              <a:t>xxxxxxxxxxxxxxxxxxx xxxxxxxxxxxxxxxxxxx</a:t>
            </a:r>
          </a:p>
        </p:txBody>
      </p:sp>
      <p:sp>
        <p:nvSpPr>
          <p:cNvPr id="1902" name="Line"/>
          <p:cNvSpPr/>
          <p:nvPr/>
        </p:nvSpPr>
        <p:spPr>
          <a:xfrm>
            <a:off x="13738914" y="8749186"/>
            <a:ext cx="1332425" cy="1"/>
          </a:xfrm>
          <a:prstGeom prst="line">
            <a:avLst/>
          </a:prstGeom>
          <a:ln w="139700">
            <a:solidFill>
              <a:srgbClr val="FFFFFF"/>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03" name="self-modifying!…"/>
          <p:cNvSpPr txBox="1"/>
          <p:nvPr/>
        </p:nvSpPr>
        <p:spPr>
          <a:xfrm>
            <a:off x="969861" y="1836847"/>
            <a:ext cx="10254806" cy="393620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649705" indent="-649705" algn="l">
              <a:spcBef>
                <a:spcPts val="900"/>
              </a:spcBef>
              <a:buSzPct val="75000"/>
              <a:buChar char="•"/>
              <a:defRPr sz="8000">
                <a:latin typeface="+mj-lt"/>
                <a:ea typeface="+mj-ea"/>
                <a:cs typeface="+mj-cs"/>
                <a:sym typeface="Trebuchet MS"/>
              </a:defRPr>
            </a:pPr>
            <a:r>
              <a:t>self-modifying!</a:t>
            </a:r>
          </a:p>
          <a:p>
            <a:pPr marL="649705" indent="-649705" algn="l">
              <a:spcBef>
                <a:spcPts val="900"/>
              </a:spcBef>
              <a:buSzPct val="75000"/>
              <a:buChar char="•"/>
              <a:defRPr sz="8000">
                <a:latin typeface="+mj-lt"/>
                <a:ea typeface="+mj-ea"/>
                <a:cs typeface="+mj-cs"/>
                <a:sym typeface="Trebuchet MS"/>
              </a:defRPr>
            </a:pPr>
            <a:r>
              <a:t>always changing!</a:t>
            </a:r>
          </a:p>
          <a:p>
            <a:pPr marL="649705" indent="-649705" algn="l">
              <a:spcBef>
                <a:spcPts val="900"/>
              </a:spcBef>
              <a:buSzPct val="75000"/>
              <a:buChar char="•"/>
              <a:defRPr sz="8000">
                <a:latin typeface="+mj-lt"/>
                <a:ea typeface="+mj-ea"/>
                <a:cs typeface="+mj-cs"/>
                <a:sym typeface="Trebuchet MS"/>
              </a:defRPr>
            </a:pPr>
            <a:r>
              <a:t>never fully clear!</a:t>
            </a:r>
          </a:p>
        </p:txBody>
      </p:sp>
      <p:pic>
        <p:nvPicPr>
          <p:cNvPr id="1904" name="Image" descr="Image"/>
          <p:cNvPicPr>
            <a:picLocks noChangeAspect="1"/>
          </p:cNvPicPr>
          <p:nvPr/>
        </p:nvPicPr>
        <p:blipFill>
          <a:blip r:embed="rId3">
            <a:extLst/>
          </a:blip>
          <a:stretch>
            <a:fillRect/>
          </a:stretch>
        </p:blipFill>
        <p:spPr>
          <a:xfrm>
            <a:off x="764469" y="8104113"/>
            <a:ext cx="3972511" cy="5065321"/>
          </a:xfrm>
          <a:prstGeom prst="rect">
            <a:avLst/>
          </a:prstGeom>
          <a:ln w="25400">
            <a:miter lim="400000"/>
          </a:ln>
          <a:effectLst>
            <a:outerShdw sx="100000" sy="100000" kx="0" ky="0" algn="b" rotWithShape="0" blurRad="355600" dist="177800" dir="5400000">
              <a:srgbClr val="000000">
                <a:alpha val="70000"/>
              </a:srgbClr>
            </a:outerShdw>
          </a:effectLst>
        </p:spPr>
      </p:pic>
      <p:sp>
        <p:nvSpPr>
          <p:cNvPr id="1905" name="Code is"/>
          <p:cNvSpPr txBox="1"/>
          <p:nvPr/>
        </p:nvSpPr>
        <p:spPr>
          <a:xfrm>
            <a:off x="158424" y="600383"/>
            <a:ext cx="4085453" cy="1323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900"/>
              </a:spcBef>
              <a:defRPr sz="8000">
                <a:latin typeface="+mj-lt"/>
                <a:ea typeface="+mj-ea"/>
                <a:cs typeface="+mj-cs"/>
                <a:sym typeface="Trebuchet MS"/>
              </a:defRPr>
            </a:lvl1pPr>
          </a:lstStyle>
          <a:p>
            <a:pPr/>
            <a:r>
              <a:t>Code is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ID="9" grpId="2" fill="hold">
                                  <p:stCondLst>
                                    <p:cond delay="0"/>
                                  </p:stCondLst>
                                  <p:iterate type="el" backwards="0">
                                    <p:tmAbs val="0"/>
                                  </p:iterate>
                                  <p:childTnLst>
                                    <p:animEffect filter="dissolve" transition="out">
                                      <p:cBhvr>
                                        <p:cTn id="6" dur="1000" fill="hold"/>
                                        <p:tgtEl>
                                          <p:spTgt spid="1882"/>
                                        </p:tgtEl>
                                      </p:cBhvr>
                                    </p:animEffect>
                                    <p:set>
                                      <p:cBhvr>
                                        <p:cTn id="7" fill="hold">
                                          <p:stCondLst>
                                            <p:cond delay="999"/>
                                          </p:stCondLst>
                                        </p:cTn>
                                        <p:tgtEl>
                                          <p:spTgt spid="1882"/>
                                        </p:tgtEl>
                                        <p:attrNameLst>
                                          <p:attrName>style.visibility</p:attrName>
                                        </p:attrNameLst>
                                      </p:cBhvr>
                                      <p:to>
                                        <p:strVal val="hidden"/>
                                      </p:to>
                                    </p:set>
                                  </p:childTnLst>
                                </p:cTn>
                              </p:par>
                            </p:childTnLst>
                          </p:cTn>
                        </p:par>
                        <p:par>
                          <p:cTn id="8" fill="hold">
                            <p:stCondLst>
                              <p:cond delay="0"/>
                            </p:stCondLst>
                            <p:childTnLst>
                              <p:par>
                                <p:cTn id="9" presetClass="path" nodeType="afterEffect" presetSubtype="0" presetID="-1" grpId="3" accel="50000" decel="50000" fill="hold">
                                  <p:stCondLst>
                                    <p:cond delay="0"/>
                                  </p:stCondLst>
                                  <p:childTnLst>
                                    <p:animMotion path="M 0.000000 0.000000 L -0.126301 0.218994" origin="layout" pathEditMode="relative">
                                      <p:cBhvr>
                                        <p:cTn id="10" dur="600" fill="hold"/>
                                        <p:tgtEl>
                                          <p:spTgt spid="1886"/>
                                        </p:tgtEl>
                                        <p:attrNameLst>
                                          <p:attrName>ppt_x</p:attrName>
                                          <p:attrName>ppt_y</p:attrName>
                                        </p:attrNameLst>
                                      </p:cBhvr>
                                    </p:animMotion>
                                  </p:childTnLst>
                                </p:cTn>
                              </p:par>
                            </p:childTnLst>
                          </p:cTn>
                        </p:par>
                        <p:par>
                          <p:cTn id="11" fill="hold">
                            <p:stCondLst>
                              <p:cond delay="600"/>
                            </p:stCondLst>
                            <p:childTnLst>
                              <p:par>
                                <p:cTn id="12" presetClass="exit" nodeType="afterEffect" presetID="9" grpId="5" fill="hold">
                                  <p:stCondLst>
                                    <p:cond delay="0"/>
                                  </p:stCondLst>
                                  <p:iterate type="el" backwards="0">
                                    <p:tmAbs val="0"/>
                                  </p:iterate>
                                  <p:childTnLst>
                                    <p:animEffect filter="dissolve" transition="out">
                                      <p:cBhvr>
                                        <p:cTn id="13" dur="1500" fill="hold"/>
                                        <p:tgtEl>
                                          <p:spTgt spid="1901"/>
                                        </p:tgtEl>
                                      </p:cBhvr>
                                    </p:animEffect>
                                    <p:set>
                                      <p:cBhvr>
                                        <p:cTn id="14" fill="hold">
                                          <p:stCondLst>
                                            <p:cond delay="1499"/>
                                          </p:stCondLst>
                                        </p:cTn>
                                        <p:tgtEl>
                                          <p:spTgt spid="1901"/>
                                        </p:tgtEl>
                                        <p:attrNameLst>
                                          <p:attrName>style.visibility</p:attrName>
                                        </p:attrNameLst>
                                      </p:cBhvr>
                                      <p:to>
                                        <p:strVal val="hidden"/>
                                      </p:to>
                                    </p:set>
                                  </p:childTnLst>
                                </p:cTn>
                              </p:par>
                            </p:childTnLst>
                          </p:cTn>
                        </p:par>
                        <p:par>
                          <p:cTn id="15" fill="hold">
                            <p:stCondLst>
                              <p:cond delay="2100"/>
                            </p:stCondLst>
                            <p:childTnLst>
                              <p:par>
                                <p:cTn id="16" presetClass="entr" nodeType="afterEffect" presetSubtype="0" presetID="1" grpId="6" fill="hold">
                                  <p:stCondLst>
                                    <p:cond delay="0"/>
                                  </p:stCondLst>
                                  <p:iterate type="el" backwards="0">
                                    <p:tmAbs val="0"/>
                                  </p:iterate>
                                  <p:childTnLst>
                                    <p:set>
                                      <p:cBhvr>
                                        <p:cTn id="17" fill="hold"/>
                                        <p:tgtEl>
                                          <p:spTgt spid="1900"/>
                                        </p:tgtEl>
                                        <p:attrNameLst>
                                          <p:attrName>style.visibility</p:attrName>
                                        </p:attrNameLst>
                                      </p:cBhvr>
                                      <p:to>
                                        <p:strVal val="visible"/>
                                      </p:to>
                                    </p:set>
                                  </p:childTnLst>
                                </p:cTn>
                              </p:par>
                            </p:childTnLst>
                          </p:cTn>
                        </p:par>
                        <p:par>
                          <p:cTn id="18" fill="hold">
                            <p:stCondLst>
                              <p:cond delay="2100"/>
                            </p:stCondLst>
                            <p:childTnLst>
                              <p:par>
                                <p:cTn id="19" presetClass="exit" nodeType="afterEffect" presetSubtype="0" presetID="1" grpId="7" fill="hold">
                                  <p:stCondLst>
                                    <p:cond delay="0"/>
                                  </p:stCondLst>
                                  <p:iterate type="el" backwards="0">
                                    <p:tmAbs val="0"/>
                                  </p:iterate>
                                  <p:childTnLst>
                                    <p:set>
                                      <p:cBhvr>
                                        <p:cTn id="20" fill="hold">
                                          <p:stCondLst>
                                            <p:cond delay="0"/>
                                          </p:stCondLst>
                                        </p:cTn>
                                        <p:tgtEl>
                                          <p:spTgt spid="1886"/>
                                        </p:tgtEl>
                                        <p:attrNameLst>
                                          <p:attrName>style.visibility</p:attrName>
                                        </p:attrNameLst>
                                      </p:cBhvr>
                                      <p:to>
                                        <p:strVal val="hidden"/>
                                      </p:to>
                                    </p:set>
                                  </p:childTnLst>
                                </p:cTn>
                              </p:par>
                            </p:childTnLst>
                          </p:cTn>
                        </p:par>
                        <p:par>
                          <p:cTn id="21" fill="hold">
                            <p:stCondLst>
                              <p:cond delay="0"/>
                            </p:stCondLst>
                            <p:childTnLst>
                              <p:par>
                                <p:cTn id="22" presetClass="path" nodeType="afterEffect" presetSubtype="0" presetID="-1" grpId="8" accel="50000" decel="50000" fill="hold">
                                  <p:stCondLst>
                                    <p:cond delay="0"/>
                                  </p:stCondLst>
                                  <p:childTnLst>
                                    <p:animMotion path="M 0.000000 0.000000 L 0.125914 0.216556" origin="layout" pathEditMode="relative">
                                      <p:cBhvr>
                                        <p:cTn id="23" dur="600" fill="hold"/>
                                        <p:tgtEl>
                                          <p:spTgt spid="1900"/>
                                        </p:tgtEl>
                                        <p:attrNameLst>
                                          <p:attrName>ppt_x</p:attrName>
                                          <p:attrName>ppt_y</p:attrName>
                                        </p:attrNameLst>
                                      </p:cBhvr>
                                    </p:animMotion>
                                  </p:childTnLst>
                                </p:cTn>
                              </p:par>
                            </p:childTnLst>
                          </p:cTn>
                        </p:par>
                      </p:childTnLst>
                    </p:cTn>
                  </p:par>
                  <p:par>
                    <p:cTn id="24" fill="hold">
                      <p:stCondLst>
                        <p:cond delay="indefinite"/>
                      </p:stCondLst>
                      <p:childTnLst>
                        <p:par>
                          <p:cTn id="25" fill="hold">
                            <p:stCondLst>
                              <p:cond delay="0"/>
                            </p:stCondLst>
                            <p:childTnLst>
                              <p:par>
                                <p:cTn id="26" presetClass="entr" nodeType="clickEffect" presetID="9" grpId="9" fill="hold">
                                  <p:stCondLst>
                                    <p:cond delay="0"/>
                                  </p:stCondLst>
                                  <p:iterate type="el" backwards="0">
                                    <p:tmAbs val="0"/>
                                  </p:iterate>
                                  <p:childTnLst>
                                    <p:set>
                                      <p:cBhvr>
                                        <p:cTn id="27" fill="hold"/>
                                        <p:tgtEl>
                                          <p:spTgt spid="1890"/>
                                        </p:tgtEl>
                                        <p:attrNameLst>
                                          <p:attrName>style.visibility</p:attrName>
                                        </p:attrNameLst>
                                      </p:cBhvr>
                                      <p:to>
                                        <p:strVal val="visible"/>
                                      </p:to>
                                    </p:set>
                                    <p:animEffect filter="dissolve" transition="in">
                                      <p:cBhvr>
                                        <p:cTn id="28" dur="1500"/>
                                        <p:tgtEl>
                                          <p:spTgt spid="1890"/>
                                        </p:tgtEl>
                                      </p:cBhvr>
                                    </p:animEffect>
                                  </p:childTnLst>
                                </p:cTn>
                              </p:par>
                            </p:childTnLst>
                          </p:cTn>
                        </p:par>
                        <p:par>
                          <p:cTn id="29" fill="hold">
                            <p:stCondLst>
                              <p:cond delay="1500"/>
                            </p:stCondLst>
                            <p:childTnLst>
                              <p:par>
                                <p:cTn id="30" presetClass="exit" nodeType="afterEffect" presetID="9" grpId="11" fill="hold">
                                  <p:stCondLst>
                                    <p:cond delay="0"/>
                                  </p:stCondLst>
                                  <p:iterate type="el" backwards="0">
                                    <p:tmAbs val="0"/>
                                  </p:iterate>
                                  <p:childTnLst>
                                    <p:animEffect filter="dissolve" transition="out">
                                      <p:cBhvr>
                                        <p:cTn id="31" dur="1500" fill="hold"/>
                                        <p:tgtEl>
                                          <p:spTgt spid="1888"/>
                                        </p:tgtEl>
                                      </p:cBhvr>
                                    </p:animEffect>
                                    <p:set>
                                      <p:cBhvr>
                                        <p:cTn id="32" fill="hold">
                                          <p:stCondLst>
                                            <p:cond delay="1499"/>
                                          </p:stCondLst>
                                        </p:cTn>
                                        <p:tgtEl>
                                          <p:spTgt spid="1888"/>
                                        </p:tgtEl>
                                        <p:attrNameLst>
                                          <p:attrName>style.visibility</p:attrName>
                                        </p:attrNameLst>
                                      </p:cBhvr>
                                      <p:to>
                                        <p:strVal val="hidden"/>
                                      </p:to>
                                    </p:set>
                                  </p:childTnLst>
                                </p:cTn>
                              </p:par>
                            </p:childTnLst>
                          </p:cTn>
                        </p:par>
                        <p:par>
                          <p:cTn id="33" fill="hold">
                            <p:stCondLst>
                              <p:cond delay="3000"/>
                            </p:stCondLst>
                            <p:childTnLst>
                              <p:par>
                                <p:cTn id="34" presetClass="exit" nodeType="afterEffect" presetSubtype="0" presetID="1" grpId="12" fill="hold">
                                  <p:stCondLst>
                                    <p:cond delay="0"/>
                                  </p:stCondLst>
                                  <p:iterate type="el" backwards="0">
                                    <p:tmAbs val="0"/>
                                  </p:iterate>
                                  <p:childTnLst>
                                    <p:set>
                                      <p:cBhvr>
                                        <p:cTn id="35" fill="hold">
                                          <p:stCondLst>
                                            <p:cond delay="0"/>
                                          </p:stCondLst>
                                        </p:cTn>
                                        <p:tgtEl>
                                          <p:spTgt spid="1900"/>
                                        </p:tgtEl>
                                        <p:attrNameLst>
                                          <p:attrName>style.visibility</p:attrName>
                                        </p:attrNameLst>
                                      </p:cBhvr>
                                      <p:to>
                                        <p:strVal val="hidden"/>
                                      </p:to>
                                    </p:set>
                                  </p:childTnLst>
                                </p:cTn>
                              </p:par>
                            </p:childTnLst>
                          </p:cTn>
                        </p:par>
                        <p:par>
                          <p:cTn id="36" fill="hold">
                            <p:stCondLst>
                              <p:cond delay="3000"/>
                            </p:stCondLst>
                            <p:childTnLst>
                              <p:par>
                                <p:cTn id="37" presetClass="entr" nodeType="afterEffect" presetSubtype="0" presetID="1" grpId="13" fill="hold">
                                  <p:stCondLst>
                                    <p:cond delay="0"/>
                                  </p:stCondLst>
                                  <p:iterate type="el" backwards="0">
                                    <p:tmAbs val="0"/>
                                  </p:iterate>
                                  <p:childTnLst>
                                    <p:set>
                                      <p:cBhvr>
                                        <p:cTn id="38" fill="hold"/>
                                        <p:tgtEl>
                                          <p:spTgt spid="1902"/>
                                        </p:tgtEl>
                                        <p:attrNameLst>
                                          <p:attrName>style.visibility</p:attrName>
                                        </p:attrNameLst>
                                      </p:cBhvr>
                                      <p:to>
                                        <p:strVal val="visible"/>
                                      </p:to>
                                    </p:set>
                                  </p:childTnLst>
                                </p:cTn>
                              </p:par>
                            </p:childTnLst>
                          </p:cTn>
                        </p:par>
                        <p:par>
                          <p:cTn id="39" fill="hold">
                            <p:stCondLst>
                              <p:cond delay="0"/>
                            </p:stCondLst>
                            <p:childTnLst>
                              <p:par>
                                <p:cTn id="40" presetClass="path" nodeType="afterEffect" presetSubtype="0" presetID="-1" grpId="14" accel="50000" decel="50000" fill="hold">
                                  <p:stCondLst>
                                    <p:cond delay="0"/>
                                  </p:stCondLst>
                                  <p:childTnLst>
                                    <p:animMotion path="M 0.000000 0.000000 L 0.100461 0.207763" origin="layout" pathEditMode="relative">
                                      <p:cBhvr>
                                        <p:cTn id="41" dur="600" fill="hold"/>
                                        <p:tgtEl>
                                          <p:spTgt spid="1902"/>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90" grpId="9"/>
      <p:bldP build="whole" bldLvl="1" animBg="1" rev="0" advAuto="0" spid="1882" grpId="2"/>
      <p:bldP build="whole" bldLvl="1" animBg="1" rev="0" advAuto="0" spid="1900" grpId="6"/>
      <p:bldP build="whole" bldLvl="1" animBg="1" rev="0" advAuto="0" spid="1902" grpId="13"/>
      <p:bldP build="whole" bldLvl="1" animBg="1" rev="0" advAuto="0" spid="1901" grpId="5"/>
      <p:bldP build="whole" bldLvl="1" animBg="1" rev="0" advAuto="0" spid="1888" grpId="11"/>
      <p:bldP build="whole" bldLvl="1" animBg="1" rev="0" advAuto="0" spid="1886" grpId="7"/>
      <p:bldP build="whole" bldLvl="1" animBg="1" rev="0" advAuto="0" spid="1900" grpId="12"/>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9" name="Rounded Rectangle"/>
          <p:cNvSpPr/>
          <p:nvPr/>
        </p:nvSpPr>
        <p:spPr>
          <a:xfrm>
            <a:off x="10400122" y="7622761"/>
            <a:ext cx="4644311" cy="1895349"/>
          </a:xfrm>
          <a:prstGeom prst="roundRect">
            <a:avLst>
              <a:gd name="adj" fmla="val 15577"/>
            </a:avLst>
          </a:prstGeom>
          <a:solidFill>
            <a:srgbClr val="FFFC8C"/>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10" name="Rounded Rectangle"/>
          <p:cNvSpPr/>
          <p:nvPr/>
        </p:nvSpPr>
        <p:spPr>
          <a:xfrm>
            <a:off x="7359325" y="10713828"/>
            <a:ext cx="4644311" cy="1895348"/>
          </a:xfrm>
          <a:prstGeom prst="roundRect">
            <a:avLst>
              <a:gd name="adj" fmla="val 15577"/>
            </a:avLst>
          </a:prstGeom>
          <a:solidFill>
            <a:schemeClr val="accent6">
              <a:hueOff val="7068543"/>
              <a:satOff val="-63217"/>
              <a:lumOff val="21330"/>
            </a:schemeClr>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11" name="Rounded Rectangle"/>
          <p:cNvSpPr/>
          <p:nvPr/>
        </p:nvSpPr>
        <p:spPr>
          <a:xfrm>
            <a:off x="10210393" y="1484024"/>
            <a:ext cx="4644311" cy="1895349"/>
          </a:xfrm>
          <a:prstGeom prst="roundRect">
            <a:avLst>
              <a:gd name="adj" fmla="val 15577"/>
            </a:avLst>
          </a:prstGeom>
          <a:solidFill>
            <a:srgbClr val="F093A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12" name="Rounded Rectangle"/>
          <p:cNvSpPr/>
          <p:nvPr/>
        </p:nvSpPr>
        <p:spPr>
          <a:xfrm>
            <a:off x="7359325" y="4593396"/>
            <a:ext cx="4644311" cy="1895349"/>
          </a:xfrm>
          <a:prstGeom prst="roundRect">
            <a:avLst>
              <a:gd name="adj" fmla="val 15577"/>
            </a:avLst>
          </a:prstGeom>
          <a:solidFill>
            <a:srgbClr val="8DD3F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13" name="Rounded Rectangle"/>
          <p:cNvSpPr/>
          <p:nvPr/>
        </p:nvSpPr>
        <p:spPr>
          <a:xfrm>
            <a:off x="12896301" y="4553393"/>
            <a:ext cx="4644311" cy="1895348"/>
          </a:xfrm>
          <a:prstGeom prst="roundRect">
            <a:avLst>
              <a:gd name="adj" fmla="val 15577"/>
            </a:avLst>
          </a:prstGeom>
          <a:solidFill>
            <a:srgbClr val="B3833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14" name="Line"/>
          <p:cNvSpPr/>
          <p:nvPr/>
        </p:nvSpPr>
        <p:spPr>
          <a:xfrm flipH="1" rot="5400000">
            <a:off x="12077376" y="5249390"/>
            <a:ext cx="9223720" cy="34377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 y="11044"/>
                </a:moveTo>
                <a:lnTo>
                  <a:pt x="0" y="336"/>
                </a:lnTo>
                <a:lnTo>
                  <a:pt x="21571" y="0"/>
                </a:lnTo>
                <a:lnTo>
                  <a:pt x="21600" y="21600"/>
                </a:lnTo>
              </a:path>
            </a:pathLst>
          </a:cu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15" name="Line"/>
          <p:cNvSpPr/>
          <p:nvPr/>
        </p:nvSpPr>
        <p:spPr>
          <a:xfrm>
            <a:off x="9587008" y="6484456"/>
            <a:ext cx="2249097" cy="1166543"/>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16" name="Line"/>
          <p:cNvSpPr/>
          <p:nvPr/>
        </p:nvSpPr>
        <p:spPr>
          <a:xfrm>
            <a:off x="12532548" y="500443"/>
            <a:ext cx="1" cy="930276"/>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17" name="Line"/>
          <p:cNvSpPr/>
          <p:nvPr/>
        </p:nvSpPr>
        <p:spPr>
          <a:xfrm>
            <a:off x="5924799" y="5572023"/>
            <a:ext cx="1332425" cy="1"/>
          </a:xfrm>
          <a:prstGeom prst="line">
            <a:avLst/>
          </a:prstGeom>
          <a:ln w="139700">
            <a:solidFill>
              <a:srgbClr val="FFFFFF"/>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18" name="Rounded Rectangle"/>
          <p:cNvSpPr/>
          <p:nvPr/>
        </p:nvSpPr>
        <p:spPr>
          <a:xfrm>
            <a:off x="12988325" y="10633820"/>
            <a:ext cx="4644311" cy="1895349"/>
          </a:xfrm>
          <a:prstGeom prst="roundRect">
            <a:avLst>
              <a:gd name="adj" fmla="val 15577"/>
            </a:avLst>
          </a:prstGeom>
          <a:solidFill>
            <a:srgbClr val="489933"/>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19" name="Line"/>
          <p:cNvSpPr/>
          <p:nvPr/>
        </p:nvSpPr>
        <p:spPr>
          <a:xfrm>
            <a:off x="13308107" y="3383888"/>
            <a:ext cx="2249097"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20" name="Line"/>
          <p:cNvSpPr/>
          <p:nvPr/>
        </p:nvSpPr>
        <p:spPr>
          <a:xfrm flipH="1">
            <a:off x="9612408" y="3383888"/>
            <a:ext cx="2249097"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21" name="Line"/>
          <p:cNvSpPr/>
          <p:nvPr/>
        </p:nvSpPr>
        <p:spPr>
          <a:xfrm flipH="1">
            <a:off x="13109250" y="6445872"/>
            <a:ext cx="2249098"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22" name="Line"/>
          <p:cNvSpPr/>
          <p:nvPr/>
        </p:nvSpPr>
        <p:spPr>
          <a:xfrm>
            <a:off x="13104908" y="9507856"/>
            <a:ext cx="2249097"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23" name="Line"/>
          <p:cNvSpPr/>
          <p:nvPr/>
        </p:nvSpPr>
        <p:spPr>
          <a:xfrm flipH="1">
            <a:off x="9409208" y="9507856"/>
            <a:ext cx="2249097"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24" name="Kanzaki et al., Exploiting Self-Modification Mechanism for Program Protection"/>
          <p:cNvSpPr txBox="1"/>
          <p:nvPr/>
        </p:nvSpPr>
        <p:spPr>
          <a:xfrm>
            <a:off x="3672760" y="12829373"/>
            <a:ext cx="17719577" cy="70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b="1" sz="3800">
                <a:solidFill>
                  <a:srgbClr val="000000"/>
                </a:solidFill>
                <a:latin typeface="+mj-lt"/>
                <a:ea typeface="+mj-ea"/>
                <a:cs typeface="+mj-cs"/>
                <a:sym typeface="Trebuchet MS"/>
              </a:defRPr>
            </a:lvl1pPr>
          </a:lstStyle>
          <a:p>
            <a:pPr/>
            <a:r>
              <a:t>Kanzaki et al., Exploiting Self-Modification Mechanism for Program Protection</a:t>
            </a:r>
          </a:p>
        </p:txBody>
      </p:sp>
      <p:sp>
        <p:nvSpPr>
          <p:cNvPr id="1925" name="Group"/>
          <p:cNvSpPr txBox="1"/>
          <p:nvPr/>
        </p:nvSpPr>
        <p:spPr>
          <a:xfrm>
            <a:off x="7225831" y="4913546"/>
            <a:ext cx="4962100" cy="13169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sz="6600">
                <a:solidFill>
                  <a:srgbClr val="000000"/>
                </a:solidFill>
                <a:latin typeface="Apple Symbols"/>
                <a:ea typeface="Apple Symbols"/>
                <a:cs typeface="Apple Symbols"/>
                <a:sym typeface="Apple Symbols"/>
              </a:defRPr>
            </a:lvl1pPr>
          </a:lstStyle>
          <a:p>
            <a:pPr/>
            <a:r>
              <a:t>PLUG_HOLE()</a:t>
            </a:r>
          </a:p>
        </p:txBody>
      </p:sp>
      <p:sp>
        <p:nvSpPr>
          <p:cNvPr id="1926" name="Group"/>
          <p:cNvSpPr txBox="1"/>
          <p:nvPr/>
        </p:nvSpPr>
        <p:spPr>
          <a:xfrm>
            <a:off x="12839006" y="10978954"/>
            <a:ext cx="4962100" cy="13169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sz="6600">
                <a:solidFill>
                  <a:srgbClr val="000000"/>
                </a:solidFill>
                <a:latin typeface="Apple Symbols"/>
                <a:ea typeface="Apple Symbols"/>
                <a:cs typeface="Apple Symbols"/>
                <a:sym typeface="Apple Symbols"/>
              </a:defRPr>
            </a:lvl1pPr>
          </a:lstStyle>
          <a:p>
            <a:pPr/>
            <a:r>
              <a:t>MAKE_HOLE()</a:t>
            </a:r>
          </a:p>
        </p:txBody>
      </p:sp>
      <p:sp>
        <p:nvSpPr>
          <p:cNvPr id="1927" name="Line"/>
          <p:cNvSpPr/>
          <p:nvPr/>
        </p:nvSpPr>
        <p:spPr>
          <a:xfrm>
            <a:off x="8964469" y="8556880"/>
            <a:ext cx="1332425" cy="1"/>
          </a:xfrm>
          <a:prstGeom prst="line">
            <a:avLst/>
          </a:prstGeom>
          <a:ln w="139700">
            <a:solidFill>
              <a:srgbClr val="FFFFFF"/>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1931" name="Group"/>
          <p:cNvGrpSpPr/>
          <p:nvPr/>
        </p:nvGrpSpPr>
        <p:grpSpPr>
          <a:xfrm>
            <a:off x="11131602" y="7822183"/>
            <a:ext cx="3181351" cy="1469811"/>
            <a:chOff x="0" y="0"/>
            <a:chExt cx="3181350" cy="1469809"/>
          </a:xfrm>
        </p:grpSpPr>
        <p:sp>
          <p:nvSpPr>
            <p:cNvPr id="1928" name="Oval"/>
            <p:cNvSpPr/>
            <p:nvPr/>
          </p:nvSpPr>
          <p:spPr>
            <a:xfrm>
              <a:off x="0" y="1724"/>
              <a:ext cx="3181350" cy="1418217"/>
            </a:xfrm>
            <a:prstGeom prst="ellipse">
              <a:avLst/>
            </a:prstGeom>
            <a:solidFill>
              <a:srgbClr val="FFF9D3"/>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929" name="Oval"/>
            <p:cNvSpPr/>
            <p:nvPr/>
          </p:nvSpPr>
          <p:spPr>
            <a:xfrm>
              <a:off x="33453" y="217465"/>
              <a:ext cx="3114444" cy="1251928"/>
            </a:xfrm>
            <a:prstGeom prst="ellipse">
              <a:avLst/>
            </a:prstGeom>
            <a:solidFill>
              <a:srgbClr val="658DA0"/>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930" name="Oval"/>
            <p:cNvSpPr/>
            <p:nvPr/>
          </p:nvSpPr>
          <p:spPr>
            <a:xfrm>
              <a:off x="0" y="0"/>
              <a:ext cx="3181351" cy="1469810"/>
            </a:xfrm>
            <a:prstGeom prst="ellipse">
              <a:avLst/>
            </a:prstGeom>
            <a:noFill/>
            <a:ln w="50800" cap="flat">
              <a:solidFill>
                <a:srgbClr val="00000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1935" name="Group"/>
          <p:cNvGrpSpPr/>
          <p:nvPr/>
        </p:nvGrpSpPr>
        <p:grpSpPr>
          <a:xfrm>
            <a:off x="11131602" y="7866381"/>
            <a:ext cx="3181351" cy="1469810"/>
            <a:chOff x="0" y="0"/>
            <a:chExt cx="3181350" cy="1469809"/>
          </a:xfrm>
        </p:grpSpPr>
        <p:sp>
          <p:nvSpPr>
            <p:cNvPr id="1932" name="Oval"/>
            <p:cNvSpPr/>
            <p:nvPr/>
          </p:nvSpPr>
          <p:spPr>
            <a:xfrm>
              <a:off x="0" y="1724"/>
              <a:ext cx="3181350" cy="1418217"/>
            </a:xfrm>
            <a:prstGeom prst="ellipse">
              <a:avLst/>
            </a:prstGeom>
            <a:solidFill>
              <a:srgbClr val="FFF9D3"/>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933" name="Oval"/>
            <p:cNvSpPr/>
            <p:nvPr/>
          </p:nvSpPr>
          <p:spPr>
            <a:xfrm>
              <a:off x="33453" y="217465"/>
              <a:ext cx="3114444" cy="1251928"/>
            </a:xfrm>
            <a:prstGeom prst="ellipse">
              <a:avLst/>
            </a:prstGeom>
            <a:solidFill>
              <a:srgbClr val="658DA0"/>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1934" name="Oval"/>
            <p:cNvSpPr/>
            <p:nvPr/>
          </p:nvSpPr>
          <p:spPr>
            <a:xfrm>
              <a:off x="0" y="0"/>
              <a:ext cx="3181351" cy="1469810"/>
            </a:xfrm>
            <a:prstGeom prst="ellipse">
              <a:avLst/>
            </a:prstGeom>
            <a:noFill/>
            <a:ln w="50800" cap="flat">
              <a:solidFill>
                <a:srgbClr val="00000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1936" name="Oval"/>
          <p:cNvSpPr/>
          <p:nvPr/>
        </p:nvSpPr>
        <p:spPr>
          <a:xfrm>
            <a:off x="2907261" y="3209707"/>
            <a:ext cx="3181351" cy="1469811"/>
          </a:xfrm>
          <a:prstGeom prst="ellipse">
            <a:avLst/>
          </a:prstGeom>
          <a:solidFill>
            <a:srgbClr val="FFFC8D"/>
          </a:solidFill>
          <a:ln w="50800">
            <a:solidFill>
              <a:srgbClr val="000000"/>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37" name="Oval"/>
          <p:cNvSpPr/>
          <p:nvPr/>
        </p:nvSpPr>
        <p:spPr>
          <a:xfrm>
            <a:off x="11131602" y="7838838"/>
            <a:ext cx="3181351" cy="1469811"/>
          </a:xfrm>
          <a:prstGeom prst="ellipse">
            <a:avLst/>
          </a:prstGeom>
          <a:solidFill>
            <a:srgbClr val="FFFC8D"/>
          </a:solidFill>
          <a:ln w="50800">
            <a:solidFill>
              <a:srgbClr val="000000"/>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C -0.002009 0.104064 0.020221 0.204992 0.061443 0.278963 C 0.134553 0.410156 0.248911 0.434324 0.337284 0.337257" origin="layout" pathEditMode="relative">
                                      <p:cBhvr>
                                        <p:cTn id="6" dur="1000" fill="hold"/>
                                        <p:tgtEl>
                                          <p:spTgt spid="1936"/>
                                        </p:tgtEl>
                                        <p:attrNameLst>
                                          <p:attrName>ppt_x</p:attrName>
                                          <p:attrName>ppt_y</p:attrName>
                                        </p:attrNameLst>
                                      </p:cBhvr>
                                    </p:animMotion>
                                  </p:childTnLst>
                                </p:cTn>
                              </p:par>
                            </p:childTnLst>
                          </p:cTn>
                        </p:par>
                        <p:par>
                          <p:cTn id="7" fill="hold">
                            <p:stCondLst>
                              <p:cond delay="1000"/>
                            </p:stCondLst>
                            <p:childTnLst>
                              <p:par>
                                <p:cTn id="8" presetClass="exit" nodeType="afterEffect" presetSubtype="0" presetID="1" grpId="2" fill="hold">
                                  <p:stCondLst>
                                    <p:cond delay="0"/>
                                  </p:stCondLst>
                                  <p:iterate type="el" backwards="0">
                                    <p:tmAbs val="0"/>
                                  </p:iterate>
                                  <p:childTnLst>
                                    <p:set>
                                      <p:cBhvr>
                                        <p:cTn id="9" fill="hold">
                                          <p:stCondLst>
                                            <p:cond delay="0"/>
                                          </p:stCondLst>
                                        </p:cTn>
                                        <p:tgtEl>
                                          <p:spTgt spid="1931"/>
                                        </p:tgtEl>
                                        <p:attrNameLst>
                                          <p:attrName>style.visibility</p:attrName>
                                        </p:attrNameLst>
                                      </p:cBhvr>
                                      <p:to>
                                        <p:strVal val="hidden"/>
                                      </p:to>
                                    </p:set>
                                  </p:childTnLst>
                                </p:cTn>
                              </p:par>
                            </p:childTnLst>
                          </p:cTn>
                        </p:par>
                        <p:par>
                          <p:cTn id="10" fill="hold">
                            <p:stCondLst>
                              <p:cond delay="1000"/>
                            </p:stCondLst>
                            <p:childTnLst>
                              <p:par>
                                <p:cTn id="11" presetClass="exit" nodeType="afterEffect" presetID="9" grpId="3" fill="hold">
                                  <p:stCondLst>
                                    <p:cond delay="0"/>
                                  </p:stCondLst>
                                  <p:iterate type="el" backwards="0">
                                    <p:tmAbs val="0"/>
                                  </p:iterate>
                                  <p:childTnLst>
                                    <p:animEffect filter="dissolve" transition="out">
                                      <p:cBhvr>
                                        <p:cTn id="12" dur="1000" fill="hold"/>
                                        <p:tgtEl>
                                          <p:spTgt spid="1936"/>
                                        </p:tgtEl>
                                      </p:cBhvr>
                                    </p:animEffect>
                                    <p:set>
                                      <p:cBhvr>
                                        <p:cTn id="13" fill="hold">
                                          <p:stCondLst>
                                            <p:cond delay="999"/>
                                          </p:stCondLst>
                                        </p:cTn>
                                        <p:tgtEl>
                                          <p:spTgt spid="1936"/>
                                        </p:tgtEl>
                                        <p:attrNameLst>
                                          <p:attrName>style.visibility</p:attrName>
                                        </p:attrNameLst>
                                      </p:cBhvr>
                                      <p:to>
                                        <p:strVal val="hidden"/>
                                      </p:to>
                                    </p:set>
                                  </p:childTnLst>
                                </p:cTn>
                              </p:par>
                            </p:childTnLst>
                          </p:cTn>
                        </p:par>
                        <p:par>
                          <p:cTn id="14" fill="hold">
                            <p:stCondLst>
                              <p:cond delay="0"/>
                            </p:stCondLst>
                            <p:childTnLst>
                              <p:par>
                                <p:cTn id="15" presetClass="path" nodeType="afterEffect" presetSubtype="0" presetID="-1" grpId="4" accel="50000" decel="50000" fill="hold">
                                  <p:stCondLst>
                                    <p:cond delay="0"/>
                                  </p:stCondLst>
                                  <p:childTnLst>
                                    <p:animMotion path="M 0.000000 0.000000 C -0.005910 0.025142 -0.008011 0.052599 -0.006093 0.079635 C 0.001903 0.192336 0.066703 0.262654 0.126742 0.223781" origin="layout" pathEditMode="relative">
                                      <p:cBhvr>
                                        <p:cTn id="16" dur="1000" fill="hold"/>
                                        <p:tgtEl>
                                          <p:spTgt spid="1917"/>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Class="exit" nodeType="clickEffect" presetSubtype="0" presetID="1" grpId="5" fill="hold">
                                  <p:stCondLst>
                                    <p:cond delay="0"/>
                                  </p:stCondLst>
                                  <p:iterate type="el" backwards="0">
                                    <p:tmAbs val="0"/>
                                  </p:iterate>
                                  <p:childTnLst>
                                    <p:set>
                                      <p:cBhvr>
                                        <p:cTn id="20" fill="hold">
                                          <p:stCondLst>
                                            <p:cond delay="0"/>
                                          </p:stCondLst>
                                        </p:cTn>
                                        <p:tgtEl>
                                          <p:spTgt spid="1917"/>
                                        </p:tgtEl>
                                        <p:attrNameLst>
                                          <p:attrName>style.visibility</p:attrName>
                                        </p:attrNameLst>
                                      </p:cBhvr>
                                      <p:to>
                                        <p:strVal val="hidden"/>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927"/>
                                        </p:tgtEl>
                                        <p:attrNameLst>
                                          <p:attrName>style.visibility</p:attrName>
                                        </p:attrNameLst>
                                      </p:cBhvr>
                                      <p:to>
                                        <p:strVal val="visible"/>
                                      </p:to>
                                    </p:set>
                                  </p:childTnLst>
                                </p:cTn>
                              </p:par>
                            </p:childTnLst>
                          </p:cTn>
                        </p:par>
                        <p:par>
                          <p:cTn id="24" fill="hold">
                            <p:stCondLst>
                              <p:cond delay="0"/>
                            </p:stCondLst>
                            <p:childTnLst>
                              <p:par>
                                <p:cTn id="25" presetClass="path" nodeType="afterEffect" presetSubtype="0" presetID="-1" grpId="7" accel="50000" decel="50000" fill="hold">
                                  <p:stCondLst>
                                    <p:cond delay="0"/>
                                  </p:stCondLst>
                                  <p:childTnLst>
                                    <p:animMotion path="M 0.000000 0.000000 C -0.005974 0.025112 -0.008077 0.052599 -0.006093 0.079635 C 0.001104 0.177721 0.053651 0.244284 0.108150 0.224352" origin="layout" pathEditMode="relative">
                                      <p:cBhvr>
                                        <p:cTn id="26" dur="1000" fill="hold"/>
                                        <p:tgtEl>
                                          <p:spTgt spid="1927"/>
                                        </p:tgtEl>
                                        <p:attrNameLst>
                                          <p:attrName>ppt_x</p:attrName>
                                          <p:attrName>ppt_y</p:attrName>
                                        </p:attrNameLst>
                                      </p:cBhvr>
                                    </p:animMotion>
                                  </p:childTnLst>
                                </p:cTn>
                              </p:par>
                            </p:childTnLst>
                          </p:cTn>
                        </p:par>
                        <p:par>
                          <p:cTn id="27" fill="hold">
                            <p:stCondLst>
                              <p:cond delay="1000"/>
                            </p:stCondLst>
                            <p:childTnLst>
                              <p:par>
                                <p:cTn id="28" presetClass="entr" nodeType="afterEffect" presetSubtype="0" presetID="1" grpId="8" fill="hold">
                                  <p:stCondLst>
                                    <p:cond delay="0"/>
                                  </p:stCondLst>
                                  <p:iterate type="el" backwards="0">
                                    <p:tmAbs val="0"/>
                                  </p:iterate>
                                  <p:childTnLst>
                                    <p:set>
                                      <p:cBhvr>
                                        <p:cTn id="29" fill="hold"/>
                                        <p:tgtEl>
                                          <p:spTgt spid="1937"/>
                                        </p:tgtEl>
                                        <p:attrNameLst>
                                          <p:attrName>style.visibility</p:attrName>
                                        </p:attrNameLst>
                                      </p:cBhvr>
                                      <p:to>
                                        <p:strVal val="visible"/>
                                      </p:to>
                                    </p:set>
                                  </p:childTnLst>
                                </p:cTn>
                              </p:par>
                            </p:childTnLst>
                          </p:cTn>
                        </p:par>
                        <p:par>
                          <p:cTn id="30" fill="hold">
                            <p:stCondLst>
                              <p:cond delay="0"/>
                            </p:stCondLst>
                            <p:childTnLst>
                              <p:par>
                                <p:cTn id="31" presetClass="path" nodeType="afterEffect" presetSubtype="0" presetID="-1" grpId="9" accel="50000" decel="50000" fill="hold">
                                  <p:stCondLst>
                                    <p:cond delay="0"/>
                                  </p:stCondLst>
                                  <p:childTnLst>
                                    <p:animMotion path="M 0.000000 0.000000 C -0.070907 0.120549 -0.180070 0.134149 -0.259741 0.032360 C -0.325365 -0.051482 -0.355998 -0.197495 -0.337284 -0.337257" origin="layout" pathEditMode="relative">
                                      <p:cBhvr>
                                        <p:cTn id="32" dur="1000" fill="hold"/>
                                        <p:tgtEl>
                                          <p:spTgt spid="1937"/>
                                        </p:tgtEl>
                                        <p:attrNameLst>
                                          <p:attrName>ppt_x</p:attrName>
                                          <p:attrName>ppt_y</p:attrName>
                                        </p:attrNameLst>
                                      </p:cBhvr>
                                    </p:animMotion>
                                  </p:childTnLst>
                                </p:cTn>
                              </p:par>
                            </p:childTnLst>
                          </p:cTn>
                        </p:par>
                        <p:par>
                          <p:cTn id="33" fill="hold">
                            <p:stCondLst>
                              <p:cond delay="1000"/>
                            </p:stCondLst>
                            <p:childTnLst>
                              <p:par>
                                <p:cTn id="34" presetClass="entr" nodeType="afterEffect" presetSubtype="0" presetID="1" grpId="10" fill="hold">
                                  <p:stCondLst>
                                    <p:cond delay="0"/>
                                  </p:stCondLst>
                                  <p:iterate type="el" backwards="0">
                                    <p:tmAbs val="0"/>
                                  </p:iterate>
                                  <p:childTnLst>
                                    <p:set>
                                      <p:cBhvr>
                                        <p:cTn id="35" fill="hold"/>
                                        <p:tgtEl>
                                          <p:spTgt spid="19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35" grpId="10"/>
      <p:bldP build="whole" bldLvl="1" animBg="1" rev="0" advAuto="0" spid="1927" grpId="6"/>
      <p:bldP build="whole" bldLvl="1" animBg="1" rev="0" advAuto="0" spid="1931" grpId="2"/>
      <p:bldP build="whole" bldLvl="1" animBg="1" rev="0" advAuto="0" spid="1937" grpId="8"/>
      <p:bldP build="whole" bldLvl="1" animBg="1" rev="0" advAuto="0" spid="1917" grpId="5"/>
      <p:bldP build="whole" bldLvl="1" animBg="1" rev="0" advAuto="0" spid="1936" grpId="3"/>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941" name="Rounded Rectangle"/>
          <p:cNvSpPr/>
          <p:nvPr/>
        </p:nvSpPr>
        <p:spPr>
          <a:xfrm>
            <a:off x="10400122" y="7622761"/>
            <a:ext cx="4644311" cy="1895349"/>
          </a:xfrm>
          <a:prstGeom prst="roundRect">
            <a:avLst>
              <a:gd name="adj" fmla="val 15577"/>
            </a:avLst>
          </a:prstGeom>
          <a:solidFill>
            <a:srgbClr val="FFFC8C"/>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42" name="Rounded Rectangle"/>
          <p:cNvSpPr/>
          <p:nvPr/>
        </p:nvSpPr>
        <p:spPr>
          <a:xfrm>
            <a:off x="7359325" y="10713828"/>
            <a:ext cx="4644311" cy="1895348"/>
          </a:xfrm>
          <a:prstGeom prst="roundRect">
            <a:avLst>
              <a:gd name="adj" fmla="val 15577"/>
            </a:avLst>
          </a:prstGeom>
          <a:solidFill>
            <a:schemeClr val="accent6">
              <a:hueOff val="7068543"/>
              <a:satOff val="-63217"/>
              <a:lumOff val="21330"/>
            </a:schemeClr>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43" name="Rounded Rectangle"/>
          <p:cNvSpPr/>
          <p:nvPr/>
        </p:nvSpPr>
        <p:spPr>
          <a:xfrm>
            <a:off x="10210393" y="1484024"/>
            <a:ext cx="4644311" cy="1895349"/>
          </a:xfrm>
          <a:prstGeom prst="roundRect">
            <a:avLst>
              <a:gd name="adj" fmla="val 15577"/>
            </a:avLst>
          </a:prstGeom>
          <a:solidFill>
            <a:srgbClr val="F093A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44" name="Rounded Rectangle"/>
          <p:cNvSpPr/>
          <p:nvPr/>
        </p:nvSpPr>
        <p:spPr>
          <a:xfrm>
            <a:off x="7359325" y="4593396"/>
            <a:ext cx="4644311" cy="1895349"/>
          </a:xfrm>
          <a:prstGeom prst="roundRect">
            <a:avLst>
              <a:gd name="adj" fmla="val 15577"/>
            </a:avLst>
          </a:prstGeom>
          <a:solidFill>
            <a:srgbClr val="8DD3F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45" name="Rounded Rectangle"/>
          <p:cNvSpPr/>
          <p:nvPr/>
        </p:nvSpPr>
        <p:spPr>
          <a:xfrm>
            <a:off x="12896301" y="4553393"/>
            <a:ext cx="4644311" cy="1895348"/>
          </a:xfrm>
          <a:prstGeom prst="roundRect">
            <a:avLst>
              <a:gd name="adj" fmla="val 15577"/>
            </a:avLst>
          </a:prstGeom>
          <a:solidFill>
            <a:srgbClr val="B3833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46" name="Line"/>
          <p:cNvSpPr/>
          <p:nvPr/>
        </p:nvSpPr>
        <p:spPr>
          <a:xfrm flipH="1" rot="5400000">
            <a:off x="12077376" y="5249390"/>
            <a:ext cx="9223720" cy="34377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 y="11044"/>
                </a:moveTo>
                <a:lnTo>
                  <a:pt x="0" y="336"/>
                </a:lnTo>
                <a:lnTo>
                  <a:pt x="21571" y="0"/>
                </a:lnTo>
                <a:lnTo>
                  <a:pt x="21600" y="21600"/>
                </a:lnTo>
              </a:path>
            </a:pathLst>
          </a:cu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47" name="Line"/>
          <p:cNvSpPr/>
          <p:nvPr/>
        </p:nvSpPr>
        <p:spPr>
          <a:xfrm>
            <a:off x="9587008" y="6484456"/>
            <a:ext cx="2249097" cy="1166543"/>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48" name="Line"/>
          <p:cNvSpPr/>
          <p:nvPr/>
        </p:nvSpPr>
        <p:spPr>
          <a:xfrm>
            <a:off x="12532548" y="500443"/>
            <a:ext cx="1" cy="930276"/>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49" name="Line"/>
          <p:cNvSpPr/>
          <p:nvPr/>
        </p:nvSpPr>
        <p:spPr>
          <a:xfrm>
            <a:off x="5924799" y="5572023"/>
            <a:ext cx="1332425" cy="1"/>
          </a:xfrm>
          <a:prstGeom prst="line">
            <a:avLst/>
          </a:prstGeom>
          <a:ln w="139700">
            <a:solidFill>
              <a:srgbClr val="FFFFFF"/>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50" name="Rounded Rectangle"/>
          <p:cNvSpPr/>
          <p:nvPr/>
        </p:nvSpPr>
        <p:spPr>
          <a:xfrm>
            <a:off x="12988325" y="10633820"/>
            <a:ext cx="4644311" cy="1895349"/>
          </a:xfrm>
          <a:prstGeom prst="roundRect">
            <a:avLst>
              <a:gd name="adj" fmla="val 15577"/>
            </a:avLst>
          </a:prstGeom>
          <a:solidFill>
            <a:srgbClr val="489933"/>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51" name="Line"/>
          <p:cNvSpPr/>
          <p:nvPr/>
        </p:nvSpPr>
        <p:spPr>
          <a:xfrm>
            <a:off x="13308107" y="3383888"/>
            <a:ext cx="2249097"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52" name="Line"/>
          <p:cNvSpPr/>
          <p:nvPr/>
        </p:nvSpPr>
        <p:spPr>
          <a:xfrm flipH="1">
            <a:off x="9612408" y="3383888"/>
            <a:ext cx="2249097"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53" name="Line"/>
          <p:cNvSpPr/>
          <p:nvPr/>
        </p:nvSpPr>
        <p:spPr>
          <a:xfrm flipH="1">
            <a:off x="13109250" y="6445872"/>
            <a:ext cx="2249098"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54" name="Line"/>
          <p:cNvSpPr/>
          <p:nvPr/>
        </p:nvSpPr>
        <p:spPr>
          <a:xfrm>
            <a:off x="13104908" y="9507856"/>
            <a:ext cx="2249097"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55" name="Line"/>
          <p:cNvSpPr/>
          <p:nvPr/>
        </p:nvSpPr>
        <p:spPr>
          <a:xfrm flipH="1">
            <a:off x="9409208" y="9507856"/>
            <a:ext cx="2249097"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56" name="Kanzaki et al., Exploiting Self-Modification Mechanism for Program Protection"/>
          <p:cNvSpPr txBox="1"/>
          <p:nvPr/>
        </p:nvSpPr>
        <p:spPr>
          <a:xfrm>
            <a:off x="3672760" y="12829373"/>
            <a:ext cx="17719577" cy="70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b="1" sz="3800">
                <a:solidFill>
                  <a:srgbClr val="000000"/>
                </a:solidFill>
                <a:latin typeface="+mj-lt"/>
                <a:ea typeface="+mj-ea"/>
                <a:cs typeface="+mj-cs"/>
                <a:sym typeface="Trebuchet MS"/>
              </a:defRPr>
            </a:lvl1pPr>
          </a:lstStyle>
          <a:p>
            <a:pPr/>
            <a:r>
              <a:t>Kanzaki et al., Exploiting Self-Modification Mechanism for Program Protection</a:t>
            </a:r>
          </a:p>
        </p:txBody>
      </p:sp>
      <p:pic>
        <p:nvPicPr>
          <p:cNvPr id="1957" name="arthouse-wallpaper-623004-64_1000.jpg" descr="arthouse-wallpaper-623004-64_1000.jpg"/>
          <p:cNvPicPr>
            <a:picLocks noChangeAspect="1"/>
          </p:cNvPicPr>
          <p:nvPr/>
        </p:nvPicPr>
        <p:blipFill>
          <a:blip r:embed="rId3">
            <a:extLst/>
          </a:blip>
          <a:srcRect l="19445" t="12513" r="13181" b="63938"/>
          <a:stretch>
            <a:fillRect/>
          </a:stretch>
        </p:blipFill>
        <p:spPr>
          <a:xfrm>
            <a:off x="11131602" y="8014413"/>
            <a:ext cx="3181374" cy="1111927"/>
          </a:xfrm>
          <a:prstGeom prst="rect">
            <a:avLst/>
          </a:prstGeom>
          <a:ln w="63500">
            <a:solidFill>
              <a:srgbClr val="000000"/>
            </a:solidFill>
            <a:miter lim="400000"/>
          </a:ln>
        </p:spPr>
      </p:pic>
      <p:sp>
        <p:nvSpPr>
          <p:cNvPr id="1958" name="Group"/>
          <p:cNvSpPr txBox="1"/>
          <p:nvPr/>
        </p:nvSpPr>
        <p:spPr>
          <a:xfrm>
            <a:off x="7149631" y="4913546"/>
            <a:ext cx="4962100" cy="13169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sz="6600">
                <a:solidFill>
                  <a:srgbClr val="000000"/>
                </a:solidFill>
                <a:latin typeface="Apple Symbols"/>
                <a:ea typeface="Apple Symbols"/>
                <a:cs typeface="Apple Symbols"/>
                <a:sym typeface="Apple Symbols"/>
              </a:defRPr>
            </a:lvl1pPr>
          </a:lstStyle>
          <a:p>
            <a:pPr/>
            <a:r>
              <a:t>FILL_HOLE()</a:t>
            </a:r>
          </a:p>
        </p:txBody>
      </p:sp>
      <p:sp>
        <p:nvSpPr>
          <p:cNvPr id="1959" name="Rectangle"/>
          <p:cNvSpPr/>
          <p:nvPr/>
        </p:nvSpPr>
        <p:spPr>
          <a:xfrm>
            <a:off x="3709799" y="2589625"/>
            <a:ext cx="3232846" cy="1112045"/>
          </a:xfrm>
          <a:prstGeom prst="rect">
            <a:avLst/>
          </a:prstGeom>
          <a:solidFill>
            <a:srgbClr val="FFFB8B">
              <a:alpha val="64832"/>
            </a:srgb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60" name="Group"/>
          <p:cNvSpPr txBox="1"/>
          <p:nvPr/>
        </p:nvSpPr>
        <p:spPr>
          <a:xfrm>
            <a:off x="12839006" y="10978954"/>
            <a:ext cx="4962100" cy="13169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584200">
              <a:defRPr sz="6600">
                <a:solidFill>
                  <a:srgbClr val="000000"/>
                </a:solidFill>
                <a:latin typeface="Apple Symbols"/>
                <a:ea typeface="Apple Symbols"/>
                <a:cs typeface="Apple Symbols"/>
                <a:sym typeface="Apple Symbols"/>
              </a:defRPr>
            </a:lvl1pPr>
          </a:lstStyle>
          <a:p>
            <a:pPr/>
            <a:r>
              <a:t>MAKE_HOLE()</a:t>
            </a:r>
          </a:p>
        </p:txBody>
      </p:sp>
      <p:sp>
        <p:nvSpPr>
          <p:cNvPr id="1961" name="Line"/>
          <p:cNvSpPr/>
          <p:nvPr/>
        </p:nvSpPr>
        <p:spPr>
          <a:xfrm>
            <a:off x="8964469" y="8556880"/>
            <a:ext cx="1332425" cy="1"/>
          </a:xfrm>
          <a:prstGeom prst="line">
            <a:avLst/>
          </a:prstGeom>
          <a:ln w="139700">
            <a:solidFill>
              <a:srgbClr val="FFFFFF"/>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1962" name="arthouse-wallpaper-623004-64_1000.jpg" descr="arthouse-wallpaper-623004-64_1000.jpg"/>
          <p:cNvPicPr>
            <a:picLocks noChangeAspect="1"/>
          </p:cNvPicPr>
          <p:nvPr/>
        </p:nvPicPr>
        <p:blipFill>
          <a:blip r:embed="rId3">
            <a:extLst/>
          </a:blip>
          <a:srcRect l="19445" t="12513" r="13181" b="63938"/>
          <a:stretch>
            <a:fillRect/>
          </a:stretch>
        </p:blipFill>
        <p:spPr>
          <a:xfrm>
            <a:off x="11131602" y="7985259"/>
            <a:ext cx="3181374" cy="1111927"/>
          </a:xfrm>
          <a:prstGeom prst="rect">
            <a:avLst/>
          </a:prstGeom>
          <a:ln w="63500">
            <a:solidFill>
              <a:srgbClr val="000000"/>
            </a:solidFill>
            <a:miter lim="400000"/>
          </a:ln>
        </p:spPr>
      </p:pic>
      <p:sp>
        <p:nvSpPr>
          <p:cNvPr id="1963" name="Rectangle"/>
          <p:cNvSpPr/>
          <p:nvPr/>
        </p:nvSpPr>
        <p:spPr>
          <a:xfrm>
            <a:off x="11099852" y="8000858"/>
            <a:ext cx="3232846" cy="1112044"/>
          </a:xfrm>
          <a:prstGeom prst="rect">
            <a:avLst/>
          </a:prstGeom>
          <a:solidFill>
            <a:srgbClr val="FFFB8B">
              <a:alpha val="64832"/>
            </a:srgbClr>
          </a:solidFill>
          <a:ln w="12700">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C -0.013132 0.110399 0.003634 0.225357 0.045286 0.310503 C 0.109830 0.442447 0.217121 0.477502 0.303837 0.394979" origin="layout" pathEditMode="relative">
                                      <p:cBhvr>
                                        <p:cTn id="6" dur="1000" fill="hold"/>
                                        <p:tgtEl>
                                          <p:spTgt spid="1959"/>
                                        </p:tgtEl>
                                        <p:attrNameLst>
                                          <p:attrName>ppt_x</p:attrName>
                                          <p:attrName>ppt_y</p:attrName>
                                        </p:attrNameLst>
                                      </p:cBhvr>
                                    </p:animMotion>
                                  </p:childTnLst>
                                </p:cTn>
                              </p:par>
                            </p:childTnLst>
                          </p:cTn>
                        </p:par>
                        <p:par>
                          <p:cTn id="7" fill="hold">
                            <p:stCondLst>
                              <p:cond delay="1000"/>
                            </p:stCondLst>
                            <p:childTnLst>
                              <p:par>
                                <p:cTn id="8" presetClass="exit" nodeType="afterEffect" presetID="9" grpId="2" fill="hold">
                                  <p:stCondLst>
                                    <p:cond delay="0"/>
                                  </p:stCondLst>
                                  <p:iterate type="el" backwards="0">
                                    <p:tmAbs val="0"/>
                                  </p:iterate>
                                  <p:childTnLst>
                                    <p:animEffect filter="dissolve" transition="out">
                                      <p:cBhvr>
                                        <p:cTn id="9" dur="1500" fill="hold"/>
                                        <p:tgtEl>
                                          <p:spTgt spid="1957"/>
                                        </p:tgtEl>
                                      </p:cBhvr>
                                    </p:animEffect>
                                    <p:set>
                                      <p:cBhvr>
                                        <p:cTn id="10" fill="hold">
                                          <p:stCondLst>
                                            <p:cond delay="1499"/>
                                          </p:stCondLst>
                                        </p:cTn>
                                        <p:tgtEl>
                                          <p:spTgt spid="1957"/>
                                        </p:tgtEl>
                                        <p:attrNameLst>
                                          <p:attrName>style.visibility</p:attrName>
                                        </p:attrNameLst>
                                      </p:cBhvr>
                                      <p:to>
                                        <p:strVal val="hidden"/>
                                      </p:to>
                                    </p:set>
                                  </p:childTnLst>
                                </p:cTn>
                              </p:par>
                            </p:childTnLst>
                          </p:cTn>
                        </p:par>
                        <p:par>
                          <p:cTn id="11" fill="hold">
                            <p:stCondLst>
                              <p:cond delay="0"/>
                            </p:stCondLst>
                            <p:childTnLst>
                              <p:par>
                                <p:cTn id="12" presetClass="path" nodeType="afterEffect" presetSubtype="0" presetID="-1" grpId="3" accel="50000" decel="50000" fill="hold">
                                  <p:stCondLst>
                                    <p:cond delay="0"/>
                                  </p:stCondLst>
                                  <p:childTnLst>
                                    <p:animMotion path="M 0.000000 0.000000 C -0.005910 0.025142 -0.008011 0.052599 -0.006093 0.079635 C 0.001903 0.192336 0.066703 0.262654 0.126742 0.223781" origin="layout" pathEditMode="relative">
                                      <p:cBhvr>
                                        <p:cTn id="13" dur="1000" fill="hold"/>
                                        <p:tgtEl>
                                          <p:spTgt spid="1949"/>
                                        </p:tgtEl>
                                        <p:attrNameLst>
                                          <p:attrName>ppt_x</p:attrName>
                                          <p:attrName>ppt_y</p:attrName>
                                        </p:attrNameLst>
                                      </p:cBhvr>
                                    </p:animMotion>
                                  </p:childTnLst>
                                </p:cTn>
                              </p:par>
                            </p:childTnLst>
                          </p:cTn>
                        </p:par>
                      </p:childTnLst>
                    </p:cTn>
                  </p:par>
                  <p:par>
                    <p:cTn id="14" fill="hold">
                      <p:stCondLst>
                        <p:cond delay="indefinite"/>
                      </p:stCondLst>
                      <p:childTnLst>
                        <p:par>
                          <p:cTn id="15" fill="hold">
                            <p:stCondLst>
                              <p:cond delay="0"/>
                            </p:stCondLst>
                            <p:childTnLst>
                              <p:par>
                                <p:cTn id="16" presetClass="exit" nodeType="clickEffect" presetSubtype="0" presetID="1" grpId="4" fill="hold">
                                  <p:stCondLst>
                                    <p:cond delay="0"/>
                                  </p:stCondLst>
                                  <p:iterate type="el" backwards="0">
                                    <p:tmAbs val="0"/>
                                  </p:iterate>
                                  <p:childTnLst>
                                    <p:set>
                                      <p:cBhvr>
                                        <p:cTn id="17" fill="hold">
                                          <p:stCondLst>
                                            <p:cond delay="0"/>
                                          </p:stCondLst>
                                        </p:cTn>
                                        <p:tgtEl>
                                          <p:spTgt spid="1949"/>
                                        </p:tgtEl>
                                        <p:attrNameLst>
                                          <p:attrName>style.visibility</p:attrName>
                                        </p:attrNameLst>
                                      </p:cBhvr>
                                      <p:to>
                                        <p:strVal val="hidden"/>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1961"/>
                                        </p:tgtEl>
                                        <p:attrNameLst>
                                          <p:attrName>style.visibility</p:attrName>
                                        </p:attrNameLst>
                                      </p:cBhvr>
                                      <p:to>
                                        <p:strVal val="visible"/>
                                      </p:to>
                                    </p:set>
                                  </p:childTnLst>
                                </p:cTn>
                              </p:par>
                            </p:childTnLst>
                          </p:cTn>
                        </p:par>
                        <p:par>
                          <p:cTn id="21" fill="hold">
                            <p:stCondLst>
                              <p:cond delay="0"/>
                            </p:stCondLst>
                            <p:childTnLst>
                              <p:par>
                                <p:cTn id="22" presetClass="path" nodeType="afterEffect" presetSubtype="0" presetID="-1" grpId="6" accel="50000" decel="50000" fill="hold">
                                  <p:stCondLst>
                                    <p:cond delay="0"/>
                                  </p:stCondLst>
                                  <p:childTnLst>
                                    <p:animMotion path="M 0.000000 0.000000 C -0.005974 0.025112 -0.008077 0.052599 -0.006093 0.079635 C 0.001104 0.177721 0.053651 0.244284 0.108150 0.224352" origin="layout" pathEditMode="relative">
                                      <p:cBhvr>
                                        <p:cTn id="23" dur="1000" fill="hold"/>
                                        <p:tgtEl>
                                          <p:spTgt spid="1961"/>
                                        </p:tgtEl>
                                        <p:attrNameLst>
                                          <p:attrName>ppt_x</p:attrName>
                                          <p:attrName>ppt_y</p:attrName>
                                        </p:attrNameLst>
                                      </p:cBhvr>
                                    </p:animMotion>
                                  </p:childTnLst>
                                </p:cTn>
                              </p:par>
                            </p:childTnLst>
                          </p:cTn>
                        </p:par>
                        <p:par>
                          <p:cTn id="24" fill="hold">
                            <p:stCondLst>
                              <p:cond delay="1000"/>
                            </p:stCondLst>
                            <p:childTnLst>
                              <p:par>
                                <p:cTn id="25" presetClass="entr" nodeType="afterEffect" presetSubtype="0" presetID="1" grpId="7" fill="hold">
                                  <p:stCondLst>
                                    <p:cond delay="0"/>
                                  </p:stCondLst>
                                  <p:iterate type="el" backwards="0">
                                    <p:tmAbs val="0"/>
                                  </p:iterate>
                                  <p:childTnLst>
                                    <p:set>
                                      <p:cBhvr>
                                        <p:cTn id="26" fill="hold"/>
                                        <p:tgtEl>
                                          <p:spTgt spid="1962"/>
                                        </p:tgtEl>
                                        <p:attrNameLst>
                                          <p:attrName>style.visibility</p:attrName>
                                        </p:attrNameLst>
                                      </p:cBhvr>
                                      <p:to>
                                        <p:strVal val="visible"/>
                                      </p:to>
                                    </p:set>
                                  </p:childTnLst>
                                </p:cTn>
                              </p:par>
                            </p:childTnLst>
                          </p:cTn>
                        </p:par>
                        <p:par>
                          <p:cTn id="27" fill="hold">
                            <p:stCondLst>
                              <p:cond delay="1000"/>
                            </p:stCondLst>
                            <p:childTnLst>
                              <p:par>
                                <p:cTn id="28" presetClass="entr" nodeType="afterEffect" presetSubtype="0" presetID="1" grpId="8" fill="hold">
                                  <p:stCondLst>
                                    <p:cond delay="0"/>
                                  </p:stCondLst>
                                  <p:iterate type="el" backwards="0">
                                    <p:tmAbs val="0"/>
                                  </p:iterate>
                                  <p:childTnLst>
                                    <p:set>
                                      <p:cBhvr>
                                        <p:cTn id="29" fill="hold"/>
                                        <p:tgtEl>
                                          <p:spTgt spid="1963"/>
                                        </p:tgtEl>
                                        <p:attrNameLst>
                                          <p:attrName>style.visibility</p:attrName>
                                        </p:attrNameLst>
                                      </p:cBhvr>
                                      <p:to>
                                        <p:strVal val="visible"/>
                                      </p:to>
                                    </p:set>
                                  </p:childTnLst>
                                </p:cTn>
                              </p:par>
                            </p:childTnLst>
                          </p:cTn>
                        </p:par>
                        <p:par>
                          <p:cTn id="30" fill="hold">
                            <p:stCondLst>
                              <p:cond delay="0"/>
                            </p:stCondLst>
                            <p:childTnLst>
                              <p:par>
                                <p:cTn id="31" presetClass="path" nodeType="afterEffect" presetSubtype="0" presetID="-1" grpId="9" accel="50000" decel="50000" fill="hold">
                                  <p:stCondLst>
                                    <p:cond delay="0"/>
                                  </p:stCondLst>
                                  <p:childTnLst>
                                    <p:animMotion path="M 0.000000 0.000000 C -0.072455 0.024995 -0.146628 0.018609 -0.216608 -0.017487 C -0.232149 -0.025503 -0.247584 -0.035108 -0.261695 -0.049915 C -0.329523 -0.121083 -0.348664 -0.280349 -0.303070 -0.394520" origin="layout" pathEditMode="relative">
                                      <p:cBhvr>
                                        <p:cTn id="32" dur="1000" fill="hold"/>
                                        <p:tgtEl>
                                          <p:spTgt spid="1963"/>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62" grpId="7"/>
      <p:bldP build="whole" bldLvl="1" animBg="1" rev="0" advAuto="0" spid="1957" grpId="2"/>
      <p:bldP build="whole" bldLvl="1" animBg="1" rev="0" advAuto="0" spid="1949" grpId="4"/>
      <p:bldP build="whole" bldLvl="1" animBg="1" rev="0" advAuto="0" spid="1963" grpId="8"/>
      <p:bldP build="whole" bldLvl="1" animBg="1" rev="0" advAuto="0" spid="1961" grpId="5"/>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7" name="Rounded Rectangle"/>
          <p:cNvSpPr/>
          <p:nvPr/>
        </p:nvSpPr>
        <p:spPr>
          <a:xfrm>
            <a:off x="10400122" y="7622761"/>
            <a:ext cx="4644311" cy="1895349"/>
          </a:xfrm>
          <a:prstGeom prst="roundRect">
            <a:avLst>
              <a:gd name="adj" fmla="val 15577"/>
            </a:avLst>
          </a:prstGeom>
          <a:solidFill>
            <a:srgbClr val="FFFC8C"/>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68" name="Rounded Rectangle"/>
          <p:cNvSpPr/>
          <p:nvPr/>
        </p:nvSpPr>
        <p:spPr>
          <a:xfrm>
            <a:off x="7359325" y="10713828"/>
            <a:ext cx="4644311" cy="1895348"/>
          </a:xfrm>
          <a:prstGeom prst="roundRect">
            <a:avLst>
              <a:gd name="adj" fmla="val 15577"/>
            </a:avLst>
          </a:prstGeom>
          <a:solidFill>
            <a:schemeClr val="accent6">
              <a:hueOff val="7068543"/>
              <a:satOff val="-63217"/>
              <a:lumOff val="21330"/>
            </a:schemeClr>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69" name="Rounded Rectangle"/>
          <p:cNvSpPr/>
          <p:nvPr/>
        </p:nvSpPr>
        <p:spPr>
          <a:xfrm>
            <a:off x="10210393" y="1484024"/>
            <a:ext cx="4644311" cy="1895349"/>
          </a:xfrm>
          <a:prstGeom prst="roundRect">
            <a:avLst>
              <a:gd name="adj" fmla="val 15577"/>
            </a:avLst>
          </a:prstGeom>
          <a:solidFill>
            <a:srgbClr val="F093A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70" name="Rounded Rectangle"/>
          <p:cNvSpPr/>
          <p:nvPr/>
        </p:nvSpPr>
        <p:spPr>
          <a:xfrm>
            <a:off x="7359325" y="4593396"/>
            <a:ext cx="4644311" cy="1895349"/>
          </a:xfrm>
          <a:prstGeom prst="roundRect">
            <a:avLst>
              <a:gd name="adj" fmla="val 15577"/>
            </a:avLst>
          </a:prstGeom>
          <a:solidFill>
            <a:srgbClr val="8DD3F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71" name="Rounded Rectangle"/>
          <p:cNvSpPr/>
          <p:nvPr/>
        </p:nvSpPr>
        <p:spPr>
          <a:xfrm>
            <a:off x="12896301" y="4553393"/>
            <a:ext cx="4644311" cy="1895348"/>
          </a:xfrm>
          <a:prstGeom prst="roundRect">
            <a:avLst>
              <a:gd name="adj" fmla="val 15577"/>
            </a:avLst>
          </a:prstGeom>
          <a:solidFill>
            <a:srgbClr val="B3833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72" name="Line"/>
          <p:cNvSpPr/>
          <p:nvPr/>
        </p:nvSpPr>
        <p:spPr>
          <a:xfrm flipH="1" rot="5400000">
            <a:off x="12077376" y="5249390"/>
            <a:ext cx="9223720" cy="34377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 y="11044"/>
                </a:moveTo>
                <a:lnTo>
                  <a:pt x="0" y="336"/>
                </a:lnTo>
                <a:lnTo>
                  <a:pt x="21571" y="0"/>
                </a:lnTo>
                <a:lnTo>
                  <a:pt x="21600" y="21600"/>
                </a:lnTo>
              </a:path>
            </a:pathLst>
          </a:cu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73" name="Line"/>
          <p:cNvSpPr/>
          <p:nvPr/>
        </p:nvSpPr>
        <p:spPr>
          <a:xfrm>
            <a:off x="9587008" y="6484456"/>
            <a:ext cx="2249097" cy="1166543"/>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74" name="Line"/>
          <p:cNvSpPr/>
          <p:nvPr/>
        </p:nvSpPr>
        <p:spPr>
          <a:xfrm>
            <a:off x="12532548" y="500443"/>
            <a:ext cx="1" cy="930276"/>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75" name="Line"/>
          <p:cNvSpPr/>
          <p:nvPr/>
        </p:nvSpPr>
        <p:spPr>
          <a:xfrm>
            <a:off x="5924799" y="5572023"/>
            <a:ext cx="1332425" cy="1"/>
          </a:xfrm>
          <a:prstGeom prst="line">
            <a:avLst/>
          </a:prstGeom>
          <a:ln w="139700">
            <a:solidFill>
              <a:srgbClr val="FFFFFF"/>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76" name="Rounded Rectangle"/>
          <p:cNvSpPr/>
          <p:nvPr/>
        </p:nvSpPr>
        <p:spPr>
          <a:xfrm>
            <a:off x="12988325" y="10633820"/>
            <a:ext cx="4644311" cy="1895349"/>
          </a:xfrm>
          <a:prstGeom prst="roundRect">
            <a:avLst>
              <a:gd name="adj" fmla="val 15577"/>
            </a:avLst>
          </a:prstGeom>
          <a:solidFill>
            <a:srgbClr val="489933"/>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1977" name="Line"/>
          <p:cNvSpPr/>
          <p:nvPr/>
        </p:nvSpPr>
        <p:spPr>
          <a:xfrm>
            <a:off x="13308107" y="3383888"/>
            <a:ext cx="2249097"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78" name="Line"/>
          <p:cNvSpPr/>
          <p:nvPr/>
        </p:nvSpPr>
        <p:spPr>
          <a:xfrm flipH="1">
            <a:off x="9612408" y="3383888"/>
            <a:ext cx="2249097"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79" name="Line"/>
          <p:cNvSpPr/>
          <p:nvPr/>
        </p:nvSpPr>
        <p:spPr>
          <a:xfrm flipH="1">
            <a:off x="13109250" y="6445872"/>
            <a:ext cx="2249098"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80" name="Line"/>
          <p:cNvSpPr/>
          <p:nvPr/>
        </p:nvSpPr>
        <p:spPr>
          <a:xfrm>
            <a:off x="13104908" y="9507856"/>
            <a:ext cx="2249097"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81" name="Line"/>
          <p:cNvSpPr/>
          <p:nvPr/>
        </p:nvSpPr>
        <p:spPr>
          <a:xfrm flipH="1">
            <a:off x="9409208" y="9507856"/>
            <a:ext cx="2249097"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1982" name="arthouse-wallpaper-623004-64_1000.jpg" descr="arthouse-wallpaper-623004-64_1000.jpg"/>
          <p:cNvPicPr>
            <a:picLocks noChangeAspect="1"/>
          </p:cNvPicPr>
          <p:nvPr/>
        </p:nvPicPr>
        <p:blipFill>
          <a:blip r:embed="rId3">
            <a:alphaModFix amt="50371"/>
            <a:extLst/>
          </a:blip>
          <a:srcRect l="0" t="0" r="2876" b="62190"/>
          <a:stretch>
            <a:fillRect/>
          </a:stretch>
        </p:blipFill>
        <p:spPr>
          <a:xfrm>
            <a:off x="12955079" y="4620004"/>
            <a:ext cx="4526680" cy="1762207"/>
          </a:xfrm>
          <a:prstGeom prst="rect">
            <a:avLst/>
          </a:prstGeom>
          <a:ln w="12700">
            <a:miter lim="400000"/>
          </a:ln>
        </p:spPr>
      </p:pic>
      <p:pic>
        <p:nvPicPr>
          <p:cNvPr id="1983" name="arthouse-wallpaper-623004-64_1000.jpg" descr="arthouse-wallpaper-623004-64_1000.jpg"/>
          <p:cNvPicPr>
            <a:picLocks noChangeAspect="1"/>
          </p:cNvPicPr>
          <p:nvPr/>
        </p:nvPicPr>
        <p:blipFill>
          <a:blip r:embed="rId3">
            <a:alphaModFix amt="50196"/>
            <a:extLst/>
          </a:blip>
          <a:srcRect l="0" t="0" r="2876" b="62190"/>
          <a:stretch>
            <a:fillRect/>
          </a:stretch>
        </p:blipFill>
        <p:spPr>
          <a:xfrm>
            <a:off x="7418102" y="10820442"/>
            <a:ext cx="4526680" cy="1762207"/>
          </a:xfrm>
          <a:prstGeom prst="rect">
            <a:avLst/>
          </a:prstGeom>
          <a:ln w="12700">
            <a:miter lim="400000"/>
          </a:ln>
        </p:spPr>
      </p:pic>
      <p:pic>
        <p:nvPicPr>
          <p:cNvPr id="1984" name="arthouse-wallpaper-623004-64_1000.jpg" descr="arthouse-wallpaper-623004-64_1000.jpg"/>
          <p:cNvPicPr>
            <a:picLocks noChangeAspect="1"/>
          </p:cNvPicPr>
          <p:nvPr/>
        </p:nvPicPr>
        <p:blipFill>
          <a:blip r:embed="rId3">
            <a:alphaModFix amt="50199"/>
            <a:extLst/>
          </a:blip>
          <a:srcRect l="0" t="0" r="2876" b="62190"/>
          <a:stretch>
            <a:fillRect/>
          </a:stretch>
        </p:blipFill>
        <p:spPr>
          <a:xfrm>
            <a:off x="13047102" y="10709381"/>
            <a:ext cx="4526681" cy="1762208"/>
          </a:xfrm>
          <a:prstGeom prst="rect">
            <a:avLst/>
          </a:prstGeom>
          <a:ln w="12700">
            <a:miter lim="400000"/>
          </a:ln>
        </p:spPr>
      </p:pic>
      <p:grpSp>
        <p:nvGrpSpPr>
          <p:cNvPr id="1993" name="Group"/>
          <p:cNvGrpSpPr/>
          <p:nvPr/>
        </p:nvGrpSpPr>
        <p:grpSpPr>
          <a:xfrm>
            <a:off x="7462972" y="4976998"/>
            <a:ext cx="4437018" cy="1190050"/>
            <a:chOff x="0" y="-1985"/>
            <a:chExt cx="4437017" cy="1190049"/>
          </a:xfrm>
        </p:grpSpPr>
        <p:sp>
          <p:nvSpPr>
            <p:cNvPr id="1985" name="Rectangle"/>
            <p:cNvSpPr/>
            <p:nvPr/>
          </p:nvSpPr>
          <p:spPr>
            <a:xfrm>
              <a:off x="0" y="139815"/>
              <a:ext cx="843194" cy="779864"/>
            </a:xfrm>
            <a:prstGeom prst="rect">
              <a:avLst/>
            </a:prstGeom>
            <a:solidFill>
              <a:srgbClr val="FFFB79"/>
            </a:solidFill>
            <a:ln w="12700" cap="flat">
              <a:noFill/>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86" name="Rectangle"/>
            <p:cNvSpPr/>
            <p:nvPr/>
          </p:nvSpPr>
          <p:spPr>
            <a:xfrm>
              <a:off x="3593823" y="139815"/>
              <a:ext cx="843195" cy="779864"/>
            </a:xfrm>
            <a:prstGeom prst="rect">
              <a:avLst/>
            </a:prstGeom>
            <a:solidFill>
              <a:srgbClr val="FF8DAA"/>
            </a:solidFill>
            <a:ln w="12700" cap="flat">
              <a:noFill/>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1990" name="Group"/>
            <p:cNvGrpSpPr/>
            <p:nvPr/>
          </p:nvGrpSpPr>
          <p:grpSpPr>
            <a:xfrm>
              <a:off x="1673417" y="139815"/>
              <a:ext cx="843195" cy="779864"/>
              <a:chOff x="0" y="0"/>
              <a:chExt cx="843193" cy="779862"/>
            </a:xfrm>
          </p:grpSpPr>
          <p:sp>
            <p:nvSpPr>
              <p:cNvPr id="1987" name="Rectangle"/>
              <p:cNvSpPr/>
              <p:nvPr/>
            </p:nvSpPr>
            <p:spPr>
              <a:xfrm>
                <a:off x="0" y="0"/>
                <a:ext cx="843194" cy="779863"/>
              </a:xfrm>
              <a:prstGeom prst="rect">
                <a:avLst/>
              </a:prstGeom>
              <a:solidFill>
                <a:srgbClr val="FFFB79"/>
              </a:solidFill>
              <a:ln w="12700" cap="flat">
                <a:noFill/>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88" name="Rectangle"/>
              <p:cNvSpPr/>
              <p:nvPr/>
            </p:nvSpPr>
            <p:spPr>
              <a:xfrm>
                <a:off x="186187" y="0"/>
                <a:ext cx="155577" cy="779863"/>
              </a:xfrm>
              <a:prstGeom prst="rect">
                <a:avLst/>
              </a:prstGeom>
              <a:solidFill>
                <a:srgbClr val="FF8DAA"/>
              </a:solidFill>
              <a:ln w="12700" cap="flat">
                <a:noFill/>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1989" name="Rectangle"/>
              <p:cNvSpPr/>
              <p:nvPr/>
            </p:nvSpPr>
            <p:spPr>
              <a:xfrm>
                <a:off x="497810" y="0"/>
                <a:ext cx="155577" cy="779863"/>
              </a:xfrm>
              <a:prstGeom prst="rect">
                <a:avLst/>
              </a:prstGeom>
              <a:solidFill>
                <a:srgbClr val="FF8DAA"/>
              </a:solidFill>
              <a:ln w="12700" cap="flat">
                <a:noFill/>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sp>
          <p:nvSpPr>
            <p:cNvPr id="1991" name="⨂"/>
            <p:cNvSpPr txBox="1"/>
            <p:nvPr/>
          </p:nvSpPr>
          <p:spPr>
            <a:xfrm>
              <a:off x="2523680" y="124600"/>
              <a:ext cx="1048470" cy="10634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7800">
                  <a:solidFill>
                    <a:srgbClr val="000000"/>
                  </a:solidFill>
                  <a:latin typeface="Apple Symbols"/>
                  <a:ea typeface="Apple Symbols"/>
                  <a:cs typeface="Apple Symbols"/>
                  <a:sym typeface="Apple Symbols"/>
                </a:defRPr>
              </a:lvl1pPr>
            </a:lstStyle>
            <a:p>
              <a:pPr/>
              <a:r>
                <a:t>⨂</a:t>
              </a:r>
            </a:p>
          </p:txBody>
        </p:sp>
        <p:sp>
          <p:nvSpPr>
            <p:cNvPr id="1992" name="←"/>
            <p:cNvSpPr txBox="1"/>
            <p:nvPr/>
          </p:nvSpPr>
          <p:spPr>
            <a:xfrm>
              <a:off x="833811" y="-1986"/>
              <a:ext cx="844836" cy="10634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7800">
                  <a:solidFill>
                    <a:srgbClr val="000000"/>
                  </a:solidFill>
                  <a:latin typeface="Apple Symbols"/>
                  <a:ea typeface="Apple Symbols"/>
                  <a:cs typeface="Apple Symbols"/>
                  <a:sym typeface="Apple Symbols"/>
                </a:defRPr>
              </a:lvl1pPr>
            </a:lstStyle>
            <a:p>
              <a:pPr/>
              <a:r>
                <a:t>←</a:t>
              </a:r>
            </a:p>
          </p:txBody>
        </p:sp>
      </p:grpSp>
      <p:grpSp>
        <p:nvGrpSpPr>
          <p:cNvPr id="2003" name="Group"/>
          <p:cNvGrpSpPr/>
          <p:nvPr/>
        </p:nvGrpSpPr>
        <p:grpSpPr>
          <a:xfrm>
            <a:off x="10400122" y="7622761"/>
            <a:ext cx="4644311" cy="1895349"/>
            <a:chOff x="0" y="0"/>
            <a:chExt cx="4644309" cy="1895347"/>
          </a:xfrm>
        </p:grpSpPr>
        <p:grpSp>
          <p:nvGrpSpPr>
            <p:cNvPr id="2001" name="Group"/>
            <p:cNvGrpSpPr/>
            <p:nvPr/>
          </p:nvGrpSpPr>
          <p:grpSpPr>
            <a:xfrm>
              <a:off x="0" y="0"/>
              <a:ext cx="4644310" cy="1895348"/>
              <a:chOff x="0" y="0"/>
              <a:chExt cx="4644309" cy="1895347"/>
            </a:xfrm>
          </p:grpSpPr>
          <p:sp>
            <p:nvSpPr>
              <p:cNvPr id="1994" name="Rounded Rectangle"/>
              <p:cNvSpPr/>
              <p:nvPr/>
            </p:nvSpPr>
            <p:spPr>
              <a:xfrm>
                <a:off x="0" y="0"/>
                <a:ext cx="4644310" cy="1895348"/>
              </a:xfrm>
              <a:prstGeom prst="roundRect">
                <a:avLst>
                  <a:gd name="adj" fmla="val 15577"/>
                </a:avLst>
              </a:prstGeom>
              <a:solidFill>
                <a:srgbClr val="FFFC8C"/>
              </a:solidFill>
              <a:ln w="88900" cap="flat">
                <a:solidFill>
                  <a:srgbClr val="00000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000" name="Group"/>
              <p:cNvGrpSpPr/>
              <p:nvPr/>
            </p:nvGrpSpPr>
            <p:grpSpPr>
              <a:xfrm>
                <a:off x="298958" y="41906"/>
                <a:ext cx="4046394" cy="1811534"/>
                <a:chOff x="0" y="0"/>
                <a:chExt cx="4046392" cy="1811533"/>
              </a:xfrm>
            </p:grpSpPr>
            <p:sp>
              <p:nvSpPr>
                <p:cNvPr id="1995" name="Rectangle"/>
                <p:cNvSpPr/>
                <p:nvPr/>
              </p:nvSpPr>
              <p:spPr>
                <a:xfrm>
                  <a:off x="0" y="0"/>
                  <a:ext cx="501618" cy="1811534"/>
                </a:xfrm>
                <a:prstGeom prst="rect">
                  <a:avLst/>
                </a:prstGeom>
                <a:solidFill>
                  <a:srgbClr val="EF93AA"/>
                </a:solidFill>
                <a:ln w="12700" cap="flat">
                  <a:noFill/>
                  <a:miter lim="400000"/>
                </a:ln>
                <a:effectLst/>
              </p:spPr>
              <p:txBody>
                <a:bodyPr wrap="square" lIns="71437" tIns="71437" rIns="71437" bIns="71437" numCol="1" anchor="ctr">
                  <a:noAutofit/>
                </a:bodyPr>
                <a:lstStyle/>
                <a:p>
                  <a:pPr>
                    <a:defRPr sz="3200">
                      <a:solidFill>
                        <a:srgbClr val="F093AB"/>
                      </a:solidFill>
                      <a:effectLst>
                        <a:outerShdw sx="100000" sy="100000" kx="0" ky="0" algn="b" rotWithShape="0" blurRad="25400" dist="23998" dir="2700000">
                          <a:srgbClr val="000000">
                            <a:alpha val="31034"/>
                          </a:srgbClr>
                        </a:outerShdw>
                      </a:effectLst>
                    </a:defRPr>
                  </a:pPr>
                </a:p>
              </p:txBody>
            </p:sp>
            <p:sp>
              <p:nvSpPr>
                <p:cNvPr id="1996" name="Rectangle"/>
                <p:cNvSpPr/>
                <p:nvPr/>
              </p:nvSpPr>
              <p:spPr>
                <a:xfrm>
                  <a:off x="886193" y="0"/>
                  <a:ext cx="501619" cy="1811534"/>
                </a:xfrm>
                <a:prstGeom prst="rect">
                  <a:avLst/>
                </a:prstGeom>
                <a:solidFill>
                  <a:srgbClr val="EF93AA"/>
                </a:solidFill>
                <a:ln w="12700" cap="flat">
                  <a:noFill/>
                  <a:miter lim="400000"/>
                </a:ln>
                <a:effectLst/>
              </p:spPr>
              <p:txBody>
                <a:bodyPr wrap="square" lIns="71437" tIns="71437" rIns="71437" bIns="71437" numCol="1" anchor="ctr">
                  <a:noAutofit/>
                </a:bodyPr>
                <a:lstStyle/>
                <a:p>
                  <a:pPr>
                    <a:defRPr sz="3200">
                      <a:solidFill>
                        <a:srgbClr val="F093AB"/>
                      </a:solidFill>
                      <a:effectLst>
                        <a:outerShdw sx="100000" sy="100000" kx="0" ky="0" algn="b" rotWithShape="0" blurRad="25400" dist="23998" dir="2700000">
                          <a:srgbClr val="000000">
                            <a:alpha val="31034"/>
                          </a:srgbClr>
                        </a:outerShdw>
                      </a:effectLst>
                    </a:defRPr>
                  </a:pPr>
                </a:p>
              </p:txBody>
            </p:sp>
            <p:sp>
              <p:nvSpPr>
                <p:cNvPr id="1997" name="Rectangle"/>
                <p:cNvSpPr/>
                <p:nvPr/>
              </p:nvSpPr>
              <p:spPr>
                <a:xfrm>
                  <a:off x="1772387" y="0"/>
                  <a:ext cx="501618" cy="1811534"/>
                </a:xfrm>
                <a:prstGeom prst="rect">
                  <a:avLst/>
                </a:prstGeom>
                <a:solidFill>
                  <a:srgbClr val="EF93AA"/>
                </a:solidFill>
                <a:ln w="12700" cap="flat">
                  <a:noFill/>
                  <a:miter lim="400000"/>
                </a:ln>
                <a:effectLst/>
              </p:spPr>
              <p:txBody>
                <a:bodyPr wrap="square" lIns="71437" tIns="71437" rIns="71437" bIns="71437" numCol="1" anchor="ctr">
                  <a:noAutofit/>
                </a:bodyPr>
                <a:lstStyle/>
                <a:p>
                  <a:pPr>
                    <a:defRPr sz="3200">
                      <a:solidFill>
                        <a:srgbClr val="F093AB"/>
                      </a:solidFill>
                      <a:effectLst>
                        <a:outerShdw sx="100000" sy="100000" kx="0" ky="0" algn="b" rotWithShape="0" blurRad="25400" dist="23998" dir="2700000">
                          <a:srgbClr val="000000">
                            <a:alpha val="31034"/>
                          </a:srgbClr>
                        </a:outerShdw>
                      </a:effectLst>
                    </a:defRPr>
                  </a:pPr>
                </a:p>
              </p:txBody>
            </p:sp>
            <p:sp>
              <p:nvSpPr>
                <p:cNvPr id="1998" name="Rectangle"/>
                <p:cNvSpPr/>
                <p:nvPr/>
              </p:nvSpPr>
              <p:spPr>
                <a:xfrm>
                  <a:off x="2658581" y="0"/>
                  <a:ext cx="501618" cy="1811534"/>
                </a:xfrm>
                <a:prstGeom prst="rect">
                  <a:avLst/>
                </a:prstGeom>
                <a:solidFill>
                  <a:srgbClr val="EF93AA"/>
                </a:solidFill>
                <a:ln w="12700" cap="flat">
                  <a:noFill/>
                  <a:miter lim="400000"/>
                </a:ln>
                <a:effectLst/>
              </p:spPr>
              <p:txBody>
                <a:bodyPr wrap="square" lIns="71437" tIns="71437" rIns="71437" bIns="71437" numCol="1" anchor="ctr">
                  <a:noAutofit/>
                </a:bodyPr>
                <a:lstStyle/>
                <a:p>
                  <a:pPr>
                    <a:defRPr sz="3200">
                      <a:solidFill>
                        <a:srgbClr val="F093AB"/>
                      </a:solidFill>
                      <a:effectLst>
                        <a:outerShdw sx="100000" sy="100000" kx="0" ky="0" algn="b" rotWithShape="0" blurRad="25400" dist="23998" dir="2700000">
                          <a:srgbClr val="000000">
                            <a:alpha val="31034"/>
                          </a:srgbClr>
                        </a:outerShdw>
                      </a:effectLst>
                    </a:defRPr>
                  </a:pPr>
                </a:p>
              </p:txBody>
            </p:sp>
            <p:sp>
              <p:nvSpPr>
                <p:cNvPr id="1999" name="Rectangle"/>
                <p:cNvSpPr/>
                <p:nvPr/>
              </p:nvSpPr>
              <p:spPr>
                <a:xfrm>
                  <a:off x="3544775" y="0"/>
                  <a:ext cx="501618" cy="1811534"/>
                </a:xfrm>
                <a:prstGeom prst="rect">
                  <a:avLst/>
                </a:prstGeom>
                <a:solidFill>
                  <a:srgbClr val="EF93AA"/>
                </a:solidFill>
                <a:ln w="12700" cap="flat">
                  <a:noFill/>
                  <a:miter lim="400000"/>
                </a:ln>
                <a:effectLst/>
              </p:spPr>
              <p:txBody>
                <a:bodyPr wrap="square" lIns="71437" tIns="71437" rIns="71437" bIns="71437" numCol="1" anchor="ctr">
                  <a:noAutofit/>
                </a:bodyPr>
                <a:lstStyle/>
                <a:p>
                  <a:pPr>
                    <a:defRPr sz="3200">
                      <a:solidFill>
                        <a:srgbClr val="F093AB"/>
                      </a:solidFill>
                      <a:effectLst>
                        <a:outerShdw sx="100000" sy="100000" kx="0" ky="0" algn="b" rotWithShape="0" blurRad="25400" dist="23998" dir="2700000">
                          <a:srgbClr val="000000">
                            <a:alpha val="31034"/>
                          </a:srgbClr>
                        </a:outerShdw>
                      </a:effectLst>
                    </a:defRPr>
                  </a:pPr>
                </a:p>
              </p:txBody>
            </p:sp>
          </p:grpSp>
        </p:grpSp>
        <p:pic>
          <p:nvPicPr>
            <p:cNvPr id="2002" name="arthouse-wallpaper-623004-64_1000.jpg" descr="arthouse-wallpaper-623004-64_1000.jpg"/>
            <p:cNvPicPr>
              <a:picLocks noChangeAspect="1"/>
            </p:cNvPicPr>
            <p:nvPr/>
          </p:nvPicPr>
          <p:blipFill>
            <a:blip r:embed="rId3">
              <a:alphaModFix amt="50457"/>
              <a:extLst/>
            </a:blip>
            <a:srcRect l="0" t="0" r="2876" b="62190"/>
            <a:stretch>
              <a:fillRect/>
            </a:stretch>
          </p:blipFill>
          <p:spPr>
            <a:xfrm>
              <a:off x="58777" y="80967"/>
              <a:ext cx="4526680" cy="1762208"/>
            </a:xfrm>
            <a:prstGeom prst="rect">
              <a:avLst/>
            </a:prstGeom>
            <a:ln w="12700" cap="flat">
              <a:noFill/>
              <a:miter lim="400000"/>
            </a:ln>
            <a:effectLst/>
          </p:spPr>
        </p:pic>
      </p:grpSp>
      <p:sp>
        <p:nvSpPr>
          <p:cNvPr id="2004" name="Rounded Rectangle"/>
          <p:cNvSpPr/>
          <p:nvPr/>
        </p:nvSpPr>
        <p:spPr>
          <a:xfrm>
            <a:off x="10225439" y="1484024"/>
            <a:ext cx="4644311" cy="1895349"/>
          </a:xfrm>
          <a:prstGeom prst="roundRect">
            <a:avLst>
              <a:gd name="adj" fmla="val 15577"/>
            </a:avLst>
          </a:prstGeom>
          <a:solidFill>
            <a:srgbClr val="F093A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05" name="Aucsmith, Tamper Resistant Software: An Implementation, IH’96"/>
          <p:cNvSpPr txBox="1"/>
          <p:nvPr/>
        </p:nvSpPr>
        <p:spPr>
          <a:xfrm>
            <a:off x="5018170" y="12803973"/>
            <a:ext cx="14715109" cy="70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b="1" sz="3800">
                <a:solidFill>
                  <a:srgbClr val="000000"/>
                </a:solidFill>
                <a:latin typeface="+mj-lt"/>
                <a:ea typeface="+mj-ea"/>
                <a:cs typeface="+mj-cs"/>
                <a:sym typeface="Trebuchet MS"/>
              </a:defRPr>
            </a:lvl1pPr>
          </a:lstStyle>
          <a:p>
            <a:pPr/>
            <a:r>
              <a:t>Aucsmith, Tamper Resistant Software: An Implementation, IH’96</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C 0.072016 -0.088537 0.171662 -0.032923 0.202292 0.112901 C 0.247488 0.328071 0.126405 0.535355 0.007164 0.446947" origin="layout" pathEditMode="relative">
                                      <p:cBhvr>
                                        <p:cTn id="6" dur="1000" fill="hold"/>
                                        <p:tgtEl>
                                          <p:spTgt spid="2004"/>
                                        </p:tgtEl>
                                        <p:attrNameLst>
                                          <p:attrName>ppt_x</p:attrName>
                                          <p:attrName>ppt_y</p:attrName>
                                        </p:attrNameLst>
                                      </p:cBhvr>
                                    </p:animMotion>
                                  </p:childTnLst>
                                </p:cTn>
                              </p:par>
                            </p:childTnLst>
                          </p:cTn>
                        </p:par>
                        <p:par>
                          <p:cTn id="7" fill="hold">
                            <p:stCondLst>
                              <p:cond delay="1000"/>
                            </p:stCondLst>
                            <p:childTnLst>
                              <p:par>
                                <p:cTn id="8" presetClass="exit" nodeType="afterEffect" presetID="9" grpId="2" fill="hold">
                                  <p:stCondLst>
                                    <p:cond delay="0"/>
                                  </p:stCondLst>
                                  <p:iterate type="el" backwards="0">
                                    <p:tmAbs val="0"/>
                                  </p:iterate>
                                  <p:childTnLst>
                                    <p:animEffect filter="dissolve" transition="out">
                                      <p:cBhvr>
                                        <p:cTn id="9" dur="1000" fill="hold"/>
                                        <p:tgtEl>
                                          <p:spTgt spid="2004"/>
                                        </p:tgtEl>
                                      </p:cBhvr>
                                    </p:animEffect>
                                    <p:set>
                                      <p:cBhvr>
                                        <p:cTn id="10" fill="hold">
                                          <p:stCondLst>
                                            <p:cond delay="999"/>
                                          </p:stCondLst>
                                        </p:cTn>
                                        <p:tgtEl>
                                          <p:spTgt spid="2004"/>
                                        </p:tgtEl>
                                        <p:attrNameLst>
                                          <p:attrName>style.visibility</p:attrName>
                                        </p:attrNameLst>
                                      </p:cBhvr>
                                      <p:to>
                                        <p:strVal val="hidden"/>
                                      </p:to>
                                    </p:set>
                                  </p:childTnLst>
                                </p:cTn>
                              </p:par>
                            </p:childTnLst>
                          </p:cTn>
                        </p:par>
                        <p:par>
                          <p:cTn id="11" fill="hold">
                            <p:stCondLst>
                              <p:cond delay="2000"/>
                            </p:stCondLst>
                            <p:childTnLst>
                              <p:par>
                                <p:cTn id="12" presetClass="exit" nodeType="afterEffect" presetID="9" grpId="3" fill="hold">
                                  <p:stCondLst>
                                    <p:cond delay="0"/>
                                  </p:stCondLst>
                                  <p:iterate type="el" backwards="0">
                                    <p:tmAbs val="0"/>
                                  </p:iterate>
                                  <p:childTnLst>
                                    <p:animEffect filter="dissolve" transition="out">
                                      <p:cBhvr>
                                        <p:cTn id="13" dur="2500" fill="hold"/>
                                        <p:tgtEl>
                                          <p:spTgt spid="2003"/>
                                        </p:tgtEl>
                                      </p:cBhvr>
                                    </p:animEffect>
                                    <p:set>
                                      <p:cBhvr>
                                        <p:cTn id="14" fill="hold">
                                          <p:stCondLst>
                                            <p:cond delay="2499"/>
                                          </p:stCondLst>
                                        </p:cTn>
                                        <p:tgtEl>
                                          <p:spTgt spid="2003"/>
                                        </p:tgtEl>
                                        <p:attrNameLst>
                                          <p:attrName>style.visibility</p:attrName>
                                        </p:attrNameLst>
                                      </p:cBhvr>
                                      <p:to>
                                        <p:strVal val="hidden"/>
                                      </p:to>
                                    </p:set>
                                  </p:childTnLst>
                                </p:cTn>
                              </p:par>
                            </p:childTnLst>
                          </p:cTn>
                        </p:par>
                        <p:par>
                          <p:cTn id="15" fill="hold">
                            <p:stCondLst>
                              <p:cond delay="0"/>
                            </p:stCondLst>
                            <p:childTnLst>
                              <p:par>
                                <p:cTn id="16" presetClass="path" nodeType="afterEffect" presetSubtype="0" presetID="-1" grpId="4" accel="50000" decel="50000" fill="hold">
                                  <p:stCondLst>
                                    <p:cond delay="0"/>
                                  </p:stCondLst>
                                  <p:childTnLst>
                                    <p:animMotion path="M 0.000000 0.000000 C -0.005910 0.025142 -0.008011 0.052599 -0.006093 0.079635 C 0.001903 0.192336 0.066703 0.262654 0.126742 0.223781" origin="layout" pathEditMode="relative">
                                      <p:cBhvr>
                                        <p:cTn id="17" dur="1000" fill="hold"/>
                                        <p:tgtEl>
                                          <p:spTgt spid="1975"/>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04" grpId="2"/>
      <p:bldP build="whole" bldLvl="1" animBg="1" rev="0" advAuto="0" spid="2003" grpId="3"/>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9" name="Rounded Rectangle"/>
          <p:cNvSpPr/>
          <p:nvPr/>
        </p:nvSpPr>
        <p:spPr>
          <a:xfrm>
            <a:off x="10400122" y="7622761"/>
            <a:ext cx="4644311" cy="1895349"/>
          </a:xfrm>
          <a:prstGeom prst="roundRect">
            <a:avLst>
              <a:gd name="adj" fmla="val 15577"/>
            </a:avLst>
          </a:prstGeom>
          <a:solidFill>
            <a:srgbClr val="FFFC8C"/>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10" name="Rounded Rectangle"/>
          <p:cNvSpPr/>
          <p:nvPr/>
        </p:nvSpPr>
        <p:spPr>
          <a:xfrm>
            <a:off x="7359325" y="10713828"/>
            <a:ext cx="4644311" cy="1895348"/>
          </a:xfrm>
          <a:prstGeom prst="roundRect">
            <a:avLst>
              <a:gd name="adj" fmla="val 15577"/>
            </a:avLst>
          </a:prstGeom>
          <a:solidFill>
            <a:schemeClr val="accent6">
              <a:hueOff val="7068543"/>
              <a:satOff val="-63217"/>
              <a:lumOff val="21330"/>
            </a:schemeClr>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11" name="Rounded Rectangle"/>
          <p:cNvSpPr/>
          <p:nvPr/>
        </p:nvSpPr>
        <p:spPr>
          <a:xfrm>
            <a:off x="10210393" y="1484024"/>
            <a:ext cx="4644311" cy="1895349"/>
          </a:xfrm>
          <a:prstGeom prst="roundRect">
            <a:avLst>
              <a:gd name="adj" fmla="val 15577"/>
            </a:avLst>
          </a:prstGeom>
          <a:solidFill>
            <a:srgbClr val="F093A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12" name="Rounded Rectangle"/>
          <p:cNvSpPr/>
          <p:nvPr/>
        </p:nvSpPr>
        <p:spPr>
          <a:xfrm>
            <a:off x="7359325" y="4593396"/>
            <a:ext cx="4644311" cy="1895349"/>
          </a:xfrm>
          <a:prstGeom prst="roundRect">
            <a:avLst>
              <a:gd name="adj" fmla="val 15577"/>
            </a:avLst>
          </a:prstGeom>
          <a:solidFill>
            <a:srgbClr val="8DD3F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13" name="Rounded Rectangle"/>
          <p:cNvSpPr/>
          <p:nvPr/>
        </p:nvSpPr>
        <p:spPr>
          <a:xfrm>
            <a:off x="12896301" y="4553393"/>
            <a:ext cx="4644311" cy="1895348"/>
          </a:xfrm>
          <a:prstGeom prst="roundRect">
            <a:avLst>
              <a:gd name="adj" fmla="val 15577"/>
            </a:avLst>
          </a:prstGeom>
          <a:solidFill>
            <a:srgbClr val="B3833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14" name="Line"/>
          <p:cNvSpPr/>
          <p:nvPr/>
        </p:nvSpPr>
        <p:spPr>
          <a:xfrm flipH="1" rot="5400000">
            <a:off x="12077376" y="5249390"/>
            <a:ext cx="9223720" cy="34377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 y="11044"/>
                </a:moveTo>
                <a:lnTo>
                  <a:pt x="0" y="336"/>
                </a:lnTo>
                <a:lnTo>
                  <a:pt x="21571" y="0"/>
                </a:lnTo>
                <a:lnTo>
                  <a:pt x="21600" y="21600"/>
                </a:lnTo>
              </a:path>
            </a:pathLst>
          </a:cu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015" name="Line"/>
          <p:cNvSpPr/>
          <p:nvPr/>
        </p:nvSpPr>
        <p:spPr>
          <a:xfrm>
            <a:off x="9587008" y="6484456"/>
            <a:ext cx="2249097" cy="1166543"/>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016" name="Line"/>
          <p:cNvSpPr/>
          <p:nvPr/>
        </p:nvSpPr>
        <p:spPr>
          <a:xfrm>
            <a:off x="12532548" y="500443"/>
            <a:ext cx="1" cy="930276"/>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017" name="Line"/>
          <p:cNvSpPr/>
          <p:nvPr/>
        </p:nvSpPr>
        <p:spPr>
          <a:xfrm>
            <a:off x="5924799" y="5572023"/>
            <a:ext cx="1332425" cy="1"/>
          </a:xfrm>
          <a:prstGeom prst="line">
            <a:avLst/>
          </a:prstGeom>
          <a:ln w="139700">
            <a:solidFill>
              <a:srgbClr val="FFFFFF"/>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018" name="Rounded Rectangle"/>
          <p:cNvSpPr/>
          <p:nvPr/>
        </p:nvSpPr>
        <p:spPr>
          <a:xfrm>
            <a:off x="12988325" y="10633820"/>
            <a:ext cx="4644311" cy="1895349"/>
          </a:xfrm>
          <a:prstGeom prst="roundRect">
            <a:avLst>
              <a:gd name="adj" fmla="val 15577"/>
            </a:avLst>
          </a:prstGeom>
          <a:solidFill>
            <a:srgbClr val="489933"/>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19" name="Line"/>
          <p:cNvSpPr/>
          <p:nvPr/>
        </p:nvSpPr>
        <p:spPr>
          <a:xfrm>
            <a:off x="13308107" y="3383888"/>
            <a:ext cx="2249097"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020" name="Line"/>
          <p:cNvSpPr/>
          <p:nvPr/>
        </p:nvSpPr>
        <p:spPr>
          <a:xfrm flipH="1">
            <a:off x="9612408" y="3383888"/>
            <a:ext cx="2249097"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021" name="Line"/>
          <p:cNvSpPr/>
          <p:nvPr/>
        </p:nvSpPr>
        <p:spPr>
          <a:xfrm flipH="1">
            <a:off x="13109250" y="6445872"/>
            <a:ext cx="2249098"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022" name="Line"/>
          <p:cNvSpPr/>
          <p:nvPr/>
        </p:nvSpPr>
        <p:spPr>
          <a:xfrm>
            <a:off x="13104908" y="9507856"/>
            <a:ext cx="2249097"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023" name="Line"/>
          <p:cNvSpPr/>
          <p:nvPr/>
        </p:nvSpPr>
        <p:spPr>
          <a:xfrm flipH="1">
            <a:off x="9409208" y="9507856"/>
            <a:ext cx="2249097"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2024" name="arthouse-wallpaper-623004-64_1000.jpg" descr="arthouse-wallpaper-623004-64_1000.jpg"/>
          <p:cNvPicPr>
            <a:picLocks noChangeAspect="1"/>
          </p:cNvPicPr>
          <p:nvPr/>
        </p:nvPicPr>
        <p:blipFill>
          <a:blip r:embed="rId3">
            <a:alphaModFix amt="50371"/>
            <a:extLst/>
          </a:blip>
          <a:srcRect l="0" t="0" r="2876" b="62190"/>
          <a:stretch>
            <a:fillRect/>
          </a:stretch>
        </p:blipFill>
        <p:spPr>
          <a:xfrm>
            <a:off x="12955079" y="4620004"/>
            <a:ext cx="4526680" cy="1762207"/>
          </a:xfrm>
          <a:prstGeom prst="rect">
            <a:avLst/>
          </a:prstGeom>
          <a:ln w="12700">
            <a:miter lim="400000"/>
          </a:ln>
        </p:spPr>
      </p:pic>
      <p:pic>
        <p:nvPicPr>
          <p:cNvPr id="2025" name="arthouse-wallpaper-623004-64_1000.jpg" descr="arthouse-wallpaper-623004-64_1000.jpg"/>
          <p:cNvPicPr>
            <a:picLocks noChangeAspect="1"/>
          </p:cNvPicPr>
          <p:nvPr/>
        </p:nvPicPr>
        <p:blipFill>
          <a:blip r:embed="rId3">
            <a:alphaModFix amt="50196"/>
            <a:extLst/>
          </a:blip>
          <a:srcRect l="0" t="0" r="2876" b="62190"/>
          <a:stretch>
            <a:fillRect/>
          </a:stretch>
        </p:blipFill>
        <p:spPr>
          <a:xfrm>
            <a:off x="7418102" y="10820442"/>
            <a:ext cx="4526680" cy="1762207"/>
          </a:xfrm>
          <a:prstGeom prst="rect">
            <a:avLst/>
          </a:prstGeom>
          <a:ln w="12700">
            <a:miter lim="400000"/>
          </a:ln>
        </p:spPr>
      </p:pic>
      <p:pic>
        <p:nvPicPr>
          <p:cNvPr id="2026" name="arthouse-wallpaper-623004-64_1000.jpg" descr="arthouse-wallpaper-623004-64_1000.jpg"/>
          <p:cNvPicPr>
            <a:picLocks noChangeAspect="1"/>
          </p:cNvPicPr>
          <p:nvPr/>
        </p:nvPicPr>
        <p:blipFill>
          <a:blip r:embed="rId3">
            <a:alphaModFix amt="50199"/>
            <a:extLst/>
          </a:blip>
          <a:srcRect l="0" t="0" r="2876" b="62190"/>
          <a:stretch>
            <a:fillRect/>
          </a:stretch>
        </p:blipFill>
        <p:spPr>
          <a:xfrm>
            <a:off x="13047102" y="10709381"/>
            <a:ext cx="4526681" cy="1762208"/>
          </a:xfrm>
          <a:prstGeom prst="rect">
            <a:avLst/>
          </a:prstGeom>
          <a:ln w="12700">
            <a:miter lim="400000"/>
          </a:ln>
        </p:spPr>
      </p:pic>
      <p:grpSp>
        <p:nvGrpSpPr>
          <p:cNvPr id="2034" name="Group"/>
          <p:cNvGrpSpPr/>
          <p:nvPr/>
        </p:nvGrpSpPr>
        <p:grpSpPr>
          <a:xfrm>
            <a:off x="7549079" y="4989163"/>
            <a:ext cx="4987145" cy="1103815"/>
            <a:chOff x="0" y="0"/>
            <a:chExt cx="4987143" cy="1103814"/>
          </a:xfrm>
        </p:grpSpPr>
        <p:sp>
          <p:nvSpPr>
            <p:cNvPr id="2027" name="Rectangle"/>
            <p:cNvSpPr/>
            <p:nvPr/>
          </p:nvSpPr>
          <p:spPr>
            <a:xfrm>
              <a:off x="0" y="141800"/>
              <a:ext cx="843194" cy="779863"/>
            </a:xfrm>
            <a:prstGeom prst="rect">
              <a:avLst/>
            </a:prstGeom>
            <a:solidFill>
              <a:srgbClr val="FFFB79"/>
            </a:solidFill>
            <a:ln w="12700" cap="flat">
              <a:noFill/>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028" name="Rectangle"/>
            <p:cNvSpPr/>
            <p:nvPr/>
          </p:nvSpPr>
          <p:spPr>
            <a:xfrm>
              <a:off x="2046109" y="570414"/>
              <a:ext cx="658578" cy="533401"/>
            </a:xfrm>
            <a:prstGeom prst="rect">
              <a:avLst/>
            </a:prstGeom>
            <a:solidFill>
              <a:srgbClr val="FF8DAA"/>
            </a:solidFill>
            <a:ln w="12700" cap="flat">
              <a:noFill/>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2032" name="Group"/>
            <p:cNvGrpSpPr/>
            <p:nvPr/>
          </p:nvGrpSpPr>
          <p:grpSpPr>
            <a:xfrm>
              <a:off x="3121217" y="141800"/>
              <a:ext cx="843195" cy="779863"/>
              <a:chOff x="0" y="0"/>
              <a:chExt cx="843193" cy="779862"/>
            </a:xfrm>
          </p:grpSpPr>
          <p:sp>
            <p:nvSpPr>
              <p:cNvPr id="2029" name="Rectangle"/>
              <p:cNvSpPr/>
              <p:nvPr/>
            </p:nvSpPr>
            <p:spPr>
              <a:xfrm>
                <a:off x="0" y="0"/>
                <a:ext cx="843194" cy="779863"/>
              </a:xfrm>
              <a:prstGeom prst="rect">
                <a:avLst/>
              </a:prstGeom>
              <a:solidFill>
                <a:srgbClr val="FFFB79"/>
              </a:solidFill>
              <a:ln w="12700" cap="flat">
                <a:noFill/>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030" name="Rectangle"/>
              <p:cNvSpPr/>
              <p:nvPr/>
            </p:nvSpPr>
            <p:spPr>
              <a:xfrm>
                <a:off x="186187" y="0"/>
                <a:ext cx="155577" cy="779863"/>
              </a:xfrm>
              <a:prstGeom prst="rect">
                <a:avLst/>
              </a:prstGeom>
              <a:solidFill>
                <a:srgbClr val="FF8DAA"/>
              </a:solidFill>
              <a:ln w="12700" cap="flat">
                <a:noFill/>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031" name="Rectangle"/>
              <p:cNvSpPr/>
              <p:nvPr/>
            </p:nvSpPr>
            <p:spPr>
              <a:xfrm>
                <a:off x="497810" y="0"/>
                <a:ext cx="155577" cy="779863"/>
              </a:xfrm>
              <a:prstGeom prst="rect">
                <a:avLst/>
              </a:prstGeom>
              <a:solidFill>
                <a:srgbClr val="FF8DAA"/>
              </a:solidFill>
              <a:ln w="12700" cap="flat">
                <a:noFill/>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sp>
          <p:nvSpPr>
            <p:cNvPr id="2033" name="←D  (   )"/>
            <p:cNvSpPr txBox="1"/>
            <p:nvPr/>
          </p:nvSpPr>
          <p:spPr>
            <a:xfrm>
              <a:off x="253933" y="0"/>
              <a:ext cx="4733211" cy="10634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7800">
                  <a:solidFill>
                    <a:srgbClr val="000000"/>
                  </a:solidFill>
                  <a:latin typeface="Apple Symbols"/>
                  <a:ea typeface="Apple Symbols"/>
                  <a:cs typeface="Apple Symbols"/>
                  <a:sym typeface="Apple Symbols"/>
                </a:defRPr>
              </a:lvl1pPr>
            </a:lstStyle>
            <a:p>
              <a:pPr/>
              <a:r>
                <a:t>←D  (   )</a:t>
              </a:r>
            </a:p>
          </p:txBody>
        </p:sp>
      </p:grpSp>
      <p:grpSp>
        <p:nvGrpSpPr>
          <p:cNvPr id="2044" name="Group"/>
          <p:cNvGrpSpPr/>
          <p:nvPr/>
        </p:nvGrpSpPr>
        <p:grpSpPr>
          <a:xfrm>
            <a:off x="10400122" y="7622761"/>
            <a:ext cx="4644311" cy="1895349"/>
            <a:chOff x="0" y="0"/>
            <a:chExt cx="4644309" cy="1895347"/>
          </a:xfrm>
        </p:grpSpPr>
        <p:grpSp>
          <p:nvGrpSpPr>
            <p:cNvPr id="2042" name="Group"/>
            <p:cNvGrpSpPr/>
            <p:nvPr/>
          </p:nvGrpSpPr>
          <p:grpSpPr>
            <a:xfrm>
              <a:off x="0" y="0"/>
              <a:ext cx="4644310" cy="1895348"/>
              <a:chOff x="0" y="0"/>
              <a:chExt cx="4644309" cy="1895347"/>
            </a:xfrm>
          </p:grpSpPr>
          <p:sp>
            <p:nvSpPr>
              <p:cNvPr id="2035" name="Rounded Rectangle"/>
              <p:cNvSpPr/>
              <p:nvPr/>
            </p:nvSpPr>
            <p:spPr>
              <a:xfrm>
                <a:off x="0" y="0"/>
                <a:ext cx="4644310" cy="1895348"/>
              </a:xfrm>
              <a:prstGeom prst="roundRect">
                <a:avLst>
                  <a:gd name="adj" fmla="val 15577"/>
                </a:avLst>
              </a:prstGeom>
              <a:solidFill>
                <a:srgbClr val="FFFC8C"/>
              </a:solidFill>
              <a:ln w="88900" cap="flat">
                <a:solidFill>
                  <a:srgbClr val="00000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041" name="Group"/>
              <p:cNvGrpSpPr/>
              <p:nvPr/>
            </p:nvGrpSpPr>
            <p:grpSpPr>
              <a:xfrm>
                <a:off x="298958" y="41906"/>
                <a:ext cx="4046394" cy="1811534"/>
                <a:chOff x="0" y="0"/>
                <a:chExt cx="4046392" cy="1811533"/>
              </a:xfrm>
            </p:grpSpPr>
            <p:sp>
              <p:nvSpPr>
                <p:cNvPr id="2036" name="Rectangle"/>
                <p:cNvSpPr/>
                <p:nvPr/>
              </p:nvSpPr>
              <p:spPr>
                <a:xfrm>
                  <a:off x="0" y="0"/>
                  <a:ext cx="501618" cy="1811534"/>
                </a:xfrm>
                <a:prstGeom prst="rect">
                  <a:avLst/>
                </a:prstGeom>
                <a:solidFill>
                  <a:srgbClr val="EF93AA"/>
                </a:solidFill>
                <a:ln w="12700" cap="flat">
                  <a:noFill/>
                  <a:miter lim="400000"/>
                </a:ln>
                <a:effectLst/>
              </p:spPr>
              <p:txBody>
                <a:bodyPr wrap="square" lIns="71437" tIns="71437" rIns="71437" bIns="71437" numCol="1" anchor="ctr">
                  <a:noAutofit/>
                </a:bodyPr>
                <a:lstStyle/>
                <a:p>
                  <a:pPr>
                    <a:defRPr sz="3200">
                      <a:solidFill>
                        <a:srgbClr val="F093AB"/>
                      </a:solidFill>
                      <a:effectLst>
                        <a:outerShdw sx="100000" sy="100000" kx="0" ky="0" algn="b" rotWithShape="0" blurRad="25400" dist="23998" dir="2700000">
                          <a:srgbClr val="000000">
                            <a:alpha val="31034"/>
                          </a:srgbClr>
                        </a:outerShdw>
                      </a:effectLst>
                    </a:defRPr>
                  </a:pPr>
                </a:p>
              </p:txBody>
            </p:sp>
            <p:sp>
              <p:nvSpPr>
                <p:cNvPr id="2037" name="Rectangle"/>
                <p:cNvSpPr/>
                <p:nvPr/>
              </p:nvSpPr>
              <p:spPr>
                <a:xfrm>
                  <a:off x="886193" y="0"/>
                  <a:ext cx="501619" cy="1811534"/>
                </a:xfrm>
                <a:prstGeom prst="rect">
                  <a:avLst/>
                </a:prstGeom>
                <a:solidFill>
                  <a:srgbClr val="EF93AA"/>
                </a:solidFill>
                <a:ln w="12700" cap="flat">
                  <a:noFill/>
                  <a:miter lim="400000"/>
                </a:ln>
                <a:effectLst/>
              </p:spPr>
              <p:txBody>
                <a:bodyPr wrap="square" lIns="71437" tIns="71437" rIns="71437" bIns="71437" numCol="1" anchor="ctr">
                  <a:noAutofit/>
                </a:bodyPr>
                <a:lstStyle/>
                <a:p>
                  <a:pPr>
                    <a:defRPr sz="3200">
                      <a:solidFill>
                        <a:srgbClr val="F093AB"/>
                      </a:solidFill>
                      <a:effectLst>
                        <a:outerShdw sx="100000" sy="100000" kx="0" ky="0" algn="b" rotWithShape="0" blurRad="25400" dist="23998" dir="2700000">
                          <a:srgbClr val="000000">
                            <a:alpha val="31034"/>
                          </a:srgbClr>
                        </a:outerShdw>
                      </a:effectLst>
                    </a:defRPr>
                  </a:pPr>
                </a:p>
              </p:txBody>
            </p:sp>
            <p:sp>
              <p:nvSpPr>
                <p:cNvPr id="2038" name="Rectangle"/>
                <p:cNvSpPr/>
                <p:nvPr/>
              </p:nvSpPr>
              <p:spPr>
                <a:xfrm>
                  <a:off x="1772387" y="0"/>
                  <a:ext cx="501618" cy="1811534"/>
                </a:xfrm>
                <a:prstGeom prst="rect">
                  <a:avLst/>
                </a:prstGeom>
                <a:solidFill>
                  <a:srgbClr val="EF93AA"/>
                </a:solidFill>
                <a:ln w="12700" cap="flat">
                  <a:noFill/>
                  <a:miter lim="400000"/>
                </a:ln>
                <a:effectLst/>
              </p:spPr>
              <p:txBody>
                <a:bodyPr wrap="square" lIns="71437" tIns="71437" rIns="71437" bIns="71437" numCol="1" anchor="ctr">
                  <a:noAutofit/>
                </a:bodyPr>
                <a:lstStyle/>
                <a:p>
                  <a:pPr>
                    <a:defRPr sz="3200">
                      <a:solidFill>
                        <a:srgbClr val="F093AB"/>
                      </a:solidFill>
                      <a:effectLst>
                        <a:outerShdw sx="100000" sy="100000" kx="0" ky="0" algn="b" rotWithShape="0" blurRad="25400" dist="23998" dir="2700000">
                          <a:srgbClr val="000000">
                            <a:alpha val="31034"/>
                          </a:srgbClr>
                        </a:outerShdw>
                      </a:effectLst>
                    </a:defRPr>
                  </a:pPr>
                </a:p>
              </p:txBody>
            </p:sp>
            <p:sp>
              <p:nvSpPr>
                <p:cNvPr id="2039" name="Rectangle"/>
                <p:cNvSpPr/>
                <p:nvPr/>
              </p:nvSpPr>
              <p:spPr>
                <a:xfrm>
                  <a:off x="2658581" y="0"/>
                  <a:ext cx="501618" cy="1811534"/>
                </a:xfrm>
                <a:prstGeom prst="rect">
                  <a:avLst/>
                </a:prstGeom>
                <a:solidFill>
                  <a:srgbClr val="EF93AA"/>
                </a:solidFill>
                <a:ln w="12700" cap="flat">
                  <a:noFill/>
                  <a:miter lim="400000"/>
                </a:ln>
                <a:effectLst/>
              </p:spPr>
              <p:txBody>
                <a:bodyPr wrap="square" lIns="71437" tIns="71437" rIns="71437" bIns="71437" numCol="1" anchor="ctr">
                  <a:noAutofit/>
                </a:bodyPr>
                <a:lstStyle/>
                <a:p>
                  <a:pPr>
                    <a:defRPr sz="3200">
                      <a:solidFill>
                        <a:srgbClr val="F093AB"/>
                      </a:solidFill>
                      <a:effectLst>
                        <a:outerShdw sx="100000" sy="100000" kx="0" ky="0" algn="b" rotWithShape="0" blurRad="25400" dist="23998" dir="2700000">
                          <a:srgbClr val="000000">
                            <a:alpha val="31034"/>
                          </a:srgbClr>
                        </a:outerShdw>
                      </a:effectLst>
                    </a:defRPr>
                  </a:pPr>
                </a:p>
              </p:txBody>
            </p:sp>
            <p:sp>
              <p:nvSpPr>
                <p:cNvPr id="2040" name="Rectangle"/>
                <p:cNvSpPr/>
                <p:nvPr/>
              </p:nvSpPr>
              <p:spPr>
                <a:xfrm>
                  <a:off x="3544775" y="0"/>
                  <a:ext cx="501618" cy="1811534"/>
                </a:xfrm>
                <a:prstGeom prst="rect">
                  <a:avLst/>
                </a:prstGeom>
                <a:solidFill>
                  <a:srgbClr val="EF93AA"/>
                </a:solidFill>
                <a:ln w="12700" cap="flat">
                  <a:noFill/>
                  <a:miter lim="400000"/>
                </a:ln>
                <a:effectLst/>
              </p:spPr>
              <p:txBody>
                <a:bodyPr wrap="square" lIns="71437" tIns="71437" rIns="71437" bIns="71437" numCol="1" anchor="ctr">
                  <a:noAutofit/>
                </a:bodyPr>
                <a:lstStyle/>
                <a:p>
                  <a:pPr>
                    <a:defRPr sz="3200">
                      <a:solidFill>
                        <a:srgbClr val="F093AB"/>
                      </a:solidFill>
                      <a:effectLst>
                        <a:outerShdw sx="100000" sy="100000" kx="0" ky="0" algn="b" rotWithShape="0" blurRad="25400" dist="23998" dir="2700000">
                          <a:srgbClr val="000000">
                            <a:alpha val="31034"/>
                          </a:srgbClr>
                        </a:outerShdw>
                      </a:effectLst>
                    </a:defRPr>
                  </a:pPr>
                </a:p>
              </p:txBody>
            </p:sp>
          </p:grpSp>
        </p:grpSp>
        <p:pic>
          <p:nvPicPr>
            <p:cNvPr id="2043" name="arthouse-wallpaper-623004-64_1000.jpg" descr="arthouse-wallpaper-623004-64_1000.jpg"/>
            <p:cNvPicPr>
              <a:picLocks noChangeAspect="1"/>
            </p:cNvPicPr>
            <p:nvPr/>
          </p:nvPicPr>
          <p:blipFill>
            <a:blip r:embed="rId3">
              <a:alphaModFix amt="50457"/>
              <a:extLst/>
            </a:blip>
            <a:srcRect l="0" t="0" r="2876" b="62190"/>
            <a:stretch>
              <a:fillRect/>
            </a:stretch>
          </p:blipFill>
          <p:spPr>
            <a:xfrm>
              <a:off x="58777" y="80967"/>
              <a:ext cx="4526680" cy="1762208"/>
            </a:xfrm>
            <a:prstGeom prst="rect">
              <a:avLst/>
            </a:prstGeom>
            <a:ln w="12700" cap="flat">
              <a:noFill/>
              <a:miter lim="400000"/>
            </a:ln>
            <a:effectLst/>
          </p:spPr>
        </p:pic>
      </p:grpSp>
      <p:sp>
        <p:nvSpPr>
          <p:cNvPr id="2045" name="Rounded Rectangle"/>
          <p:cNvSpPr/>
          <p:nvPr/>
        </p:nvSpPr>
        <p:spPr>
          <a:xfrm>
            <a:off x="10225439" y="1484024"/>
            <a:ext cx="4644311" cy="1895349"/>
          </a:xfrm>
          <a:prstGeom prst="roundRect">
            <a:avLst>
              <a:gd name="adj" fmla="val 15577"/>
            </a:avLst>
          </a:prstGeom>
          <a:solidFill>
            <a:srgbClr val="F093A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46" name="Cappaert, Preneel, et al. Towards Tamper Resistant Code Encryption P&amp;E, ISPEC'08"/>
          <p:cNvSpPr txBox="1"/>
          <p:nvPr/>
        </p:nvSpPr>
        <p:spPr>
          <a:xfrm>
            <a:off x="3265248" y="12728610"/>
            <a:ext cx="18914059" cy="70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b="1" sz="3800">
                <a:solidFill>
                  <a:srgbClr val="000000"/>
                </a:solidFill>
                <a:latin typeface="+mj-lt"/>
                <a:ea typeface="+mj-ea"/>
                <a:cs typeface="+mj-cs"/>
                <a:sym typeface="Trebuchet MS"/>
              </a:defRPr>
            </a:lvl1pPr>
          </a:lstStyle>
          <a:p>
            <a:pPr/>
            <a:r>
              <a:t>Cappaert, Preneel, et al. Towards Tamper Resistant Code Encryption P&amp;E, ISPEC'08</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C 0.072016 -0.088537 0.171662 -0.032923 0.202292 0.112901 C 0.247488 0.328071 0.126405 0.535355 0.007164 0.446947" origin="layout" pathEditMode="relative">
                                      <p:cBhvr>
                                        <p:cTn id="6" dur="1000" fill="hold"/>
                                        <p:tgtEl>
                                          <p:spTgt spid="2045"/>
                                        </p:tgtEl>
                                        <p:attrNameLst>
                                          <p:attrName>ppt_x</p:attrName>
                                          <p:attrName>ppt_y</p:attrName>
                                        </p:attrNameLst>
                                      </p:cBhvr>
                                    </p:animMotion>
                                  </p:childTnLst>
                                </p:cTn>
                              </p:par>
                            </p:childTnLst>
                          </p:cTn>
                        </p:par>
                        <p:par>
                          <p:cTn id="7" fill="hold">
                            <p:stCondLst>
                              <p:cond delay="1000"/>
                            </p:stCondLst>
                            <p:childTnLst>
                              <p:par>
                                <p:cTn id="8" presetClass="exit" nodeType="afterEffect" presetID="9" grpId="2" fill="hold">
                                  <p:stCondLst>
                                    <p:cond delay="0"/>
                                  </p:stCondLst>
                                  <p:iterate type="el" backwards="0">
                                    <p:tmAbs val="0"/>
                                  </p:iterate>
                                  <p:childTnLst>
                                    <p:animEffect filter="dissolve" transition="out">
                                      <p:cBhvr>
                                        <p:cTn id="9" dur="1000" fill="hold"/>
                                        <p:tgtEl>
                                          <p:spTgt spid="2045"/>
                                        </p:tgtEl>
                                      </p:cBhvr>
                                    </p:animEffect>
                                    <p:set>
                                      <p:cBhvr>
                                        <p:cTn id="10" fill="hold">
                                          <p:stCondLst>
                                            <p:cond delay="999"/>
                                          </p:stCondLst>
                                        </p:cTn>
                                        <p:tgtEl>
                                          <p:spTgt spid="2045"/>
                                        </p:tgtEl>
                                        <p:attrNameLst>
                                          <p:attrName>style.visibility</p:attrName>
                                        </p:attrNameLst>
                                      </p:cBhvr>
                                      <p:to>
                                        <p:strVal val="hidden"/>
                                      </p:to>
                                    </p:set>
                                  </p:childTnLst>
                                </p:cTn>
                              </p:par>
                            </p:childTnLst>
                          </p:cTn>
                        </p:par>
                        <p:par>
                          <p:cTn id="11" fill="hold">
                            <p:stCondLst>
                              <p:cond delay="2000"/>
                            </p:stCondLst>
                            <p:childTnLst>
                              <p:par>
                                <p:cTn id="12" presetClass="exit" nodeType="afterEffect" presetID="9" grpId="3" fill="hold">
                                  <p:stCondLst>
                                    <p:cond delay="0"/>
                                  </p:stCondLst>
                                  <p:iterate type="el" backwards="0">
                                    <p:tmAbs val="0"/>
                                  </p:iterate>
                                  <p:childTnLst>
                                    <p:animEffect filter="dissolve" transition="out">
                                      <p:cBhvr>
                                        <p:cTn id="13" dur="2500" fill="hold"/>
                                        <p:tgtEl>
                                          <p:spTgt spid="2044"/>
                                        </p:tgtEl>
                                      </p:cBhvr>
                                    </p:animEffect>
                                    <p:set>
                                      <p:cBhvr>
                                        <p:cTn id="14" fill="hold">
                                          <p:stCondLst>
                                            <p:cond delay="2499"/>
                                          </p:stCondLst>
                                        </p:cTn>
                                        <p:tgtEl>
                                          <p:spTgt spid="2044"/>
                                        </p:tgtEl>
                                        <p:attrNameLst>
                                          <p:attrName>style.visibility</p:attrName>
                                        </p:attrNameLst>
                                      </p:cBhvr>
                                      <p:to>
                                        <p:strVal val="hidden"/>
                                      </p:to>
                                    </p:set>
                                  </p:childTnLst>
                                </p:cTn>
                              </p:par>
                            </p:childTnLst>
                          </p:cTn>
                        </p:par>
                        <p:par>
                          <p:cTn id="15" fill="hold">
                            <p:stCondLst>
                              <p:cond delay="0"/>
                            </p:stCondLst>
                            <p:childTnLst>
                              <p:par>
                                <p:cTn id="16" presetClass="path" nodeType="afterEffect" presetSubtype="0" presetID="-1" grpId="4" accel="50000" decel="50000" fill="hold">
                                  <p:stCondLst>
                                    <p:cond delay="0"/>
                                  </p:stCondLst>
                                  <p:childTnLst>
                                    <p:animMotion path="M 0.000000 0.000000 C -0.005910 0.025142 -0.008011 0.052599 -0.006093 0.079635 C 0.001903 0.192336 0.066703 0.262654 0.126742 0.223781" origin="layout" pathEditMode="relative">
                                      <p:cBhvr>
                                        <p:cTn id="17" dur="1000" fill="hold"/>
                                        <p:tgtEl>
                                          <p:spTgt spid="2017"/>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44" grpId="3"/>
      <p:bldP build="whole" bldLvl="1" animBg="1" rev="0" advAuto="0" spid="2045" grpId="2"/>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0" name="Rounded Rectangle"/>
          <p:cNvSpPr/>
          <p:nvPr/>
        </p:nvSpPr>
        <p:spPr>
          <a:xfrm>
            <a:off x="10210393" y="1484024"/>
            <a:ext cx="4644311" cy="1895349"/>
          </a:xfrm>
          <a:prstGeom prst="roundRect">
            <a:avLst>
              <a:gd name="adj" fmla="val 15577"/>
            </a:avLst>
          </a:prstGeom>
          <a:solidFill>
            <a:srgbClr val="F093A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51" name="Rounded Rectangle"/>
          <p:cNvSpPr/>
          <p:nvPr/>
        </p:nvSpPr>
        <p:spPr>
          <a:xfrm>
            <a:off x="7359325" y="4593396"/>
            <a:ext cx="4644311" cy="1895349"/>
          </a:xfrm>
          <a:prstGeom prst="roundRect">
            <a:avLst>
              <a:gd name="adj" fmla="val 15577"/>
            </a:avLst>
          </a:prstGeom>
          <a:solidFill>
            <a:srgbClr val="8DD3F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52" name="Rounded Rectangle"/>
          <p:cNvSpPr/>
          <p:nvPr/>
        </p:nvSpPr>
        <p:spPr>
          <a:xfrm>
            <a:off x="12896301" y="4553393"/>
            <a:ext cx="4644311" cy="1895348"/>
          </a:xfrm>
          <a:prstGeom prst="roundRect">
            <a:avLst>
              <a:gd name="adj" fmla="val 15577"/>
            </a:avLst>
          </a:prstGeom>
          <a:solidFill>
            <a:srgbClr val="B3833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53" name="Line"/>
          <p:cNvSpPr/>
          <p:nvPr/>
        </p:nvSpPr>
        <p:spPr>
          <a:xfrm>
            <a:off x="12532548" y="500443"/>
            <a:ext cx="1" cy="930276"/>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054" name="Line"/>
          <p:cNvSpPr/>
          <p:nvPr/>
        </p:nvSpPr>
        <p:spPr>
          <a:xfrm>
            <a:off x="5924799" y="5572023"/>
            <a:ext cx="1332425" cy="1"/>
          </a:xfrm>
          <a:prstGeom prst="line">
            <a:avLst/>
          </a:prstGeom>
          <a:ln w="139700">
            <a:solidFill>
              <a:srgbClr val="FFFFFF"/>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055" name="Line"/>
          <p:cNvSpPr/>
          <p:nvPr/>
        </p:nvSpPr>
        <p:spPr>
          <a:xfrm>
            <a:off x="13308107" y="3383888"/>
            <a:ext cx="2249097"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056" name="Line"/>
          <p:cNvSpPr/>
          <p:nvPr/>
        </p:nvSpPr>
        <p:spPr>
          <a:xfrm flipH="1">
            <a:off x="9612408" y="3383888"/>
            <a:ext cx="2249097" cy="1166544"/>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057" name="Madou, et al., Software protection through dynamic code mutation, WISA’05"/>
          <p:cNvSpPr txBox="1"/>
          <p:nvPr/>
        </p:nvSpPr>
        <p:spPr>
          <a:xfrm>
            <a:off x="3265248" y="12728610"/>
            <a:ext cx="17468851" cy="70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b="1" sz="3800">
                <a:solidFill>
                  <a:srgbClr val="000000"/>
                </a:solidFill>
                <a:latin typeface="+mj-lt"/>
                <a:ea typeface="+mj-ea"/>
                <a:cs typeface="+mj-cs"/>
                <a:sym typeface="Trebuchet MS"/>
              </a:defRPr>
            </a:lvl1pPr>
          </a:lstStyle>
          <a:p>
            <a:pPr/>
            <a:r>
              <a:t>Madou, et al., Software protection through dynamic code mutation, WISA’05</a:t>
            </a:r>
          </a:p>
        </p:txBody>
      </p:sp>
      <p:grpSp>
        <p:nvGrpSpPr>
          <p:cNvPr id="2062" name="Group"/>
          <p:cNvGrpSpPr/>
          <p:nvPr/>
        </p:nvGrpSpPr>
        <p:grpSpPr>
          <a:xfrm>
            <a:off x="7359325" y="6445872"/>
            <a:ext cx="10480791" cy="3426257"/>
            <a:chOff x="0" y="0"/>
            <a:chExt cx="10480789" cy="3426256"/>
          </a:xfrm>
        </p:grpSpPr>
        <p:sp>
          <p:nvSpPr>
            <p:cNvPr id="2058" name="Rounded Rectangle"/>
            <p:cNvSpPr/>
            <p:nvPr/>
          </p:nvSpPr>
          <p:spPr>
            <a:xfrm>
              <a:off x="0" y="1530908"/>
              <a:ext cx="4644310" cy="1895349"/>
            </a:xfrm>
            <a:prstGeom prst="roundRect">
              <a:avLst>
                <a:gd name="adj" fmla="val 15577"/>
              </a:avLst>
            </a:prstGeom>
            <a:solidFill>
              <a:srgbClr val="FFFC8C"/>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059" name="Line"/>
            <p:cNvSpPr/>
            <p:nvPr/>
          </p:nvSpPr>
          <p:spPr>
            <a:xfrm flipH="1">
              <a:off x="2227682" y="38583"/>
              <a:ext cx="1" cy="1409152"/>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060" name="Line"/>
            <p:cNvSpPr/>
            <p:nvPr/>
          </p:nvSpPr>
          <p:spPr>
            <a:xfrm>
              <a:off x="7999021" y="0"/>
              <a:ext cx="1" cy="1422716"/>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061" name="Rounded Rectangle"/>
            <p:cNvSpPr/>
            <p:nvPr/>
          </p:nvSpPr>
          <p:spPr>
            <a:xfrm>
              <a:off x="5836479" y="1530908"/>
              <a:ext cx="4644311" cy="1895349"/>
            </a:xfrm>
            <a:prstGeom prst="roundRect">
              <a:avLst>
                <a:gd name="adj" fmla="val 15577"/>
              </a:avLst>
            </a:prstGeom>
            <a:solidFill>
              <a:srgbClr val="489933"/>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069" name="Group"/>
          <p:cNvGrpSpPr/>
          <p:nvPr/>
        </p:nvGrpSpPr>
        <p:grpSpPr>
          <a:xfrm>
            <a:off x="7601950" y="4855708"/>
            <a:ext cx="9985758" cy="1374792"/>
            <a:chOff x="0" y="0"/>
            <a:chExt cx="9985758" cy="1374791"/>
          </a:xfrm>
        </p:grpSpPr>
        <p:grpSp>
          <p:nvGrpSpPr>
            <p:cNvPr id="2065" name="Group"/>
            <p:cNvGrpSpPr/>
            <p:nvPr/>
          </p:nvGrpSpPr>
          <p:grpSpPr>
            <a:xfrm>
              <a:off x="-1" y="57837"/>
              <a:ext cx="4425465" cy="1316955"/>
              <a:chOff x="0" y="0"/>
              <a:chExt cx="4425463" cy="1316953"/>
            </a:xfrm>
          </p:grpSpPr>
          <p:sp>
            <p:nvSpPr>
              <p:cNvPr id="2063" name="←PATCH()"/>
              <p:cNvSpPr txBox="1"/>
              <p:nvPr/>
            </p:nvSpPr>
            <p:spPr>
              <a:xfrm>
                <a:off x="797857" y="0"/>
                <a:ext cx="3627607" cy="1316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sz="6600">
                    <a:solidFill>
                      <a:srgbClr val="000000"/>
                    </a:solidFill>
                    <a:latin typeface="Apple Symbols"/>
                    <a:ea typeface="Apple Symbols"/>
                    <a:cs typeface="Apple Symbols"/>
                    <a:sym typeface="Apple Symbols"/>
                  </a:defRPr>
                </a:lvl1pPr>
              </a:lstStyle>
              <a:p>
                <a:pPr/>
                <a:r>
                  <a:t>←PATCH()</a:t>
                </a:r>
              </a:p>
            </p:txBody>
          </p:sp>
          <p:sp>
            <p:nvSpPr>
              <p:cNvPr id="2064" name="Rectangle"/>
              <p:cNvSpPr/>
              <p:nvPr/>
            </p:nvSpPr>
            <p:spPr>
              <a:xfrm>
                <a:off x="0" y="173791"/>
                <a:ext cx="1051323" cy="969371"/>
              </a:xfrm>
              <a:prstGeom prst="rect">
                <a:avLst/>
              </a:prstGeom>
              <a:solidFill>
                <a:srgbClr val="FFFB79"/>
              </a:solidFill>
              <a:ln w="12700" cap="flat">
                <a:noFill/>
                <a:miter lim="400000"/>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grpSp>
          <p:nvGrpSpPr>
            <p:cNvPr id="2068" name="Group"/>
            <p:cNvGrpSpPr/>
            <p:nvPr/>
          </p:nvGrpSpPr>
          <p:grpSpPr>
            <a:xfrm>
              <a:off x="5560294" y="0"/>
              <a:ext cx="4425465" cy="1316954"/>
              <a:chOff x="0" y="0"/>
              <a:chExt cx="4425463" cy="1316953"/>
            </a:xfrm>
          </p:grpSpPr>
          <p:sp>
            <p:nvSpPr>
              <p:cNvPr id="2066" name="←PATCH()"/>
              <p:cNvSpPr txBox="1"/>
              <p:nvPr/>
            </p:nvSpPr>
            <p:spPr>
              <a:xfrm>
                <a:off x="797857" y="0"/>
                <a:ext cx="3627607" cy="13169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sz="6600">
                    <a:solidFill>
                      <a:srgbClr val="000000"/>
                    </a:solidFill>
                    <a:latin typeface="Apple Symbols"/>
                    <a:ea typeface="Apple Symbols"/>
                    <a:cs typeface="Apple Symbols"/>
                    <a:sym typeface="Apple Symbols"/>
                  </a:defRPr>
                </a:lvl1pPr>
              </a:lstStyle>
              <a:p>
                <a:pPr/>
                <a:r>
                  <a:t>←PATCH()</a:t>
                </a:r>
              </a:p>
            </p:txBody>
          </p:sp>
          <p:sp>
            <p:nvSpPr>
              <p:cNvPr id="2067" name="Rectangle"/>
              <p:cNvSpPr/>
              <p:nvPr/>
            </p:nvSpPr>
            <p:spPr>
              <a:xfrm>
                <a:off x="0" y="173791"/>
                <a:ext cx="1051323" cy="969371"/>
              </a:xfrm>
              <a:prstGeom prst="rect">
                <a:avLst/>
              </a:prstGeom>
              <a:solidFill>
                <a:srgbClr val="499933"/>
              </a:solidFill>
              <a:ln w="12700" cap="flat">
                <a:noFill/>
                <a:miter lim="400000"/>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grpSp>
      <p:sp>
        <p:nvSpPr>
          <p:cNvPr id="2070" name="Line"/>
          <p:cNvSpPr/>
          <p:nvPr/>
        </p:nvSpPr>
        <p:spPr>
          <a:xfrm>
            <a:off x="10214880" y="6483812"/>
            <a:ext cx="1625932" cy="1447752"/>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071" name="Line"/>
          <p:cNvSpPr/>
          <p:nvPr/>
        </p:nvSpPr>
        <p:spPr>
          <a:xfrm flipH="1">
            <a:off x="13000592" y="6481793"/>
            <a:ext cx="1458638" cy="1458638"/>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072" name="Rounded Rectangle"/>
          <p:cNvSpPr/>
          <p:nvPr/>
        </p:nvSpPr>
        <p:spPr>
          <a:xfrm>
            <a:off x="10026521" y="7983131"/>
            <a:ext cx="4644311" cy="1895348"/>
          </a:xfrm>
          <a:prstGeom prst="roundRect">
            <a:avLst>
              <a:gd name="adj" fmla="val 15577"/>
            </a:avLst>
          </a:prstGeom>
          <a:solidFill>
            <a:schemeClr val="accent6">
              <a:hueOff val="7068543"/>
              <a:satOff val="-63217"/>
              <a:lumOff val="21330"/>
            </a:schemeClr>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73" name="Rounded Rectangle"/>
          <p:cNvSpPr/>
          <p:nvPr/>
        </p:nvSpPr>
        <p:spPr>
          <a:xfrm>
            <a:off x="10026521" y="7983131"/>
            <a:ext cx="4644311" cy="1895348"/>
          </a:xfrm>
          <a:prstGeom prst="roundRect">
            <a:avLst>
              <a:gd name="adj" fmla="val 15577"/>
            </a:avLst>
          </a:prstGeom>
          <a:solidFill>
            <a:srgbClr val="FFFC8C"/>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74" name="Line"/>
          <p:cNvSpPr/>
          <p:nvPr/>
        </p:nvSpPr>
        <p:spPr>
          <a:xfrm flipH="1">
            <a:off x="17659599" y="5501067"/>
            <a:ext cx="1332425" cy="1"/>
          </a:xfrm>
          <a:prstGeom prst="line">
            <a:avLst/>
          </a:prstGeom>
          <a:ln w="139700">
            <a:solidFill>
              <a:srgbClr val="FFFFFF"/>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075" name="Rounded Rectangle"/>
          <p:cNvSpPr/>
          <p:nvPr/>
        </p:nvSpPr>
        <p:spPr>
          <a:xfrm>
            <a:off x="10026521" y="7983131"/>
            <a:ext cx="4644311" cy="1895348"/>
          </a:xfrm>
          <a:prstGeom prst="roundRect">
            <a:avLst>
              <a:gd name="adj" fmla="val 15577"/>
            </a:avLst>
          </a:prstGeom>
          <a:solidFill>
            <a:srgbClr val="489933"/>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1000" fill="hold"/>
                                        <p:tgtEl>
                                          <p:spTgt spid="2062"/>
                                        </p:tgtEl>
                                      </p:cBhvr>
                                    </p:animEffect>
                                    <p:set>
                                      <p:cBhvr>
                                        <p:cTn id="7" fill="hold">
                                          <p:stCondLst>
                                            <p:cond delay="999"/>
                                          </p:stCondLst>
                                        </p:cTn>
                                        <p:tgtEl>
                                          <p:spTgt spid="2062"/>
                                        </p:tgtEl>
                                        <p:attrNameLst>
                                          <p:attrName>style.visibility</p:attrName>
                                        </p:attrNameLst>
                                      </p:cBhvr>
                                      <p:to>
                                        <p:strVal val="hidden"/>
                                      </p:to>
                                    </p:se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2070"/>
                                        </p:tgtEl>
                                        <p:attrNameLst>
                                          <p:attrName>style.visibility</p:attrName>
                                        </p:attrNameLst>
                                      </p:cBhvr>
                                      <p:to>
                                        <p:strVal val="visible"/>
                                      </p:to>
                                    </p:set>
                                    <p:animEffect filter="dissolve" transition="in">
                                      <p:cBhvr>
                                        <p:cTn id="11" dur="1000"/>
                                        <p:tgtEl>
                                          <p:spTgt spid="2070"/>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2071"/>
                                        </p:tgtEl>
                                        <p:attrNameLst>
                                          <p:attrName>style.visibility</p:attrName>
                                        </p:attrNameLst>
                                      </p:cBhvr>
                                      <p:to>
                                        <p:strVal val="visible"/>
                                      </p:to>
                                    </p:set>
                                    <p:animEffect filter="dissolve" transition="in">
                                      <p:cBhvr>
                                        <p:cTn id="15" dur="1000"/>
                                        <p:tgtEl>
                                          <p:spTgt spid="2071"/>
                                        </p:tgtEl>
                                      </p:cBhvr>
                                    </p:animEffect>
                                  </p:childTnLst>
                                </p:cTn>
                              </p:par>
                            </p:childTnLst>
                          </p:cTn>
                        </p:par>
                        <p:par>
                          <p:cTn id="16" fill="hold">
                            <p:stCondLst>
                              <p:cond delay="3000"/>
                            </p:stCondLst>
                            <p:childTnLst>
                              <p:par>
                                <p:cTn id="17" presetClass="entr" nodeType="afterEffect" presetID="9" grpId="4" fill="hold">
                                  <p:stCondLst>
                                    <p:cond delay="0"/>
                                  </p:stCondLst>
                                  <p:iterate type="el" backwards="0">
                                    <p:tmAbs val="0"/>
                                  </p:iterate>
                                  <p:childTnLst>
                                    <p:set>
                                      <p:cBhvr>
                                        <p:cTn id="18" fill="hold"/>
                                        <p:tgtEl>
                                          <p:spTgt spid="2072"/>
                                        </p:tgtEl>
                                        <p:attrNameLst>
                                          <p:attrName>style.visibility</p:attrName>
                                        </p:attrNameLst>
                                      </p:cBhvr>
                                      <p:to>
                                        <p:strVal val="visible"/>
                                      </p:to>
                                    </p:set>
                                    <p:animEffect filter="dissolve" transition="in">
                                      <p:cBhvr>
                                        <p:cTn id="19" dur="1000"/>
                                        <p:tgtEl>
                                          <p:spTgt spid="2072"/>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9" grpId="5" fill="hold">
                                  <p:stCondLst>
                                    <p:cond delay="0"/>
                                  </p:stCondLst>
                                  <p:iterate type="el" backwards="0">
                                    <p:tmAbs val="0"/>
                                  </p:iterate>
                                  <p:childTnLst>
                                    <p:set>
                                      <p:cBhvr>
                                        <p:cTn id="23" fill="hold"/>
                                        <p:tgtEl>
                                          <p:spTgt spid="2069"/>
                                        </p:tgtEl>
                                        <p:attrNameLst>
                                          <p:attrName>style.visibility</p:attrName>
                                        </p:attrNameLst>
                                      </p:cBhvr>
                                      <p:to>
                                        <p:strVal val="visible"/>
                                      </p:to>
                                    </p:set>
                                    <p:animEffect filter="dissolve" transition="in">
                                      <p:cBhvr>
                                        <p:cTn id="24" dur="1000"/>
                                        <p:tgtEl>
                                          <p:spTgt spid="2069"/>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6" fill="hold">
                                  <p:stCondLst>
                                    <p:cond delay="0"/>
                                  </p:stCondLst>
                                  <p:iterate type="el" backwards="0">
                                    <p:tmAbs val="0"/>
                                  </p:iterate>
                                  <p:childTnLst>
                                    <p:set>
                                      <p:cBhvr>
                                        <p:cTn id="28" fill="hold"/>
                                        <p:tgtEl>
                                          <p:spTgt spid="2054"/>
                                        </p:tgtEl>
                                        <p:attrNameLst>
                                          <p:attrName>style.visibility</p:attrName>
                                        </p:attrNameLst>
                                      </p:cBhvr>
                                      <p:to>
                                        <p:strVal val="visible"/>
                                      </p:to>
                                    </p:set>
                                  </p:childTnLst>
                                </p:cTn>
                              </p:par>
                            </p:childTnLst>
                          </p:cTn>
                        </p:par>
                        <p:par>
                          <p:cTn id="29" fill="hold">
                            <p:stCondLst>
                              <p:cond delay="0"/>
                            </p:stCondLst>
                            <p:childTnLst>
                              <p:par>
                                <p:cTn id="30" presetClass="path" nodeType="afterEffect" presetSubtype="0" presetID="-1" grpId="7" accel="50000" decel="50000" fill="hold">
                                  <p:stCondLst>
                                    <p:cond delay="0"/>
                                  </p:stCondLst>
                                  <p:childTnLst>
                                    <p:animMotion path="M 0.000000 0.000000 C -0.016147 0.018567 -0.027398 0.047934 -0.031200 0.081446 C -0.035297 0.117554 -0.030407 0.154915 -0.018460 0.185035 C -0.002028 0.226465 0.023762 0.248863 0.050324 0.255890 C 0.070428 0.261207 0.091342 0.257832 0.111310 0.244881" origin="layout" pathEditMode="relative">
                                      <p:cBhvr>
                                        <p:cTn id="31" dur="1000" fill="hold"/>
                                        <p:tgtEl>
                                          <p:spTgt spid="2054"/>
                                        </p:tgtEl>
                                        <p:attrNameLst>
                                          <p:attrName>ppt_x</p:attrName>
                                          <p:attrName>ppt_y</p:attrName>
                                        </p:attrNameLst>
                                      </p:cBhvr>
                                    </p:animMotion>
                                  </p:childTnLst>
                                </p:cTn>
                              </p:par>
                            </p:childTnLst>
                          </p:cTn>
                        </p:par>
                        <p:par>
                          <p:cTn id="32" fill="hold">
                            <p:stCondLst>
                              <p:cond delay="1000"/>
                            </p:stCondLst>
                            <p:childTnLst>
                              <p:par>
                                <p:cTn id="33" presetClass="exit" nodeType="afterEffect" presetID="9" grpId="8" fill="hold">
                                  <p:stCondLst>
                                    <p:cond delay="0"/>
                                  </p:stCondLst>
                                  <p:iterate type="el" backwards="0">
                                    <p:tmAbs val="0"/>
                                  </p:iterate>
                                  <p:childTnLst>
                                    <p:animEffect filter="dissolve" transition="out">
                                      <p:cBhvr>
                                        <p:cTn id="34" dur="1000" fill="hold"/>
                                        <p:tgtEl>
                                          <p:spTgt spid="2072"/>
                                        </p:tgtEl>
                                      </p:cBhvr>
                                    </p:animEffect>
                                    <p:set>
                                      <p:cBhvr>
                                        <p:cTn id="35" fill="hold">
                                          <p:stCondLst>
                                            <p:cond delay="999"/>
                                          </p:stCondLst>
                                        </p:cTn>
                                        <p:tgtEl>
                                          <p:spTgt spid="2072"/>
                                        </p:tgtEl>
                                        <p:attrNameLst>
                                          <p:attrName>style.visibility</p:attrName>
                                        </p:attrNameLst>
                                      </p:cBhvr>
                                      <p:to>
                                        <p:strVal val="hidden"/>
                                      </p:to>
                                    </p:set>
                                  </p:childTnLst>
                                </p:cTn>
                              </p:par>
                            </p:childTnLst>
                          </p:cTn>
                        </p:par>
                        <p:par>
                          <p:cTn id="36" fill="hold">
                            <p:stCondLst>
                              <p:cond delay="2000"/>
                            </p:stCondLst>
                            <p:childTnLst>
                              <p:par>
                                <p:cTn id="37" presetClass="entr" nodeType="afterEffect" presetID="9" grpId="9" fill="hold">
                                  <p:stCondLst>
                                    <p:cond delay="0"/>
                                  </p:stCondLst>
                                  <p:iterate type="el" backwards="0">
                                    <p:tmAbs val="0"/>
                                  </p:iterate>
                                  <p:childTnLst>
                                    <p:set>
                                      <p:cBhvr>
                                        <p:cTn id="38" fill="hold"/>
                                        <p:tgtEl>
                                          <p:spTgt spid="2073"/>
                                        </p:tgtEl>
                                        <p:attrNameLst>
                                          <p:attrName>style.visibility</p:attrName>
                                        </p:attrNameLst>
                                      </p:cBhvr>
                                      <p:to>
                                        <p:strVal val="visible"/>
                                      </p:to>
                                    </p:set>
                                    <p:animEffect filter="dissolve" transition="in">
                                      <p:cBhvr>
                                        <p:cTn id="39" dur="1000"/>
                                        <p:tgtEl>
                                          <p:spTgt spid="2073"/>
                                        </p:tgtEl>
                                      </p:cBhvr>
                                    </p:animEffect>
                                  </p:childTnLst>
                                </p:cTn>
                              </p:par>
                            </p:childTnLst>
                          </p:cTn>
                        </p:par>
                      </p:childTnLst>
                    </p:cTn>
                  </p:par>
                  <p:par>
                    <p:cTn id="40" fill="hold">
                      <p:stCondLst>
                        <p:cond delay="indefinite"/>
                      </p:stCondLst>
                      <p:childTnLst>
                        <p:par>
                          <p:cTn id="41" fill="hold">
                            <p:stCondLst>
                              <p:cond delay="0"/>
                            </p:stCondLst>
                            <p:childTnLst>
                              <p:par>
                                <p:cTn id="42" presetClass="exit" nodeType="clickEffect" presetSubtype="0" presetID="1" grpId="10" fill="hold">
                                  <p:stCondLst>
                                    <p:cond delay="0"/>
                                  </p:stCondLst>
                                  <p:iterate type="el" backwards="0">
                                    <p:tmAbs val="0"/>
                                  </p:iterate>
                                  <p:childTnLst>
                                    <p:set>
                                      <p:cBhvr>
                                        <p:cTn id="43" fill="hold">
                                          <p:stCondLst>
                                            <p:cond delay="0"/>
                                          </p:stCondLst>
                                        </p:cTn>
                                        <p:tgtEl>
                                          <p:spTgt spid="2054"/>
                                        </p:tgtEl>
                                        <p:attrNameLst>
                                          <p:attrName>style.visibility</p:attrName>
                                        </p:attrNameLst>
                                      </p:cBhvr>
                                      <p:to>
                                        <p:strVal val="hidden"/>
                                      </p:to>
                                    </p:set>
                                  </p:childTnLst>
                                </p:cTn>
                              </p:par>
                            </p:childTnLst>
                          </p:cTn>
                        </p:par>
                        <p:par>
                          <p:cTn id="44" fill="hold">
                            <p:stCondLst>
                              <p:cond delay="0"/>
                            </p:stCondLst>
                            <p:childTnLst>
                              <p:par>
                                <p:cTn id="45" presetClass="entr" nodeType="afterEffect" presetSubtype="0" presetID="1" grpId="11" fill="hold">
                                  <p:stCondLst>
                                    <p:cond delay="0"/>
                                  </p:stCondLst>
                                  <p:iterate type="el" backwards="0">
                                    <p:tmAbs val="0"/>
                                  </p:iterate>
                                  <p:childTnLst>
                                    <p:set>
                                      <p:cBhvr>
                                        <p:cTn id="46" fill="hold"/>
                                        <p:tgtEl>
                                          <p:spTgt spid="2074"/>
                                        </p:tgtEl>
                                        <p:attrNameLst>
                                          <p:attrName>style.visibility</p:attrName>
                                        </p:attrNameLst>
                                      </p:cBhvr>
                                      <p:to>
                                        <p:strVal val="visible"/>
                                      </p:to>
                                    </p:set>
                                  </p:childTnLst>
                                </p:cTn>
                              </p:par>
                            </p:childTnLst>
                          </p:cTn>
                        </p:par>
                        <p:par>
                          <p:cTn id="47" fill="hold">
                            <p:stCondLst>
                              <p:cond delay="0"/>
                            </p:stCondLst>
                            <p:childTnLst>
                              <p:par>
                                <p:cTn id="48" presetClass="path" nodeType="afterEffect" presetSubtype="0" presetID="-1" grpId="12" accel="50000" decel="50000" fill="hold">
                                  <p:stCondLst>
                                    <p:cond delay="0"/>
                                  </p:stCondLst>
                                  <p:childTnLst>
                                    <p:animMotion path="M 0.000000 0.000000 C 0.013686 0.021376 0.020668 0.053242 0.018735 0.085446 C 0.016257 0.126737 0.000217 0.159846 -0.018460 0.185035 C -0.046949 0.223459 -0.081288 0.245735 -0.117002 0.248960" origin="layout" pathEditMode="relative">
                                      <p:cBhvr>
                                        <p:cTn id="49" dur="1000" fill="hold"/>
                                        <p:tgtEl>
                                          <p:spTgt spid="2074"/>
                                        </p:tgtEl>
                                        <p:attrNameLst>
                                          <p:attrName>ppt_x</p:attrName>
                                          <p:attrName>ppt_y</p:attrName>
                                        </p:attrNameLst>
                                      </p:cBhvr>
                                    </p:animMotion>
                                  </p:childTnLst>
                                </p:cTn>
                              </p:par>
                            </p:childTnLst>
                          </p:cTn>
                        </p:par>
                        <p:par>
                          <p:cTn id="50" fill="hold">
                            <p:stCondLst>
                              <p:cond delay="1000"/>
                            </p:stCondLst>
                            <p:childTnLst>
                              <p:par>
                                <p:cTn id="51" presetClass="exit" nodeType="afterEffect" presetID="9" grpId="13" fill="hold">
                                  <p:stCondLst>
                                    <p:cond delay="0"/>
                                  </p:stCondLst>
                                  <p:iterate type="el" backwards="0">
                                    <p:tmAbs val="0"/>
                                  </p:iterate>
                                  <p:childTnLst>
                                    <p:animEffect filter="dissolve" transition="out">
                                      <p:cBhvr>
                                        <p:cTn id="52" dur="1000" fill="hold"/>
                                        <p:tgtEl>
                                          <p:spTgt spid="2073"/>
                                        </p:tgtEl>
                                      </p:cBhvr>
                                    </p:animEffect>
                                    <p:set>
                                      <p:cBhvr>
                                        <p:cTn id="53" fill="hold">
                                          <p:stCondLst>
                                            <p:cond delay="999"/>
                                          </p:stCondLst>
                                        </p:cTn>
                                        <p:tgtEl>
                                          <p:spTgt spid="2073"/>
                                        </p:tgtEl>
                                        <p:attrNameLst>
                                          <p:attrName>style.visibility</p:attrName>
                                        </p:attrNameLst>
                                      </p:cBhvr>
                                      <p:to>
                                        <p:strVal val="hidden"/>
                                      </p:to>
                                    </p:set>
                                  </p:childTnLst>
                                </p:cTn>
                              </p:par>
                            </p:childTnLst>
                          </p:cTn>
                        </p:par>
                        <p:par>
                          <p:cTn id="54" fill="hold">
                            <p:stCondLst>
                              <p:cond delay="2000"/>
                            </p:stCondLst>
                            <p:childTnLst>
                              <p:par>
                                <p:cTn id="55" presetClass="entr" nodeType="afterEffect" presetID="9" grpId="14" fill="hold">
                                  <p:stCondLst>
                                    <p:cond delay="0"/>
                                  </p:stCondLst>
                                  <p:iterate type="el" backwards="0">
                                    <p:tmAbs val="0"/>
                                  </p:iterate>
                                  <p:childTnLst>
                                    <p:set>
                                      <p:cBhvr>
                                        <p:cTn id="56" fill="hold"/>
                                        <p:tgtEl>
                                          <p:spTgt spid="2075"/>
                                        </p:tgtEl>
                                        <p:attrNameLst>
                                          <p:attrName>style.visibility</p:attrName>
                                        </p:attrNameLst>
                                      </p:cBhvr>
                                      <p:to>
                                        <p:strVal val="visible"/>
                                      </p:to>
                                    </p:set>
                                    <p:animEffect filter="dissolve" transition="in">
                                      <p:cBhvr>
                                        <p:cTn id="57" dur="500"/>
                                        <p:tgtEl>
                                          <p:spTgt spid="20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70" grpId="2"/>
      <p:bldP build="whole" bldLvl="1" animBg="1" rev="0" advAuto="0" spid="2062" grpId="1"/>
      <p:bldP build="whole" bldLvl="1" animBg="1" rev="0" advAuto="0" spid="2069" grpId="5"/>
      <p:bldP build="whole" bldLvl="1" animBg="1" rev="0" advAuto="0" spid="2054" grpId="6"/>
      <p:bldP build="whole" bldLvl="1" animBg="1" rev="0" advAuto="0" spid="2054" grpId="10"/>
      <p:bldP build="whole" bldLvl="1" animBg="1" rev="0" advAuto="0" spid="2072" grpId="4"/>
      <p:bldP build="whole" bldLvl="1" animBg="1" rev="0" advAuto="0" spid="2072" grpId="8"/>
      <p:bldP build="whole" bldLvl="1" animBg="1" rev="0" advAuto="0" spid="2074" grpId="11"/>
      <p:bldP build="whole" bldLvl="1" animBg="1" rev="0" advAuto="0" spid="2073" grpId="9"/>
      <p:bldP build="whole" bldLvl="1" animBg="1" rev="0" advAuto="0" spid="2075" grpId="14"/>
      <p:bldP build="whole" bldLvl="1" animBg="1" rev="0" advAuto="0" spid="2073" grpId="13"/>
      <p:bldP build="whole" bldLvl="1" animBg="1" rev="0" advAuto="0" spid="2071" grpId="3"/>
    </p:bld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9" name="❮target,codec,location,transform❯"/>
          <p:cNvSpPr txBox="1"/>
          <p:nvPr/>
        </p:nvSpPr>
        <p:spPr>
          <a:xfrm>
            <a:off x="1712120" y="8238418"/>
            <a:ext cx="23586059" cy="171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spcBef>
                <a:spcPts val="900"/>
              </a:spcBef>
              <a:tabLst>
                <a:tab pos="17970500" algn="l"/>
              </a:tabLst>
              <a:defRPr b="1" sz="10700">
                <a:latin typeface="+mj-lt"/>
                <a:ea typeface="+mj-ea"/>
                <a:cs typeface="+mj-cs"/>
                <a:sym typeface="Trebuchet MS"/>
              </a:defRPr>
            </a:lvl1pPr>
          </a:lstStyle>
          <a:p>
            <a:pPr/>
            <a:r>
              <a:t>❮target,codec,location,transform❯</a:t>
            </a:r>
          </a:p>
        </p:txBody>
      </p:sp>
      <p:grpSp>
        <p:nvGrpSpPr>
          <p:cNvPr id="2082" name="Group"/>
          <p:cNvGrpSpPr/>
          <p:nvPr/>
        </p:nvGrpSpPr>
        <p:grpSpPr>
          <a:xfrm>
            <a:off x="1484179" y="4818291"/>
            <a:ext cx="7585761" cy="6006613"/>
            <a:chOff x="-215900" y="1252537"/>
            <a:chExt cx="7585759" cy="6006611"/>
          </a:xfrm>
        </p:grpSpPr>
        <p:sp>
          <p:nvSpPr>
            <p:cNvPr id="2080" name="Block to encode"/>
            <p:cNvSpPr/>
            <p:nvPr/>
          </p:nvSpPr>
          <p:spPr>
            <a:xfrm>
              <a:off x="611631" y="1252537"/>
              <a:ext cx="675822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spcBef>
                  <a:spcPts val="900"/>
                </a:spcBef>
                <a:defRPr sz="8000">
                  <a:latin typeface="+mj-lt"/>
                  <a:ea typeface="+mj-ea"/>
                  <a:cs typeface="+mj-cs"/>
                  <a:sym typeface="Trebuchet MS"/>
                </a:defRPr>
              </a:lvl1pPr>
            </a:lstStyle>
            <a:p>
              <a:pPr/>
              <a:r>
                <a:t>Block to encode</a:t>
              </a:r>
            </a:p>
          </p:txBody>
        </p:sp>
        <p:pic>
          <p:nvPicPr>
            <p:cNvPr id="2081" name="Oval Oval" descr="Oval Oval"/>
            <p:cNvPicPr>
              <a:picLocks noChangeAspect="0"/>
            </p:cNvPicPr>
            <p:nvPr/>
          </p:nvPicPr>
          <p:blipFill>
            <a:blip r:embed="rId3">
              <a:extLst/>
            </a:blip>
            <a:stretch>
              <a:fillRect/>
            </a:stretch>
          </p:blipFill>
          <p:spPr>
            <a:xfrm>
              <a:off x="-215901" y="4406562"/>
              <a:ext cx="5776151" cy="2852587"/>
            </a:xfrm>
            <a:prstGeom prst="rect">
              <a:avLst/>
            </a:prstGeom>
            <a:effectLst>
              <a:outerShdw sx="100000" sy="100000" kx="0" ky="0" algn="b" rotWithShape="0" blurRad="101600" dist="0" dir="18900000">
                <a:srgbClr val="000000">
                  <a:alpha val="80000"/>
                </a:srgbClr>
              </a:outerShdw>
            </a:effectLst>
          </p:spPr>
        </p:pic>
      </p:grpSp>
      <p:grpSp>
        <p:nvGrpSpPr>
          <p:cNvPr id="2085" name="Group"/>
          <p:cNvGrpSpPr/>
          <p:nvPr/>
        </p:nvGrpSpPr>
        <p:grpSpPr>
          <a:xfrm>
            <a:off x="5749988" y="3579927"/>
            <a:ext cx="8606039" cy="7244977"/>
            <a:chOff x="-215900" y="0"/>
            <a:chExt cx="8606038" cy="7244975"/>
          </a:xfrm>
        </p:grpSpPr>
        <p:sp>
          <p:nvSpPr>
            <p:cNvPr id="2083" name="How to ENCODE/DECODE?"/>
            <p:cNvSpPr txBox="1"/>
            <p:nvPr/>
          </p:nvSpPr>
          <p:spPr>
            <a:xfrm>
              <a:off x="1237593" y="0"/>
              <a:ext cx="7152546" cy="36861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spcBef>
                  <a:spcPts val="900"/>
                </a:spcBef>
                <a:defRPr sz="8000">
                  <a:latin typeface="+mj-lt"/>
                  <a:ea typeface="+mj-ea"/>
                  <a:cs typeface="+mj-cs"/>
                  <a:sym typeface="Trebuchet MS"/>
                </a:defRPr>
              </a:lvl1pPr>
            </a:lstStyle>
            <a:p>
              <a:pPr/>
              <a:r>
                <a:t>How to ENCODE/DECODE?</a:t>
              </a:r>
            </a:p>
          </p:txBody>
        </p:sp>
        <p:pic>
          <p:nvPicPr>
            <p:cNvPr id="2084" name="Oval Oval" descr="Oval Oval"/>
            <p:cNvPicPr>
              <a:picLocks noChangeAspect="0"/>
            </p:cNvPicPr>
            <p:nvPr/>
          </p:nvPicPr>
          <p:blipFill>
            <a:blip r:embed="rId3">
              <a:extLst/>
            </a:blip>
            <a:stretch>
              <a:fillRect/>
            </a:stretch>
          </p:blipFill>
          <p:spPr>
            <a:xfrm>
              <a:off x="-215901" y="4392389"/>
              <a:ext cx="5776151" cy="2852587"/>
            </a:xfrm>
            <a:prstGeom prst="rect">
              <a:avLst/>
            </a:prstGeom>
            <a:effectLst>
              <a:outerShdw sx="100000" sy="100000" kx="0" ky="0" algn="b" rotWithShape="0" blurRad="101600" dist="0" dir="18900000">
                <a:srgbClr val="000000">
                  <a:alpha val="80000"/>
                </a:srgbClr>
              </a:outerShdw>
            </a:effectLst>
          </p:spPr>
        </p:pic>
      </p:grpSp>
      <p:grpSp>
        <p:nvGrpSpPr>
          <p:cNvPr id="2088" name="Group"/>
          <p:cNvGrpSpPr/>
          <p:nvPr/>
        </p:nvGrpSpPr>
        <p:grpSpPr>
          <a:xfrm>
            <a:off x="10060058" y="5446700"/>
            <a:ext cx="9846692" cy="5436844"/>
            <a:chOff x="-215900" y="1843087"/>
            <a:chExt cx="9846691" cy="5436842"/>
          </a:xfrm>
        </p:grpSpPr>
        <p:sp>
          <p:nvSpPr>
            <p:cNvPr id="2086" name="Where to ENCODE/DECODE?"/>
            <p:cNvSpPr/>
            <p:nvPr/>
          </p:nvSpPr>
          <p:spPr>
            <a:xfrm>
              <a:off x="1706646" y="1843087"/>
              <a:ext cx="792414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spcBef>
                  <a:spcPts val="900"/>
                </a:spcBef>
                <a:defRPr sz="8000">
                  <a:latin typeface="+mj-lt"/>
                  <a:ea typeface="+mj-ea"/>
                  <a:cs typeface="+mj-cs"/>
                  <a:sym typeface="Trebuchet MS"/>
                </a:defRPr>
              </a:lvl1pPr>
            </a:lstStyle>
            <a:p>
              <a:pPr/>
              <a:r>
                <a:t>Where to ENCODE/DECODE?</a:t>
              </a:r>
            </a:p>
          </p:txBody>
        </p:sp>
        <p:pic>
          <p:nvPicPr>
            <p:cNvPr id="2087" name="Oval Oval" descr="Oval Oval"/>
            <p:cNvPicPr>
              <a:picLocks noChangeAspect="0"/>
            </p:cNvPicPr>
            <p:nvPr/>
          </p:nvPicPr>
          <p:blipFill>
            <a:blip r:embed="rId4">
              <a:extLst/>
            </a:blip>
            <a:stretch>
              <a:fillRect/>
            </a:stretch>
          </p:blipFill>
          <p:spPr>
            <a:xfrm>
              <a:off x="-215901" y="4310063"/>
              <a:ext cx="6890182" cy="2969868"/>
            </a:xfrm>
            <a:prstGeom prst="rect">
              <a:avLst/>
            </a:prstGeom>
            <a:effectLst>
              <a:outerShdw sx="100000" sy="100000" kx="0" ky="0" algn="b" rotWithShape="0" blurRad="101600" dist="0" dir="18900000">
                <a:srgbClr val="000000">
                  <a:alpha val="80000"/>
                </a:srgbClr>
              </a:outerShdw>
            </a:effectLst>
          </p:spPr>
        </p:pic>
      </p:grpSp>
      <p:grpSp>
        <p:nvGrpSpPr>
          <p:cNvPr id="2091" name="Group"/>
          <p:cNvGrpSpPr/>
          <p:nvPr/>
        </p:nvGrpSpPr>
        <p:grpSpPr>
          <a:xfrm>
            <a:off x="15776018" y="5446700"/>
            <a:ext cx="7949545" cy="5403657"/>
            <a:chOff x="-215899" y="1843087"/>
            <a:chExt cx="7949544" cy="5403655"/>
          </a:xfrm>
        </p:grpSpPr>
        <p:sp>
          <p:nvSpPr>
            <p:cNvPr id="2089" name="How to modify CFG?"/>
            <p:cNvSpPr/>
            <p:nvPr/>
          </p:nvSpPr>
          <p:spPr>
            <a:xfrm>
              <a:off x="2528430" y="1843087"/>
              <a:ext cx="484073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gn="l">
                <a:spcBef>
                  <a:spcPts val="900"/>
                </a:spcBef>
                <a:defRPr sz="8000">
                  <a:latin typeface="+mj-lt"/>
                  <a:ea typeface="+mj-ea"/>
                  <a:cs typeface="+mj-cs"/>
                  <a:sym typeface="Trebuchet MS"/>
                </a:defRPr>
              </a:lvl1pPr>
            </a:lstStyle>
            <a:p>
              <a:pPr/>
              <a:r>
                <a:t>How to modify CFG?</a:t>
              </a:r>
            </a:p>
          </p:txBody>
        </p:sp>
        <p:pic>
          <p:nvPicPr>
            <p:cNvPr id="2090" name="Oval Oval" descr="Oval Oval"/>
            <p:cNvPicPr>
              <a:picLocks noChangeAspect="0"/>
            </p:cNvPicPr>
            <p:nvPr/>
          </p:nvPicPr>
          <p:blipFill>
            <a:blip r:embed="rId5">
              <a:extLst/>
            </a:blip>
            <a:stretch>
              <a:fillRect/>
            </a:stretch>
          </p:blipFill>
          <p:spPr>
            <a:xfrm>
              <a:off x="-215901" y="4276875"/>
              <a:ext cx="7949546" cy="2969868"/>
            </a:xfrm>
            <a:prstGeom prst="rect">
              <a:avLst/>
            </a:prstGeom>
            <a:effectLst>
              <a:outerShdw sx="100000" sy="100000" kx="0" ky="0" algn="b" rotWithShape="0" blurRad="101600" dist="0" dir="18900000">
                <a:srgbClr val="000000">
                  <a:alpha val="80000"/>
                </a:srgbClr>
              </a:outerShdw>
            </a:effectLst>
          </p:spPr>
        </p:pic>
      </p:grpSp>
      <p:sp>
        <p:nvSpPr>
          <p:cNvPr id="2092" name="Group"/>
          <p:cNvSpPr/>
          <p:nvPr/>
        </p:nvSpPr>
        <p:spPr>
          <a:xfrm>
            <a:off x="12192000" y="1492968"/>
            <a:ext cx="1270000" cy="1270001"/>
          </a:xfrm>
          <a:prstGeom prst="line">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Three Little Languages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2082"/>
                                        </p:tgtEl>
                                        <p:attrNameLst>
                                          <p:attrName>style.visibility</p:attrName>
                                        </p:attrNameLst>
                                      </p:cBhvr>
                                      <p:to>
                                        <p:strVal val="hidden"/>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208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xit" nodeType="clickEffect" presetSubtype="0" presetID="1" grpId="4" fill="hold">
                                  <p:stCondLst>
                                    <p:cond delay="0"/>
                                  </p:stCondLst>
                                  <p:iterate type="el" backwards="0">
                                    <p:tmAbs val="0"/>
                                  </p:iterate>
                                  <p:childTnLst>
                                    <p:set>
                                      <p:cBhvr>
                                        <p:cTn id="17" fill="hold">
                                          <p:stCondLst>
                                            <p:cond delay="0"/>
                                          </p:stCondLst>
                                        </p:cTn>
                                        <p:tgtEl>
                                          <p:spTgt spid="2085"/>
                                        </p:tgtEl>
                                        <p:attrNameLst>
                                          <p:attrName>style.visibility</p:attrName>
                                        </p:attrNameLst>
                                      </p:cBhvr>
                                      <p:to>
                                        <p:strVal val="hidden"/>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20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xit" nodeType="clickEffect" presetSubtype="0" presetID="1" grpId="6" fill="hold">
                                  <p:stCondLst>
                                    <p:cond delay="0"/>
                                  </p:stCondLst>
                                  <p:iterate type="el" backwards="0">
                                    <p:tmAbs val="0"/>
                                  </p:iterate>
                                  <p:childTnLst>
                                    <p:set>
                                      <p:cBhvr>
                                        <p:cTn id="24" fill="hold">
                                          <p:stCondLst>
                                            <p:cond delay="0"/>
                                          </p:stCondLst>
                                        </p:cTn>
                                        <p:tgtEl>
                                          <p:spTgt spid="2088"/>
                                        </p:tgtEl>
                                        <p:attrNameLst>
                                          <p:attrName>style.visibility</p:attrName>
                                        </p:attrNameLst>
                                      </p:cBhvr>
                                      <p:to>
                                        <p:strVal val="hidden"/>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20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91" grpId="7"/>
      <p:bldP build="whole" bldLvl="1" animBg="1" rev="0" advAuto="0" spid="2088" grpId="6"/>
      <p:bldP build="whole" bldLvl="1" animBg="1" rev="0" advAuto="0" spid="2088" grpId="5"/>
      <p:bldP build="whole" bldLvl="1" animBg="1" rev="0" advAuto="0" spid="2085" grpId="3"/>
      <p:bldP build="whole" bldLvl="1" animBg="1" rev="0" advAuto="0" spid="2085" grpId="4"/>
      <p:bldP build="whole" bldLvl="1" animBg="1" rev="0" advAuto="0" spid="2082" grpId="1"/>
      <p:bldP build="whole" bldLvl="1" animBg="1" rev="0" advAuto="0" spid="2082" grpId="2"/>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grpSp>
        <p:nvGrpSpPr>
          <p:cNvPr id="233" name="Group"/>
          <p:cNvGrpSpPr/>
          <p:nvPr/>
        </p:nvGrpSpPr>
        <p:grpSpPr>
          <a:xfrm>
            <a:off x="15174038" y="6653743"/>
            <a:ext cx="8085404" cy="6590949"/>
            <a:chOff x="0" y="0"/>
            <a:chExt cx="8085402" cy="6590948"/>
          </a:xfrm>
        </p:grpSpPr>
        <p:sp>
          <p:nvSpPr>
            <p:cNvPr id="219" name="Rounded Rectangle"/>
            <p:cNvSpPr/>
            <p:nvPr/>
          </p:nvSpPr>
          <p:spPr>
            <a:xfrm>
              <a:off x="0" y="0"/>
              <a:ext cx="8085403" cy="6590949"/>
            </a:xfrm>
            <a:prstGeom prst="roundRect">
              <a:avLst>
                <a:gd name="adj" fmla="val 14052"/>
              </a:avLst>
            </a:prstGeom>
            <a:solidFill>
              <a:srgbClr val="87D6FF"/>
            </a:solidFill>
            <a:ln w="101600" cap="flat">
              <a:solidFill>
                <a:srgbClr val="3D315B"/>
              </a:solidFill>
              <a:prstDash val="solid"/>
              <a:miter lim="400000"/>
            </a:ln>
            <a:effectLst>
              <a:outerShdw sx="100000" sy="100000" kx="0" ky="0" algn="b" rotWithShape="0" blurRad="190500" dist="228600" dir="959345">
                <a:srgbClr val="000000"/>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22" name="Group"/>
            <p:cNvGrpSpPr/>
            <p:nvPr/>
          </p:nvGrpSpPr>
          <p:grpSpPr>
            <a:xfrm>
              <a:off x="557620" y="1264043"/>
              <a:ext cx="5032545" cy="1224422"/>
              <a:chOff x="0" y="0"/>
              <a:chExt cx="5032543" cy="1224420"/>
            </a:xfrm>
          </p:grpSpPr>
          <p:sp>
            <p:nvSpPr>
              <p:cNvPr id="220" name="Oval"/>
              <p:cNvSpPr/>
              <p:nvPr/>
            </p:nvSpPr>
            <p:spPr>
              <a:xfrm>
                <a:off x="0" y="0"/>
                <a:ext cx="5032544" cy="1224421"/>
              </a:xfrm>
              <a:prstGeom prst="ellipse">
                <a:avLst/>
              </a:prstGeom>
              <a:solidFill>
                <a:srgbClr val="FFFFFF"/>
              </a:solidFill>
              <a:ln w="508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21" name="Emulation"/>
              <p:cNvSpPr txBox="1"/>
              <p:nvPr/>
            </p:nvSpPr>
            <p:spPr>
              <a:xfrm>
                <a:off x="228827" y="85772"/>
                <a:ext cx="4576325" cy="9790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nSpc>
                    <a:spcPct val="80000"/>
                  </a:lnSpc>
                  <a:defRPr b="1" sz="5000">
                    <a:solidFill>
                      <a:schemeClr val="accent5"/>
                    </a:solidFill>
                    <a:latin typeface="+mj-lt"/>
                    <a:ea typeface="+mj-ea"/>
                    <a:cs typeface="+mj-cs"/>
                    <a:sym typeface="Trebuchet MS"/>
                  </a:defRPr>
                </a:lvl1pPr>
              </a:lstStyle>
              <a:p>
                <a:pPr/>
                <a:r>
                  <a:t>Emulation</a:t>
                </a:r>
              </a:p>
            </p:txBody>
          </p:sp>
        </p:grpSp>
        <p:grpSp>
          <p:nvGrpSpPr>
            <p:cNvPr id="225" name="Group"/>
            <p:cNvGrpSpPr/>
            <p:nvPr/>
          </p:nvGrpSpPr>
          <p:grpSpPr>
            <a:xfrm>
              <a:off x="2621214" y="2589775"/>
              <a:ext cx="5032545" cy="1224422"/>
              <a:chOff x="0" y="0"/>
              <a:chExt cx="5032543" cy="1224420"/>
            </a:xfrm>
          </p:grpSpPr>
          <p:sp>
            <p:nvSpPr>
              <p:cNvPr id="223" name="Oval"/>
              <p:cNvSpPr/>
              <p:nvPr/>
            </p:nvSpPr>
            <p:spPr>
              <a:xfrm>
                <a:off x="0" y="0"/>
                <a:ext cx="5032544" cy="1224421"/>
              </a:xfrm>
              <a:prstGeom prst="ellipse">
                <a:avLst/>
              </a:prstGeom>
              <a:solidFill>
                <a:srgbClr val="FFFFFF"/>
              </a:solidFill>
              <a:ln w="508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24" name="Debugging"/>
              <p:cNvSpPr txBox="1"/>
              <p:nvPr/>
            </p:nvSpPr>
            <p:spPr>
              <a:xfrm>
                <a:off x="228827" y="85772"/>
                <a:ext cx="4576325" cy="9790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nSpc>
                    <a:spcPct val="80000"/>
                  </a:lnSpc>
                  <a:defRPr b="1" sz="5000">
                    <a:solidFill>
                      <a:schemeClr val="accent5"/>
                    </a:solidFill>
                    <a:latin typeface="+mj-lt"/>
                    <a:ea typeface="+mj-ea"/>
                    <a:cs typeface="+mj-cs"/>
                    <a:sym typeface="Trebuchet MS"/>
                  </a:defRPr>
                </a:lvl1pPr>
              </a:lstStyle>
              <a:p>
                <a:pPr/>
                <a:r>
                  <a:t>Debugging</a:t>
                </a:r>
              </a:p>
            </p:txBody>
          </p:sp>
        </p:grpSp>
        <p:grpSp>
          <p:nvGrpSpPr>
            <p:cNvPr id="228" name="Group"/>
            <p:cNvGrpSpPr/>
            <p:nvPr/>
          </p:nvGrpSpPr>
          <p:grpSpPr>
            <a:xfrm>
              <a:off x="249010" y="3915507"/>
              <a:ext cx="5032545" cy="1224422"/>
              <a:chOff x="0" y="0"/>
              <a:chExt cx="5032543" cy="1224420"/>
            </a:xfrm>
          </p:grpSpPr>
          <p:sp>
            <p:nvSpPr>
              <p:cNvPr id="226" name="Oval"/>
              <p:cNvSpPr/>
              <p:nvPr/>
            </p:nvSpPr>
            <p:spPr>
              <a:xfrm>
                <a:off x="0" y="0"/>
                <a:ext cx="5032544" cy="1224421"/>
              </a:xfrm>
              <a:prstGeom prst="ellipse">
                <a:avLst/>
              </a:prstGeom>
              <a:solidFill>
                <a:srgbClr val="FFFFFF"/>
              </a:solidFill>
              <a:ln w="508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27" name="Static"/>
              <p:cNvSpPr txBox="1"/>
              <p:nvPr/>
            </p:nvSpPr>
            <p:spPr>
              <a:xfrm>
                <a:off x="228827" y="85772"/>
                <a:ext cx="4576325" cy="9790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nSpc>
                    <a:spcPct val="80000"/>
                  </a:lnSpc>
                  <a:defRPr b="1" sz="5000">
                    <a:solidFill>
                      <a:schemeClr val="accent5"/>
                    </a:solidFill>
                    <a:latin typeface="+mj-lt"/>
                    <a:ea typeface="+mj-ea"/>
                    <a:cs typeface="+mj-cs"/>
                    <a:sym typeface="Trebuchet MS"/>
                  </a:defRPr>
                </a:lvl1pPr>
              </a:lstStyle>
              <a:p>
                <a:pPr/>
                <a:r>
                  <a:t>Static</a:t>
                </a:r>
              </a:p>
            </p:txBody>
          </p:sp>
        </p:grpSp>
        <p:grpSp>
          <p:nvGrpSpPr>
            <p:cNvPr id="231" name="Group"/>
            <p:cNvGrpSpPr/>
            <p:nvPr/>
          </p:nvGrpSpPr>
          <p:grpSpPr>
            <a:xfrm>
              <a:off x="2621214" y="5215840"/>
              <a:ext cx="5032545" cy="1224421"/>
              <a:chOff x="0" y="0"/>
              <a:chExt cx="5032543" cy="1224420"/>
            </a:xfrm>
          </p:grpSpPr>
          <p:sp>
            <p:nvSpPr>
              <p:cNvPr id="229" name="Oval"/>
              <p:cNvSpPr/>
              <p:nvPr/>
            </p:nvSpPr>
            <p:spPr>
              <a:xfrm>
                <a:off x="0" y="0"/>
                <a:ext cx="5032544" cy="1224421"/>
              </a:xfrm>
              <a:prstGeom prst="ellipse">
                <a:avLst/>
              </a:prstGeom>
              <a:solidFill>
                <a:srgbClr val="FFFFFF"/>
              </a:solidFill>
              <a:ln w="508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30" name="Dynamic"/>
              <p:cNvSpPr txBox="1"/>
              <p:nvPr/>
            </p:nvSpPr>
            <p:spPr>
              <a:xfrm>
                <a:off x="228827" y="85772"/>
                <a:ext cx="4576325" cy="9790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nSpc>
                    <a:spcPct val="80000"/>
                  </a:lnSpc>
                  <a:defRPr b="1" sz="5000">
                    <a:solidFill>
                      <a:schemeClr val="accent5"/>
                    </a:solidFill>
                    <a:latin typeface="+mj-lt"/>
                    <a:ea typeface="+mj-ea"/>
                    <a:cs typeface="+mj-cs"/>
                    <a:sym typeface="Trebuchet MS"/>
                  </a:defRPr>
                </a:lvl1pPr>
              </a:lstStyle>
              <a:p>
                <a:pPr/>
                <a:r>
                  <a:t>Dynamic</a:t>
                </a:r>
              </a:p>
            </p:txBody>
          </p:sp>
        </p:grpSp>
        <p:sp>
          <p:nvSpPr>
            <p:cNvPr id="232" name="De-Obfuscation Tool"/>
            <p:cNvSpPr/>
            <p:nvPr/>
          </p:nvSpPr>
          <p:spPr>
            <a:xfrm>
              <a:off x="4414441" y="58144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a:solidFill>
                    <a:srgbClr val="000000"/>
                  </a:solidFill>
                  <a:latin typeface="+mj-lt"/>
                  <a:ea typeface="+mj-ea"/>
                  <a:cs typeface="+mj-cs"/>
                  <a:sym typeface="Trebuchet MS"/>
                </a:defRPr>
              </a:lvl1pPr>
            </a:lstStyle>
            <a:p>
              <a:pPr/>
              <a:r>
                <a:t>De-Obfuscation Tool</a:t>
              </a:r>
            </a:p>
          </p:txBody>
        </p:sp>
      </p:grpSp>
      <p:grpSp>
        <p:nvGrpSpPr>
          <p:cNvPr id="247" name="Group"/>
          <p:cNvGrpSpPr/>
          <p:nvPr/>
        </p:nvGrpSpPr>
        <p:grpSpPr>
          <a:xfrm>
            <a:off x="1331038" y="6685811"/>
            <a:ext cx="8085404" cy="6590949"/>
            <a:chOff x="0" y="0"/>
            <a:chExt cx="8085402" cy="6590948"/>
          </a:xfrm>
        </p:grpSpPr>
        <p:sp>
          <p:nvSpPr>
            <p:cNvPr id="234" name="Rounded Rectangle"/>
            <p:cNvSpPr/>
            <p:nvPr/>
          </p:nvSpPr>
          <p:spPr>
            <a:xfrm>
              <a:off x="0" y="0"/>
              <a:ext cx="8085403" cy="6590949"/>
            </a:xfrm>
            <a:prstGeom prst="roundRect">
              <a:avLst>
                <a:gd name="adj" fmla="val 14052"/>
              </a:avLst>
            </a:prstGeom>
            <a:solidFill>
              <a:srgbClr val="FFD479"/>
            </a:solidFill>
            <a:ln w="101600" cap="flat">
              <a:solidFill>
                <a:srgbClr val="3D315B"/>
              </a:solidFill>
              <a:prstDash val="solid"/>
              <a:miter lim="400000"/>
            </a:ln>
            <a:effectLst>
              <a:outerShdw sx="100000" sy="100000" kx="0" ky="0" algn="b" rotWithShape="0" blurRad="190500" dist="228600" dir="959345">
                <a:srgbClr val="000000"/>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37" name="Group"/>
            <p:cNvGrpSpPr/>
            <p:nvPr/>
          </p:nvGrpSpPr>
          <p:grpSpPr>
            <a:xfrm>
              <a:off x="351880" y="1162443"/>
              <a:ext cx="5032545" cy="1224422"/>
              <a:chOff x="0" y="0"/>
              <a:chExt cx="5032543" cy="1224420"/>
            </a:xfrm>
          </p:grpSpPr>
          <p:sp>
            <p:nvSpPr>
              <p:cNvPr id="235" name="Oval"/>
              <p:cNvSpPr/>
              <p:nvPr/>
            </p:nvSpPr>
            <p:spPr>
              <a:xfrm>
                <a:off x="0" y="0"/>
                <a:ext cx="5032544" cy="1224421"/>
              </a:xfrm>
              <a:prstGeom prst="ellipse">
                <a:avLst/>
              </a:prstGeom>
              <a:solidFill>
                <a:srgbClr val="FFFFFF"/>
              </a:solidFill>
              <a:ln w="508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36" name="Obfuscation"/>
              <p:cNvSpPr txBox="1"/>
              <p:nvPr/>
            </p:nvSpPr>
            <p:spPr>
              <a:xfrm>
                <a:off x="228827" y="85772"/>
                <a:ext cx="4576325" cy="9790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nSpc>
                    <a:spcPct val="80000"/>
                  </a:lnSpc>
                  <a:defRPr b="1" sz="5000">
                    <a:solidFill>
                      <a:schemeClr val="accent5"/>
                    </a:solidFill>
                    <a:latin typeface="+mj-lt"/>
                    <a:ea typeface="+mj-ea"/>
                    <a:cs typeface="+mj-cs"/>
                    <a:sym typeface="Trebuchet MS"/>
                  </a:defRPr>
                </a:lvl1pPr>
              </a:lstStyle>
              <a:p>
                <a:pPr/>
                <a:r>
                  <a:t>Obfuscation</a:t>
                </a:r>
              </a:p>
            </p:txBody>
          </p:sp>
        </p:grpSp>
        <p:grpSp>
          <p:nvGrpSpPr>
            <p:cNvPr id="240" name="Group"/>
            <p:cNvGrpSpPr/>
            <p:nvPr/>
          </p:nvGrpSpPr>
          <p:grpSpPr>
            <a:xfrm>
              <a:off x="2621214" y="2538975"/>
              <a:ext cx="5032545" cy="1224422"/>
              <a:chOff x="0" y="0"/>
              <a:chExt cx="5032543" cy="1224420"/>
            </a:xfrm>
          </p:grpSpPr>
          <p:sp>
            <p:nvSpPr>
              <p:cNvPr id="238" name="Oval"/>
              <p:cNvSpPr/>
              <p:nvPr/>
            </p:nvSpPr>
            <p:spPr>
              <a:xfrm>
                <a:off x="0" y="0"/>
                <a:ext cx="5032544" cy="1224421"/>
              </a:xfrm>
              <a:prstGeom prst="ellipse">
                <a:avLst/>
              </a:prstGeom>
              <a:solidFill>
                <a:srgbClr val="FFFFFF"/>
              </a:solidFill>
              <a:ln w="508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39" name="Anti-Tamper"/>
              <p:cNvSpPr txBox="1"/>
              <p:nvPr/>
            </p:nvSpPr>
            <p:spPr>
              <a:xfrm>
                <a:off x="228827" y="85772"/>
                <a:ext cx="4576325" cy="9790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nSpc>
                    <a:spcPct val="80000"/>
                  </a:lnSpc>
                  <a:defRPr b="1" sz="5000">
                    <a:solidFill>
                      <a:schemeClr val="accent5"/>
                    </a:solidFill>
                    <a:latin typeface="+mj-lt"/>
                    <a:ea typeface="+mj-ea"/>
                    <a:cs typeface="+mj-cs"/>
                    <a:sym typeface="Trebuchet MS"/>
                  </a:defRPr>
                </a:lvl1pPr>
              </a:lstStyle>
              <a:p>
                <a:pPr/>
                <a:r>
                  <a:t>Anti-Tamper</a:t>
                </a:r>
              </a:p>
            </p:txBody>
          </p:sp>
        </p:grpSp>
        <p:grpSp>
          <p:nvGrpSpPr>
            <p:cNvPr id="243" name="Group"/>
            <p:cNvGrpSpPr/>
            <p:nvPr/>
          </p:nvGrpSpPr>
          <p:grpSpPr>
            <a:xfrm>
              <a:off x="351880" y="3877407"/>
              <a:ext cx="5032545" cy="1224422"/>
              <a:chOff x="0" y="0"/>
              <a:chExt cx="5032543" cy="1224420"/>
            </a:xfrm>
          </p:grpSpPr>
          <p:sp>
            <p:nvSpPr>
              <p:cNvPr id="241" name="Oval"/>
              <p:cNvSpPr/>
              <p:nvPr/>
            </p:nvSpPr>
            <p:spPr>
              <a:xfrm>
                <a:off x="0" y="0"/>
                <a:ext cx="5032544" cy="1224421"/>
              </a:xfrm>
              <a:prstGeom prst="ellipse">
                <a:avLst/>
              </a:prstGeom>
              <a:solidFill>
                <a:srgbClr val="FFFFFF"/>
              </a:solidFill>
              <a:ln w="508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42" name="Whitebox"/>
              <p:cNvSpPr txBox="1"/>
              <p:nvPr/>
            </p:nvSpPr>
            <p:spPr>
              <a:xfrm>
                <a:off x="228827" y="85772"/>
                <a:ext cx="4576325" cy="9790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nSpc>
                    <a:spcPct val="80000"/>
                  </a:lnSpc>
                  <a:defRPr b="1" sz="5000">
                    <a:solidFill>
                      <a:schemeClr val="accent5"/>
                    </a:solidFill>
                    <a:latin typeface="+mj-lt"/>
                    <a:ea typeface="+mj-ea"/>
                    <a:cs typeface="+mj-cs"/>
                    <a:sym typeface="Trebuchet MS"/>
                  </a:defRPr>
                </a:lvl1pPr>
              </a:lstStyle>
              <a:p>
                <a:pPr/>
                <a:r>
                  <a:t>Whitebox</a:t>
                </a:r>
              </a:p>
            </p:txBody>
          </p:sp>
        </p:grpSp>
        <p:grpSp>
          <p:nvGrpSpPr>
            <p:cNvPr id="246" name="Group"/>
            <p:cNvGrpSpPr/>
            <p:nvPr/>
          </p:nvGrpSpPr>
          <p:grpSpPr>
            <a:xfrm>
              <a:off x="2621214" y="5163770"/>
              <a:ext cx="5032545" cy="1224421"/>
              <a:chOff x="0" y="0"/>
              <a:chExt cx="5032543" cy="1224420"/>
            </a:xfrm>
          </p:grpSpPr>
          <p:sp>
            <p:nvSpPr>
              <p:cNvPr id="244" name="Oval"/>
              <p:cNvSpPr/>
              <p:nvPr/>
            </p:nvSpPr>
            <p:spPr>
              <a:xfrm>
                <a:off x="0" y="0"/>
                <a:ext cx="5032544" cy="1224421"/>
              </a:xfrm>
              <a:prstGeom prst="ellipse">
                <a:avLst/>
              </a:prstGeom>
              <a:solidFill>
                <a:srgbClr val="FFFFFF"/>
              </a:solidFill>
              <a:ln w="508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45" name="Env. Check"/>
              <p:cNvSpPr txBox="1"/>
              <p:nvPr/>
            </p:nvSpPr>
            <p:spPr>
              <a:xfrm>
                <a:off x="228827" y="85772"/>
                <a:ext cx="4576325" cy="9790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nSpc>
                    <a:spcPct val="80000"/>
                  </a:lnSpc>
                  <a:defRPr b="1" sz="5000">
                    <a:solidFill>
                      <a:schemeClr val="accent5"/>
                    </a:solidFill>
                    <a:latin typeface="+mj-lt"/>
                    <a:ea typeface="+mj-ea"/>
                    <a:cs typeface="+mj-cs"/>
                    <a:sym typeface="Trebuchet MS"/>
                  </a:defRPr>
                </a:lvl1pPr>
              </a:lstStyle>
              <a:p>
                <a:pPr/>
                <a:r>
                  <a:t>Env. Check</a:t>
                </a:r>
              </a:p>
            </p:txBody>
          </p:sp>
        </p:grpSp>
      </p:grpSp>
      <p:grpSp>
        <p:nvGrpSpPr>
          <p:cNvPr id="251" name="Group"/>
          <p:cNvGrpSpPr/>
          <p:nvPr/>
        </p:nvGrpSpPr>
        <p:grpSpPr>
          <a:xfrm>
            <a:off x="4154234" y="749413"/>
            <a:ext cx="3265618" cy="2665993"/>
            <a:chOff x="0" y="0"/>
            <a:chExt cx="3265616" cy="2665991"/>
          </a:xfrm>
        </p:grpSpPr>
        <p:sp>
          <p:nvSpPr>
            <p:cNvPr id="248" name="Rectangle"/>
            <p:cNvSpPr/>
            <p:nvPr/>
          </p:nvSpPr>
          <p:spPr>
            <a:xfrm>
              <a:off x="0" y="87415"/>
              <a:ext cx="3265617" cy="2578577"/>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49" name="main(){…"/>
            <p:cNvSpPr txBox="1"/>
            <p:nvPr/>
          </p:nvSpPr>
          <p:spPr>
            <a:xfrm>
              <a:off x="120363" y="0"/>
              <a:ext cx="3101091" cy="2643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b="1" sz="5000">
                  <a:solidFill>
                    <a:srgbClr val="000000"/>
                  </a:solidFill>
                  <a:latin typeface="Courier"/>
                  <a:ea typeface="Courier"/>
                  <a:cs typeface="Courier"/>
                  <a:sym typeface="Courier"/>
                </a:defRPr>
              </a:pPr>
              <a:r>
                <a:t>main(){</a:t>
              </a:r>
            </a:p>
            <a:p>
              <a:pPr algn="l">
                <a:defRPr b="1" sz="6200">
                  <a:solidFill>
                    <a:schemeClr val="accent5"/>
                  </a:solidFill>
                  <a:latin typeface="+mj-lt"/>
                  <a:ea typeface="+mj-ea"/>
                  <a:cs typeface="+mj-cs"/>
                  <a:sym typeface="Trebuchet MS"/>
                </a:defRPr>
              </a:pPr>
              <a:r>
                <a:t> </a:t>
              </a:r>
            </a:p>
            <a:p>
              <a:pPr algn="l">
                <a:defRPr b="1" sz="5000">
                  <a:solidFill>
                    <a:srgbClr val="000000"/>
                  </a:solidFill>
                  <a:latin typeface="Courier"/>
                  <a:ea typeface="Courier"/>
                  <a:cs typeface="Courier"/>
                  <a:sym typeface="Courier"/>
                </a:defRPr>
              </a:pPr>
              <a:r>
                <a:t>}</a:t>
              </a:r>
            </a:p>
          </p:txBody>
        </p:sp>
        <p:pic>
          <p:nvPicPr>
            <p:cNvPr id="250" name="diamond-clipart-purple-diamond-2.png" descr="diamond-clipart-purple-diamond-2.png"/>
            <p:cNvPicPr>
              <a:picLocks noChangeAspect="1"/>
            </p:cNvPicPr>
            <p:nvPr/>
          </p:nvPicPr>
          <p:blipFill>
            <a:blip r:embed="rId3">
              <a:extLst/>
            </a:blip>
            <a:stretch>
              <a:fillRect/>
            </a:stretch>
          </p:blipFill>
          <p:spPr>
            <a:xfrm>
              <a:off x="560746" y="886299"/>
              <a:ext cx="2220325" cy="1546827"/>
            </a:xfrm>
            <a:prstGeom prst="rect">
              <a:avLst/>
            </a:prstGeom>
            <a:ln w="12700" cap="flat">
              <a:noFill/>
              <a:miter lim="400000"/>
            </a:ln>
            <a:effectLst/>
          </p:spPr>
        </p:pic>
      </p:grpSp>
      <p:grpSp>
        <p:nvGrpSpPr>
          <p:cNvPr id="256" name="Group"/>
          <p:cNvGrpSpPr/>
          <p:nvPr/>
        </p:nvGrpSpPr>
        <p:grpSpPr>
          <a:xfrm>
            <a:off x="402730" y="237586"/>
            <a:ext cx="23650620" cy="5065321"/>
            <a:chOff x="0" y="0"/>
            <a:chExt cx="23650618" cy="5065319"/>
          </a:xfrm>
        </p:grpSpPr>
        <p:grpSp>
          <p:nvGrpSpPr>
            <p:cNvPr id="254" name="Group"/>
            <p:cNvGrpSpPr/>
            <p:nvPr/>
          </p:nvGrpSpPr>
          <p:grpSpPr>
            <a:xfrm>
              <a:off x="19892689" y="200018"/>
              <a:ext cx="3757930" cy="4665283"/>
              <a:chOff x="0" y="0"/>
              <a:chExt cx="3757929" cy="4665281"/>
            </a:xfrm>
          </p:grpSpPr>
          <p:pic>
            <p:nvPicPr>
              <p:cNvPr id="252" name="sp2.png" descr="sp2.png"/>
              <p:cNvPicPr>
                <a:picLocks noChangeAspect="1"/>
              </p:cNvPicPr>
              <p:nvPr/>
            </p:nvPicPr>
            <p:blipFill>
              <a:blip r:embed="rId4">
                <a:extLst/>
              </a:blip>
              <a:stretch>
                <a:fillRect/>
              </a:stretch>
            </p:blipFill>
            <p:spPr>
              <a:xfrm>
                <a:off x="447858" y="544294"/>
                <a:ext cx="2862214" cy="4120988"/>
              </a:xfrm>
              <a:prstGeom prst="rect">
                <a:avLst/>
              </a:prstGeom>
              <a:ln w="25400" cap="flat">
                <a:noFill/>
                <a:miter lim="400000"/>
              </a:ln>
              <a:effectLst>
                <a:outerShdw sx="100000" sy="100000" kx="0" ky="0" algn="b" rotWithShape="0" blurRad="355600" dist="177800" dir="5400000">
                  <a:srgbClr val="000000">
                    <a:alpha val="70000"/>
                  </a:srgbClr>
                </a:outerShdw>
              </a:effectLst>
            </p:spPr>
          </p:pic>
          <p:pic>
            <p:nvPicPr>
              <p:cNvPr id="253" name="sp7.png" descr="sp7.png"/>
              <p:cNvPicPr>
                <a:picLocks noChangeAspect="1"/>
              </p:cNvPicPr>
              <p:nvPr/>
            </p:nvPicPr>
            <p:blipFill>
              <a:blip r:embed="rId5">
                <a:extLst/>
              </a:blip>
              <a:stretch>
                <a:fillRect/>
              </a:stretch>
            </p:blipFill>
            <p:spPr>
              <a:xfrm>
                <a:off x="0" y="0"/>
                <a:ext cx="3757930" cy="1422645"/>
              </a:xfrm>
              <a:prstGeom prst="rect">
                <a:avLst/>
              </a:prstGeom>
              <a:ln w="25400" cap="flat">
                <a:noFill/>
                <a:miter lim="400000"/>
              </a:ln>
              <a:effectLst/>
            </p:spPr>
          </p:pic>
        </p:grpSp>
        <p:pic>
          <p:nvPicPr>
            <p:cNvPr id="255" name="Image" descr="Image"/>
            <p:cNvPicPr>
              <a:picLocks noChangeAspect="1"/>
            </p:cNvPicPr>
            <p:nvPr/>
          </p:nvPicPr>
          <p:blipFill>
            <a:blip r:embed="rId6">
              <a:extLst/>
            </a:blip>
            <a:stretch>
              <a:fillRect/>
            </a:stretch>
          </p:blipFill>
          <p:spPr>
            <a:xfrm>
              <a:off x="0" y="0"/>
              <a:ext cx="3972510" cy="5065320"/>
            </a:xfrm>
            <a:prstGeom prst="rect">
              <a:avLst/>
            </a:prstGeom>
            <a:ln w="25400" cap="flat">
              <a:noFill/>
              <a:miter lim="400000"/>
            </a:ln>
            <a:effectLst>
              <a:outerShdw sx="100000" sy="100000" kx="0" ky="0" algn="b" rotWithShape="0" blurRad="355600" dist="177800" dir="5400000">
                <a:srgbClr val="000000">
                  <a:alpha val="70000"/>
                </a:srgbClr>
              </a:outerShdw>
            </a:effectLst>
          </p:spPr>
        </p:pic>
      </p:grpSp>
      <p:pic>
        <p:nvPicPr>
          <p:cNvPr id="257" name="asset.png" descr="asset.png"/>
          <p:cNvPicPr>
            <a:picLocks noChangeAspect="1"/>
          </p:cNvPicPr>
          <p:nvPr/>
        </p:nvPicPr>
        <p:blipFill>
          <a:blip r:embed="rId7">
            <a:extLst/>
          </a:blip>
          <a:stretch>
            <a:fillRect/>
          </a:stretch>
        </p:blipFill>
        <p:spPr>
          <a:xfrm>
            <a:off x="10538939" y="7218321"/>
            <a:ext cx="3378201" cy="3691975"/>
          </a:xfrm>
          <a:prstGeom prst="rect">
            <a:avLst/>
          </a:prstGeom>
          <a:ln w="12700">
            <a:miter lim="400000"/>
          </a:ln>
        </p:spPr>
      </p:pic>
      <p:pic>
        <p:nvPicPr>
          <p:cNvPr id="258" name="diamond-clipart-purple-diamond-2.png" descr="diamond-clipart-purple-diamond-2.png"/>
          <p:cNvPicPr>
            <a:picLocks noChangeAspect="1"/>
          </p:cNvPicPr>
          <p:nvPr/>
        </p:nvPicPr>
        <p:blipFill>
          <a:blip r:embed="rId3">
            <a:extLst/>
          </a:blip>
          <a:stretch>
            <a:fillRect/>
          </a:stretch>
        </p:blipFill>
        <p:spPr>
          <a:xfrm>
            <a:off x="16264841" y="1155959"/>
            <a:ext cx="2659666" cy="1852901"/>
          </a:xfrm>
          <a:prstGeom prst="rect">
            <a:avLst/>
          </a:prstGeom>
          <a:ln w="12700">
            <a:miter lim="400000"/>
          </a:ln>
        </p:spPr>
      </p:pic>
      <p:grpSp>
        <p:nvGrpSpPr>
          <p:cNvPr id="262" name="Group"/>
          <p:cNvGrpSpPr/>
          <p:nvPr/>
        </p:nvGrpSpPr>
        <p:grpSpPr>
          <a:xfrm>
            <a:off x="4729420" y="3059807"/>
            <a:ext cx="5856450" cy="3478065"/>
            <a:chOff x="0" y="0"/>
            <a:chExt cx="5856448" cy="3478063"/>
          </a:xfrm>
        </p:grpSpPr>
        <p:sp>
          <p:nvSpPr>
            <p:cNvPr id="259" name="Oval"/>
            <p:cNvSpPr/>
            <p:nvPr/>
          </p:nvSpPr>
          <p:spPr>
            <a:xfrm>
              <a:off x="0" y="0"/>
              <a:ext cx="5856449" cy="2257585"/>
            </a:xfrm>
            <a:prstGeom prst="ellipse">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60" name="Max protection!…"/>
            <p:cNvSpPr txBox="1"/>
            <p:nvPr/>
          </p:nvSpPr>
          <p:spPr>
            <a:xfrm>
              <a:off x="320234" y="250082"/>
              <a:ext cx="5215981" cy="17574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a:solidFill>
                    <a:srgbClr val="000000"/>
                  </a:solidFill>
                  <a:latin typeface="+mj-lt"/>
                  <a:ea typeface="+mj-ea"/>
                  <a:cs typeface="+mj-cs"/>
                  <a:sym typeface="Trebuchet MS"/>
                </a:defRPr>
              </a:pPr>
              <a:r>
                <a:t>Max protection!</a:t>
              </a:r>
            </a:p>
            <a:p>
              <a:pPr>
                <a:defRPr>
                  <a:solidFill>
                    <a:srgbClr val="000000"/>
                  </a:solidFill>
                  <a:latin typeface="+mj-lt"/>
                  <a:ea typeface="+mj-ea"/>
                  <a:cs typeface="+mj-cs"/>
                  <a:sym typeface="Trebuchet MS"/>
                </a:defRPr>
              </a:pPr>
              <a:r>
                <a:t>Min overhead!</a:t>
              </a:r>
            </a:p>
          </p:txBody>
        </p:sp>
        <p:sp>
          <p:nvSpPr>
            <p:cNvPr id="261" name="Line"/>
            <p:cNvSpPr/>
            <p:nvPr/>
          </p:nvSpPr>
          <p:spPr>
            <a:xfrm flipH="1">
              <a:off x="2928224" y="2284786"/>
              <a:ext cx="1" cy="1193278"/>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nvGrpSpPr>
          <p:cNvPr id="266" name="Group"/>
          <p:cNvGrpSpPr/>
          <p:nvPr/>
        </p:nvGrpSpPr>
        <p:grpSpPr>
          <a:xfrm>
            <a:off x="14229019" y="3092269"/>
            <a:ext cx="5856450" cy="3478065"/>
            <a:chOff x="0" y="0"/>
            <a:chExt cx="5856448" cy="3478063"/>
          </a:xfrm>
        </p:grpSpPr>
        <p:sp>
          <p:nvSpPr>
            <p:cNvPr id="263" name="Oval"/>
            <p:cNvSpPr/>
            <p:nvPr/>
          </p:nvSpPr>
          <p:spPr>
            <a:xfrm>
              <a:off x="0" y="0"/>
              <a:ext cx="5856449" cy="2257585"/>
            </a:xfrm>
            <a:prstGeom prst="ellipse">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64" name="Max precision!…"/>
            <p:cNvSpPr txBox="1"/>
            <p:nvPr/>
          </p:nvSpPr>
          <p:spPr>
            <a:xfrm>
              <a:off x="320234" y="250082"/>
              <a:ext cx="5215981" cy="17574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a:solidFill>
                    <a:srgbClr val="000000"/>
                  </a:solidFill>
                  <a:latin typeface="+mj-lt"/>
                  <a:ea typeface="+mj-ea"/>
                  <a:cs typeface="+mj-cs"/>
                  <a:sym typeface="Trebuchet MS"/>
                </a:defRPr>
              </a:pPr>
              <a:r>
                <a:t>Max precision!</a:t>
              </a:r>
            </a:p>
            <a:p>
              <a:pPr>
                <a:defRPr>
                  <a:solidFill>
                    <a:srgbClr val="000000"/>
                  </a:solidFill>
                  <a:latin typeface="+mj-lt"/>
                  <a:ea typeface="+mj-ea"/>
                  <a:cs typeface="+mj-cs"/>
                  <a:sym typeface="Trebuchet MS"/>
                </a:defRPr>
              </a:pPr>
              <a:r>
                <a:t>Min resources!</a:t>
              </a:r>
            </a:p>
          </p:txBody>
        </p:sp>
        <p:sp>
          <p:nvSpPr>
            <p:cNvPr id="265" name="Line"/>
            <p:cNvSpPr/>
            <p:nvPr/>
          </p:nvSpPr>
          <p:spPr>
            <a:xfrm flipH="1">
              <a:off x="2928224" y="2284786"/>
              <a:ext cx="1" cy="1193278"/>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sp>
        <p:nvSpPr>
          <p:cNvPr id="267" name="Obfuscation Tool"/>
          <p:cNvSpPr txBox="1"/>
          <p:nvPr/>
        </p:nvSpPr>
        <p:spPr>
          <a:xfrm>
            <a:off x="2932516" y="6776402"/>
            <a:ext cx="5283027"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000000"/>
                </a:solidFill>
                <a:latin typeface="+mj-lt"/>
                <a:ea typeface="+mj-ea"/>
                <a:cs typeface="+mj-cs"/>
                <a:sym typeface="Trebuchet MS"/>
              </a:defRPr>
            </a:lvl1pPr>
          </a:lstStyle>
          <a:p>
            <a:pPr/>
            <a:r>
              <a:t>Obfuscation Tool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C -0.036336 0.055661 -0.064757 0.125046 -0.083932 0.203207 C -0.105707 0.291960 -0.111368 0.396252 -0.072019 0.455410 C -0.040533 0.502747 -0.001482 0.494122 0.036176 0.493981 C 0.081969 0.493810 0.127470 0.505419 0.173200 0.509445 C 0.203509 0.512114 0.233881 0.511515 0.264149 0.507652" origin="layout" pathEditMode="relative">
                                      <p:cBhvr>
                                        <p:cTn id="6" dur="1000" fill="hold"/>
                                        <p:tgtEl>
                                          <p:spTgt spid="251"/>
                                        </p:tgtEl>
                                        <p:attrNameLst>
                                          <p:attrName>ppt_x</p:attrName>
                                          <p:attrName>ppt_y</p:attrName>
                                        </p:attrNameLst>
                                      </p:cBhvr>
                                    </p:animMotion>
                                  </p:childTnLst>
                                </p:cTn>
                              </p:par>
                            </p:childTnLst>
                          </p:cTn>
                        </p:par>
                        <p:par>
                          <p:cTn id="7" fill="hold">
                            <p:stCondLst>
                              <p:cond delay="1000"/>
                            </p:stCondLst>
                            <p:childTnLst>
                              <p:par>
                                <p:cTn id="8" presetClass="exit" nodeType="afterEffect" presetID="9" grpId="2" fill="hold">
                                  <p:stCondLst>
                                    <p:cond delay="0"/>
                                  </p:stCondLst>
                                  <p:iterate type="el" backwards="0">
                                    <p:tmAbs val="0"/>
                                  </p:iterate>
                                  <p:childTnLst>
                                    <p:animEffect filter="dissolve" transition="out">
                                      <p:cBhvr>
                                        <p:cTn id="9" dur="499" fill="hold"/>
                                        <p:tgtEl>
                                          <p:spTgt spid="251"/>
                                        </p:tgtEl>
                                      </p:cBhvr>
                                    </p:animEffect>
                                    <p:set>
                                      <p:cBhvr>
                                        <p:cTn id="10" fill="hold">
                                          <p:stCondLst>
                                            <p:cond delay="498"/>
                                          </p:stCondLst>
                                        </p:cTn>
                                        <p:tgtEl>
                                          <p:spTgt spid="251"/>
                                        </p:tgtEl>
                                        <p:attrNameLst>
                                          <p:attrName>style.visibility</p:attrName>
                                        </p:attrNameLst>
                                      </p:cBhvr>
                                      <p:to>
                                        <p:strVal val="hidden"/>
                                      </p:to>
                                    </p:set>
                                  </p:childTnLst>
                                </p:cTn>
                              </p:par>
                            </p:childTnLst>
                          </p:cTn>
                        </p:par>
                        <p:par>
                          <p:cTn id="11" fill="hold">
                            <p:stCondLst>
                              <p:cond delay="1499"/>
                            </p:stCondLst>
                            <p:childTnLst>
                              <p:par>
                                <p:cTn id="12" presetClass="entr" nodeType="afterEffect" presetID="9" grpId="3" fill="hold">
                                  <p:stCondLst>
                                    <p:cond delay="0"/>
                                  </p:stCondLst>
                                  <p:iterate type="el" backwards="0">
                                    <p:tmAbs val="0"/>
                                  </p:iterate>
                                  <p:childTnLst>
                                    <p:set>
                                      <p:cBhvr>
                                        <p:cTn id="13" fill="hold"/>
                                        <p:tgtEl>
                                          <p:spTgt spid="257"/>
                                        </p:tgtEl>
                                        <p:attrNameLst>
                                          <p:attrName>style.visibility</p:attrName>
                                        </p:attrNameLst>
                                      </p:cBhvr>
                                      <p:to>
                                        <p:strVal val="visible"/>
                                      </p:to>
                                    </p:set>
                                    <p:animEffect filter="dissolve" transition="in">
                                      <p:cBhvr>
                                        <p:cTn id="14" dur="500"/>
                                        <p:tgtEl>
                                          <p:spTgt spid="257"/>
                                        </p:tgtEl>
                                      </p:cBhvr>
                                    </p:animEffec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path" nodeType="clickEffect" presetSubtype="0" presetID="-1" grpId="6" accel="50000" decel="50000" fill="hold">
                                  <p:stCondLst>
                                    <p:cond delay="0"/>
                                  </p:stCondLst>
                                  <p:childTnLst>
                                    <p:animMotion path="M 0.000000 0.000000 C 0.062610 -0.002035 0.125148 0.002345 0.187395 0.012875 C 0.216019 0.017716 0.247301 0.022780 0.269599 -0.011927 C 0.309031 -0.073304 0.284136 -0.177424 0.260041 -0.267458 C 0.239629 -0.343726 0.226145 -0.425262 0.220088 -0.509033" origin="layout" pathEditMode="relative">
                                      <p:cBhvr>
                                        <p:cTn id="26" dur="1000" fill="hold"/>
                                        <p:tgtEl>
                                          <p:spTgt spid="257"/>
                                        </p:tgtEl>
                                        <p:attrNameLst>
                                          <p:attrName>ppt_x</p:attrName>
                                          <p:attrName>ppt_y</p:attrName>
                                        </p:attrNameLst>
                                      </p:cBhvr>
                                    </p:animMotion>
                                  </p:childTnLst>
                                </p:cTn>
                              </p:par>
                            </p:childTnLst>
                          </p:cTn>
                        </p:par>
                        <p:par>
                          <p:cTn id="27" fill="hold">
                            <p:stCondLst>
                              <p:cond delay="1000"/>
                            </p:stCondLst>
                            <p:childTnLst>
                              <p:par>
                                <p:cTn id="28" presetClass="exit" nodeType="afterEffect" presetID="9" grpId="7" fill="hold">
                                  <p:stCondLst>
                                    <p:cond delay="0"/>
                                  </p:stCondLst>
                                  <p:iterate type="el" backwards="0">
                                    <p:tmAbs val="0"/>
                                  </p:iterate>
                                  <p:childTnLst>
                                    <p:animEffect filter="dissolve" transition="out">
                                      <p:cBhvr>
                                        <p:cTn id="29" dur="199" fill="hold"/>
                                        <p:tgtEl>
                                          <p:spTgt spid="257"/>
                                        </p:tgtEl>
                                      </p:cBhvr>
                                    </p:animEffect>
                                    <p:set>
                                      <p:cBhvr>
                                        <p:cTn id="30" fill="hold">
                                          <p:stCondLst>
                                            <p:cond delay="198"/>
                                          </p:stCondLst>
                                        </p:cTn>
                                        <p:tgtEl>
                                          <p:spTgt spid="257"/>
                                        </p:tgtEl>
                                        <p:attrNameLst>
                                          <p:attrName>style.visibility</p:attrName>
                                        </p:attrNameLst>
                                      </p:cBhvr>
                                      <p:to>
                                        <p:strVal val="hidden"/>
                                      </p:to>
                                    </p:set>
                                  </p:childTnLst>
                                </p:cTn>
                              </p:par>
                            </p:childTnLst>
                          </p:cTn>
                        </p:par>
                        <p:par>
                          <p:cTn id="31" fill="hold">
                            <p:stCondLst>
                              <p:cond delay="1199"/>
                            </p:stCondLst>
                            <p:childTnLst>
                              <p:par>
                                <p:cTn id="32" presetClass="entr" nodeType="afterEffect" presetID="9" grpId="8" fill="hold">
                                  <p:stCondLst>
                                    <p:cond delay="0"/>
                                  </p:stCondLst>
                                  <p:iterate type="el" backwards="0">
                                    <p:tmAbs val="0"/>
                                  </p:iterate>
                                  <p:childTnLst>
                                    <p:set>
                                      <p:cBhvr>
                                        <p:cTn id="33" fill="hold"/>
                                        <p:tgtEl>
                                          <p:spTgt spid="258"/>
                                        </p:tgtEl>
                                        <p:attrNameLst>
                                          <p:attrName>style.visibility</p:attrName>
                                        </p:attrNameLst>
                                      </p:cBhvr>
                                      <p:to>
                                        <p:strVal val="visible"/>
                                      </p:to>
                                    </p:set>
                                    <p:animEffect filter="dissolve" transition="in">
                                      <p:cBhvr>
                                        <p:cTn id="34" dur="900"/>
                                        <p:tgtEl>
                                          <p:spTgt spid="258"/>
                                        </p:tgtEl>
                                      </p:cBhvr>
                                    </p:animEffec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2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8" grpId="8"/>
      <p:bldP build="whole" bldLvl="1" animBg="1" rev="0" advAuto="0" spid="251" grpId="2"/>
      <p:bldP build="whole" bldLvl="1" animBg="1" rev="0" advAuto="0" spid="257" grpId="3"/>
      <p:bldP build="whole" bldLvl="1" animBg="1" rev="0" advAuto="0" spid="266" grpId="9"/>
      <p:bldP build="whole" bldLvl="1" animBg="1" rev="0" advAuto="0" spid="233" grpId="5"/>
      <p:bldP build="whole" bldLvl="1" animBg="1" rev="0" advAuto="0" spid="257" grpId="7"/>
      <p:bldP build="whole" bldLvl="1" animBg="1" rev="0" advAuto="0" spid="262" grpId="4"/>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096" name="Rounded Rectangle"/>
          <p:cNvSpPr/>
          <p:nvPr/>
        </p:nvSpPr>
        <p:spPr>
          <a:xfrm>
            <a:off x="11524925" y="4009196"/>
            <a:ext cx="4644311" cy="1895349"/>
          </a:xfrm>
          <a:prstGeom prst="roundRect">
            <a:avLst>
              <a:gd name="adj" fmla="val 15577"/>
            </a:avLst>
          </a:prstGeom>
          <a:solidFill>
            <a:srgbClr val="8DD3F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97" name="Rounded Rectangle"/>
          <p:cNvSpPr/>
          <p:nvPr/>
        </p:nvSpPr>
        <p:spPr>
          <a:xfrm>
            <a:off x="17061901" y="3969193"/>
            <a:ext cx="4644311" cy="1895348"/>
          </a:xfrm>
          <a:prstGeom prst="roundRect">
            <a:avLst>
              <a:gd name="adj" fmla="val 15577"/>
            </a:avLst>
          </a:prstGeom>
          <a:solidFill>
            <a:srgbClr val="B3833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98" name="Rounded Rectangle"/>
          <p:cNvSpPr/>
          <p:nvPr/>
        </p:nvSpPr>
        <p:spPr>
          <a:xfrm>
            <a:off x="11524925" y="7392581"/>
            <a:ext cx="4644311" cy="1895348"/>
          </a:xfrm>
          <a:prstGeom prst="roundRect">
            <a:avLst>
              <a:gd name="adj" fmla="val 15577"/>
            </a:avLst>
          </a:prstGeom>
          <a:solidFill>
            <a:srgbClr val="FFFC8C">
              <a:alpha val="55560"/>
            </a:srgbClr>
          </a:solidFill>
          <a:ln w="88900">
            <a:solidFill>
              <a:srgbClr val="000000">
                <a:alpha val="55560"/>
              </a:srgbClr>
            </a:solidFill>
            <a:prstDash val="sysDot"/>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099" name="Line"/>
          <p:cNvSpPr/>
          <p:nvPr/>
        </p:nvSpPr>
        <p:spPr>
          <a:xfrm>
            <a:off x="13752608" y="5900256"/>
            <a:ext cx="1" cy="1409152"/>
          </a:xfrm>
          <a:prstGeom prst="line">
            <a:avLst/>
          </a:prstGeom>
          <a:ln w="101600">
            <a:solidFill>
              <a:srgbClr val="000000">
                <a:alpha val="55560"/>
              </a:srgbClr>
            </a:solidFill>
            <a:prstDash val="sysDot"/>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100" name="Line"/>
          <p:cNvSpPr/>
          <p:nvPr/>
        </p:nvSpPr>
        <p:spPr>
          <a:xfrm>
            <a:off x="19523947" y="5861672"/>
            <a:ext cx="1" cy="1422717"/>
          </a:xfrm>
          <a:prstGeom prst="line">
            <a:avLst/>
          </a:prstGeom>
          <a:ln w="101600">
            <a:solidFill>
              <a:srgbClr val="000000">
                <a:alpha val="55560"/>
              </a:srgbClr>
            </a:solidFill>
            <a:prstDash val="sysDot"/>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101" name="Rounded Rectangle"/>
          <p:cNvSpPr/>
          <p:nvPr/>
        </p:nvSpPr>
        <p:spPr>
          <a:xfrm>
            <a:off x="17361405" y="7392581"/>
            <a:ext cx="4644311" cy="1895348"/>
          </a:xfrm>
          <a:prstGeom prst="roundRect">
            <a:avLst>
              <a:gd name="adj" fmla="val 15577"/>
            </a:avLst>
          </a:prstGeom>
          <a:solidFill>
            <a:srgbClr val="489933">
              <a:alpha val="55560"/>
            </a:srgbClr>
          </a:solidFill>
          <a:ln w="88900">
            <a:solidFill>
              <a:srgbClr val="000000">
                <a:alpha val="55560"/>
              </a:srgbClr>
            </a:solidFill>
            <a:prstDash val="sysDot"/>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102" name="Line"/>
          <p:cNvSpPr/>
          <p:nvPr/>
        </p:nvSpPr>
        <p:spPr>
          <a:xfrm>
            <a:off x="14380480" y="5899612"/>
            <a:ext cx="1629901" cy="4069310"/>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103" name="Line"/>
          <p:cNvSpPr/>
          <p:nvPr/>
        </p:nvSpPr>
        <p:spPr>
          <a:xfrm flipH="1">
            <a:off x="16810494" y="5897593"/>
            <a:ext cx="1814337" cy="4075849"/>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104" name="Rounded Rectangle"/>
          <p:cNvSpPr/>
          <p:nvPr/>
        </p:nvSpPr>
        <p:spPr>
          <a:xfrm>
            <a:off x="14192121" y="9989731"/>
            <a:ext cx="4644311" cy="1895348"/>
          </a:xfrm>
          <a:prstGeom prst="roundRect">
            <a:avLst>
              <a:gd name="adj" fmla="val 15577"/>
            </a:avLst>
          </a:prstGeom>
          <a:solidFill>
            <a:schemeClr val="accent6">
              <a:hueOff val="7068543"/>
              <a:satOff val="-63217"/>
              <a:lumOff val="21330"/>
            </a:schemeClr>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grpSp>
        <p:nvGrpSpPr>
          <p:cNvPr id="2107" name="Group"/>
          <p:cNvGrpSpPr/>
          <p:nvPr/>
        </p:nvGrpSpPr>
        <p:grpSpPr>
          <a:xfrm>
            <a:off x="11176139" y="4517132"/>
            <a:ext cx="4792945" cy="879476"/>
            <a:chOff x="0" y="0"/>
            <a:chExt cx="4792943" cy="879475"/>
          </a:xfrm>
        </p:grpSpPr>
        <p:sp>
          <p:nvSpPr>
            <p:cNvPr id="2105" name="DECODE(      )"/>
            <p:cNvSpPr txBox="1"/>
            <p:nvPr/>
          </p:nvSpPr>
          <p:spPr>
            <a:xfrm>
              <a:off x="0" y="0"/>
              <a:ext cx="4792944" cy="879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spcBef>
                  <a:spcPts val="900"/>
                </a:spcBef>
                <a:defRPr b="1" sz="5000">
                  <a:solidFill>
                    <a:srgbClr val="000000"/>
                  </a:solidFill>
                  <a:latin typeface="+mj-lt"/>
                  <a:ea typeface="+mj-ea"/>
                  <a:cs typeface="+mj-cs"/>
                  <a:sym typeface="Trebuchet MS"/>
                </a:defRPr>
              </a:lvl1pPr>
            </a:lstStyle>
            <a:p>
              <a:pPr/>
              <a:r>
                <a:t>DECODE(      )</a:t>
              </a:r>
            </a:p>
          </p:txBody>
        </p:sp>
        <p:sp>
          <p:nvSpPr>
            <p:cNvPr id="2106" name="Rounded Rectangle"/>
            <p:cNvSpPr/>
            <p:nvPr/>
          </p:nvSpPr>
          <p:spPr>
            <a:xfrm>
              <a:off x="3437988" y="134951"/>
              <a:ext cx="976872" cy="660373"/>
            </a:xfrm>
            <a:prstGeom prst="roundRect">
              <a:avLst>
                <a:gd name="adj" fmla="val 21695"/>
              </a:avLst>
            </a:prstGeom>
            <a:solidFill>
              <a:srgbClr val="FFFC8C"/>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2108" name="Group"/>
          <p:cNvSpPr/>
          <p:nvPr/>
        </p:nvSpPr>
        <p:spPr>
          <a:xfrm>
            <a:off x="12192000" y="1473126"/>
            <a:ext cx="1270000" cy="1270001"/>
          </a:xfrm>
          <a:prstGeom prst="line">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Three Little Languages</a:t>
            </a:r>
          </a:p>
        </p:txBody>
      </p:sp>
      <p:sp>
        <p:nvSpPr>
          <p:cNvPr id="2109" name="Codecs: How to ENCODE/DECODE?"/>
          <p:cNvSpPr txBox="1"/>
          <p:nvPr/>
        </p:nvSpPr>
        <p:spPr>
          <a:xfrm>
            <a:off x="423821" y="2679374"/>
            <a:ext cx="10479705" cy="2505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878305" indent="-228600" algn="l">
              <a:spcBef>
                <a:spcPts val="900"/>
              </a:spcBef>
              <a:buSzPct val="100000"/>
              <a:buAutoNum type="arabicPeriod" startAt="1"/>
              <a:defRPr sz="8000">
                <a:latin typeface="+mj-lt"/>
                <a:ea typeface="+mj-ea"/>
                <a:cs typeface="+mj-cs"/>
                <a:sym typeface="Trebuchet MS"/>
              </a:defRPr>
            </a:pPr>
            <a:r>
              <a:rPr b="1">
                <a:solidFill>
                  <a:srgbClr val="C82506"/>
                </a:solidFill>
              </a:rPr>
              <a:t>Codecs</a:t>
            </a:r>
            <a:r>
              <a:t>: How to ENCODE/DECODE?</a:t>
            </a:r>
          </a:p>
        </p:txBody>
      </p:sp>
      <p:sp>
        <p:nvSpPr>
          <p:cNvPr id="2110" name="Path Expressions: Where to ENCODE/DECODE?"/>
          <p:cNvSpPr txBox="1"/>
          <p:nvPr/>
        </p:nvSpPr>
        <p:spPr>
          <a:xfrm>
            <a:off x="423821" y="5921151"/>
            <a:ext cx="10479705" cy="3686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878305" indent="-228600" algn="l">
              <a:spcBef>
                <a:spcPts val="900"/>
              </a:spcBef>
              <a:buSzPct val="100000"/>
              <a:buAutoNum type="arabicPeriod" startAt="2"/>
              <a:defRPr sz="8000">
                <a:latin typeface="+mj-lt"/>
                <a:ea typeface="+mj-ea"/>
                <a:cs typeface="+mj-cs"/>
                <a:sym typeface="Trebuchet MS"/>
              </a:defRPr>
            </a:pPr>
            <a:r>
              <a:rPr b="1">
                <a:solidFill>
                  <a:srgbClr val="C82506"/>
                </a:solidFill>
              </a:rPr>
              <a:t>Path Expressions</a:t>
            </a:r>
            <a:r>
              <a:t>: Where to ENCODE/DECODE?</a:t>
            </a:r>
          </a:p>
        </p:txBody>
      </p:sp>
      <p:sp>
        <p:nvSpPr>
          <p:cNvPr id="2111" name="CFG Transformers: How to Modify CFG?"/>
          <p:cNvSpPr txBox="1"/>
          <p:nvPr/>
        </p:nvSpPr>
        <p:spPr>
          <a:xfrm>
            <a:off x="423821" y="10344027"/>
            <a:ext cx="10479705" cy="2505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878305" indent="-228600" algn="l">
              <a:spcBef>
                <a:spcPts val="900"/>
              </a:spcBef>
              <a:buSzPct val="100000"/>
              <a:buAutoNum type="arabicPeriod" startAt="3"/>
              <a:defRPr sz="8000">
                <a:latin typeface="+mj-lt"/>
                <a:ea typeface="+mj-ea"/>
                <a:cs typeface="+mj-cs"/>
                <a:sym typeface="Trebuchet MS"/>
              </a:defRPr>
            </a:pPr>
            <a:r>
              <a:rPr b="1">
                <a:solidFill>
                  <a:srgbClr val="C82506"/>
                </a:solidFill>
              </a:rPr>
              <a:t>CFG Transformers</a:t>
            </a:r>
            <a:r>
              <a:t>: How to Modify CFG?</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5" name="❮target,codec,location,transform❯"/>
          <p:cNvSpPr txBox="1"/>
          <p:nvPr/>
        </p:nvSpPr>
        <p:spPr>
          <a:xfrm>
            <a:off x="1300459" y="914617"/>
            <a:ext cx="23586059" cy="171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spcBef>
                <a:spcPts val="900"/>
              </a:spcBef>
              <a:tabLst>
                <a:tab pos="17970500" algn="l"/>
              </a:tabLst>
              <a:defRPr b="1" sz="10700">
                <a:latin typeface="+mj-lt"/>
                <a:ea typeface="+mj-ea"/>
                <a:cs typeface="+mj-cs"/>
                <a:sym typeface="Trebuchet MS"/>
              </a:defRPr>
            </a:pPr>
            <a:r>
              <a:t>❮target,</a:t>
            </a:r>
            <a:r>
              <a:rPr u="sng"/>
              <a:t>codec</a:t>
            </a:r>
            <a:r>
              <a:t>,location,transform❯</a:t>
            </a:r>
          </a:p>
        </p:txBody>
      </p:sp>
      <p:grpSp>
        <p:nvGrpSpPr>
          <p:cNvPr id="2136" name="Group"/>
          <p:cNvGrpSpPr/>
          <p:nvPr/>
        </p:nvGrpSpPr>
        <p:grpSpPr>
          <a:xfrm>
            <a:off x="14930766" y="3069606"/>
            <a:ext cx="8774419" cy="9437079"/>
            <a:chOff x="0" y="0"/>
            <a:chExt cx="8774418" cy="9437077"/>
          </a:xfrm>
        </p:grpSpPr>
        <p:sp>
          <p:nvSpPr>
            <p:cNvPr id="2116" name="Rounded Rectangle"/>
            <p:cNvSpPr/>
            <p:nvPr/>
          </p:nvSpPr>
          <p:spPr>
            <a:xfrm>
              <a:off x="2533307" y="5550858"/>
              <a:ext cx="3619597" cy="1477162"/>
            </a:xfrm>
            <a:prstGeom prst="roundRect">
              <a:avLst>
                <a:gd name="adj" fmla="val 15577"/>
              </a:avLst>
            </a:prstGeom>
            <a:solidFill>
              <a:srgbClr val="FFFC8C"/>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17" name="Rounded Rectangle"/>
            <p:cNvSpPr/>
            <p:nvPr/>
          </p:nvSpPr>
          <p:spPr>
            <a:xfrm>
              <a:off x="163426" y="7959917"/>
              <a:ext cx="3619597" cy="1477161"/>
            </a:xfrm>
            <a:prstGeom prst="roundRect">
              <a:avLst>
                <a:gd name="adj" fmla="val 15577"/>
              </a:avLst>
            </a:prstGeom>
            <a:solidFill>
              <a:schemeClr val="accent6">
                <a:hueOff val="7068543"/>
                <a:satOff val="-63217"/>
                <a:lumOff val="21330"/>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18" name="Rounded Rectangle"/>
            <p:cNvSpPr/>
            <p:nvPr/>
          </p:nvSpPr>
          <p:spPr>
            <a:xfrm>
              <a:off x="2385440" y="766564"/>
              <a:ext cx="3619596" cy="1477162"/>
            </a:xfrm>
            <a:prstGeom prst="roundRect">
              <a:avLst>
                <a:gd name="adj" fmla="val 15577"/>
              </a:avLst>
            </a:prstGeom>
            <a:solidFill>
              <a:srgbClr val="F093A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19" name="Rounded Rectangle"/>
            <p:cNvSpPr/>
            <p:nvPr/>
          </p:nvSpPr>
          <p:spPr>
            <a:xfrm>
              <a:off x="163426" y="3189889"/>
              <a:ext cx="3619597" cy="1477161"/>
            </a:xfrm>
            <a:prstGeom prst="roundRect">
              <a:avLst>
                <a:gd name="adj" fmla="val 15577"/>
              </a:avLst>
            </a:prstGeom>
            <a:solidFill>
              <a:srgbClr val="8DD3F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20" name="Rounded Rectangle"/>
            <p:cNvSpPr/>
            <p:nvPr/>
          </p:nvSpPr>
          <p:spPr>
            <a:xfrm>
              <a:off x="4478733" y="3158712"/>
              <a:ext cx="3619597" cy="1477161"/>
            </a:xfrm>
            <a:prstGeom prst="roundRect">
              <a:avLst>
                <a:gd name="adj" fmla="val 15577"/>
              </a:avLst>
            </a:prstGeom>
            <a:solidFill>
              <a:srgbClr val="B3833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21" name="Line"/>
            <p:cNvSpPr/>
            <p:nvPr/>
          </p:nvSpPr>
          <p:spPr>
            <a:xfrm flipH="1" rot="5400000">
              <a:off x="3840493" y="3701145"/>
              <a:ext cx="7188610" cy="26792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 y="11044"/>
                  </a:moveTo>
                  <a:lnTo>
                    <a:pt x="0" y="336"/>
                  </a:lnTo>
                  <a:lnTo>
                    <a:pt x="21571" y="0"/>
                  </a:lnTo>
                  <a:lnTo>
                    <a:pt x="21600" y="21600"/>
                  </a:lnTo>
                </a:path>
              </a:pathLst>
            </a:cu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122" name="Line"/>
            <p:cNvSpPr/>
            <p:nvPr/>
          </p:nvSpPr>
          <p:spPr>
            <a:xfrm>
              <a:off x="1899597" y="4663707"/>
              <a:ext cx="1752860" cy="909159"/>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123" name="Line"/>
            <p:cNvSpPr/>
            <p:nvPr/>
          </p:nvSpPr>
          <p:spPr>
            <a:xfrm>
              <a:off x="4195237" y="0"/>
              <a:ext cx="1" cy="725021"/>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124" name="Rounded Rectangle"/>
            <p:cNvSpPr/>
            <p:nvPr/>
          </p:nvSpPr>
          <p:spPr>
            <a:xfrm>
              <a:off x="4550452" y="7897561"/>
              <a:ext cx="3619597" cy="1477161"/>
            </a:xfrm>
            <a:prstGeom prst="roundRect">
              <a:avLst>
                <a:gd name="adj" fmla="val 15577"/>
              </a:avLst>
            </a:prstGeom>
            <a:solidFill>
              <a:srgbClr val="489933"/>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25" name="Line"/>
            <p:cNvSpPr/>
            <p:nvPr/>
          </p:nvSpPr>
          <p:spPr>
            <a:xfrm>
              <a:off x="4799678" y="2247245"/>
              <a:ext cx="1752860" cy="909159"/>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126" name="Line"/>
            <p:cNvSpPr/>
            <p:nvPr/>
          </p:nvSpPr>
          <p:spPr>
            <a:xfrm flipH="1">
              <a:off x="1919391" y="2247245"/>
              <a:ext cx="1752860" cy="909159"/>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127" name="Line"/>
            <p:cNvSpPr/>
            <p:nvPr/>
          </p:nvSpPr>
          <p:spPr>
            <a:xfrm flipH="1">
              <a:off x="4644697" y="4633637"/>
              <a:ext cx="1752860" cy="909159"/>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128" name="Line"/>
            <p:cNvSpPr/>
            <p:nvPr/>
          </p:nvSpPr>
          <p:spPr>
            <a:xfrm>
              <a:off x="4641311" y="7020028"/>
              <a:ext cx="1752860" cy="909160"/>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129" name="Line"/>
            <p:cNvSpPr/>
            <p:nvPr/>
          </p:nvSpPr>
          <p:spPr>
            <a:xfrm flipH="1">
              <a:off x="1761026" y="7020028"/>
              <a:ext cx="1752860" cy="909160"/>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130" name="DECODE()"/>
            <p:cNvSpPr txBox="1"/>
            <p:nvPr/>
          </p:nvSpPr>
          <p:spPr>
            <a:xfrm>
              <a:off x="0" y="3439401"/>
              <a:ext cx="3867268" cy="10263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sz="7000">
                  <a:solidFill>
                    <a:srgbClr val="000000"/>
                  </a:solidFill>
                  <a:latin typeface="Apple Symbols"/>
                  <a:ea typeface="Apple Symbols"/>
                  <a:cs typeface="Apple Symbols"/>
                  <a:sym typeface="Apple Symbols"/>
                </a:defRPr>
              </a:lvl1pPr>
            </a:lstStyle>
            <a:p>
              <a:pPr/>
              <a:r>
                <a:t>DECODE()</a:t>
              </a:r>
            </a:p>
          </p:txBody>
        </p:sp>
        <p:sp>
          <p:nvSpPr>
            <p:cNvPr id="2131" name="ENCODE()"/>
            <p:cNvSpPr txBox="1"/>
            <p:nvPr/>
          </p:nvSpPr>
          <p:spPr>
            <a:xfrm>
              <a:off x="4434079" y="8166546"/>
              <a:ext cx="3867269" cy="10263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sz="7000">
                  <a:solidFill>
                    <a:srgbClr val="000000"/>
                  </a:solidFill>
                  <a:latin typeface="Apple Symbols"/>
                  <a:ea typeface="Apple Symbols"/>
                  <a:cs typeface="Apple Symbols"/>
                  <a:sym typeface="Apple Symbols"/>
                </a:defRPr>
              </a:lvl1pPr>
            </a:lstStyle>
            <a:p>
              <a:pPr/>
              <a:r>
                <a:t>ENCODE()</a:t>
              </a:r>
            </a:p>
          </p:txBody>
        </p:sp>
        <p:grpSp>
          <p:nvGrpSpPr>
            <p:cNvPr id="2135" name="Group"/>
            <p:cNvGrpSpPr/>
            <p:nvPr/>
          </p:nvGrpSpPr>
          <p:grpSpPr>
            <a:xfrm>
              <a:off x="3123825" y="5755852"/>
              <a:ext cx="2438561" cy="1067174"/>
              <a:chOff x="0" y="0"/>
              <a:chExt cx="2438559" cy="1067173"/>
            </a:xfrm>
          </p:grpSpPr>
          <p:sp>
            <p:nvSpPr>
              <p:cNvPr id="2132" name="Oval"/>
              <p:cNvSpPr/>
              <p:nvPr/>
            </p:nvSpPr>
            <p:spPr>
              <a:xfrm>
                <a:off x="0" y="1252"/>
                <a:ext cx="2438560" cy="1029714"/>
              </a:xfrm>
              <a:prstGeom prst="ellipse">
                <a:avLst/>
              </a:prstGeom>
              <a:solidFill>
                <a:srgbClr val="FFF9D3"/>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33" name="Oval"/>
              <p:cNvSpPr/>
              <p:nvPr/>
            </p:nvSpPr>
            <p:spPr>
              <a:xfrm>
                <a:off x="25642" y="157893"/>
                <a:ext cx="2387276" cy="908978"/>
              </a:xfrm>
              <a:prstGeom prst="ellipse">
                <a:avLst/>
              </a:prstGeom>
              <a:solidFill>
                <a:srgbClr val="658DA0"/>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34" name="Oval"/>
              <p:cNvSpPr/>
              <p:nvPr/>
            </p:nvSpPr>
            <p:spPr>
              <a:xfrm>
                <a:off x="0" y="-1"/>
                <a:ext cx="2438560" cy="1067175"/>
              </a:xfrm>
              <a:prstGeom prst="ellipse">
                <a:avLst/>
              </a:prstGeom>
              <a:noFill/>
              <a:ln w="50800" cap="flat">
                <a:solidFill>
                  <a:srgbClr val="00000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grpSp>
        <p:nvGrpSpPr>
          <p:cNvPr id="2139" name="Group"/>
          <p:cNvGrpSpPr/>
          <p:nvPr/>
        </p:nvGrpSpPr>
        <p:grpSpPr>
          <a:xfrm>
            <a:off x="14084930" y="4288445"/>
            <a:ext cx="2441025" cy="1095376"/>
            <a:chOff x="0" y="0"/>
            <a:chExt cx="2441023" cy="1095375"/>
          </a:xfrm>
        </p:grpSpPr>
        <p:sp>
          <p:nvSpPr>
            <p:cNvPr id="2137" name="Oval"/>
            <p:cNvSpPr/>
            <p:nvPr/>
          </p:nvSpPr>
          <p:spPr>
            <a:xfrm>
              <a:off x="0" y="0"/>
              <a:ext cx="2441024" cy="1095375"/>
            </a:xfrm>
            <a:prstGeom prst="ellipse">
              <a:avLst/>
            </a:prstGeom>
            <a:solidFill>
              <a:srgbClr val="FFFC8D"/>
            </a:solidFill>
            <a:ln w="50800" cap="flat">
              <a:solidFill>
                <a:srgbClr val="00000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38" name="saved"/>
            <p:cNvSpPr txBox="1"/>
            <p:nvPr/>
          </p:nvSpPr>
          <p:spPr>
            <a:xfrm>
              <a:off x="151962" y="31749"/>
              <a:ext cx="2137099" cy="930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a:solidFill>
                    <a:srgbClr val="000000"/>
                  </a:solidFill>
                  <a:latin typeface="Courier"/>
                  <a:ea typeface="Courier"/>
                  <a:cs typeface="Courier"/>
                  <a:sym typeface="Courier"/>
                </a:defRPr>
              </a:lvl1pPr>
            </a:lstStyle>
            <a:p>
              <a:pPr/>
              <a:r>
                <a:t>saved</a:t>
              </a:r>
            </a:p>
          </p:txBody>
        </p:sp>
      </p:grpSp>
      <p:grpSp>
        <p:nvGrpSpPr>
          <p:cNvPr id="2144" name="Group"/>
          <p:cNvGrpSpPr/>
          <p:nvPr/>
        </p:nvGrpSpPr>
        <p:grpSpPr>
          <a:xfrm>
            <a:off x="-292626" y="5372908"/>
            <a:ext cx="14206178" cy="5877033"/>
            <a:chOff x="0" y="0"/>
            <a:chExt cx="14206178" cy="5877031"/>
          </a:xfrm>
        </p:grpSpPr>
        <p:sp>
          <p:nvSpPr>
            <p:cNvPr id="2140" name="Rectangle"/>
            <p:cNvSpPr/>
            <p:nvPr/>
          </p:nvSpPr>
          <p:spPr>
            <a:xfrm>
              <a:off x="1068572" y="0"/>
              <a:ext cx="13137607" cy="5877032"/>
            </a:xfrm>
            <a:prstGeom prst="rect">
              <a:avLst/>
            </a:prstGeom>
            <a:solidFill>
              <a:srgbClr val="FFFFFF"/>
            </a:solidFill>
            <a:ln w="12700" cap="flat">
              <a:noFill/>
              <a:miter lim="400000"/>
            </a:ln>
            <a:effectLst>
              <a:outerShdw sx="100000" sy="100000" kx="0" ky="0" algn="b" rotWithShape="0" blurRad="101600" dist="325420" dir="3808970">
                <a:srgbClr val="000000">
                  <a:alpha val="42052"/>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41" name="encode(offset) : […"/>
            <p:cNvSpPr txBox="1"/>
            <p:nvPr/>
          </p:nvSpPr>
          <p:spPr>
            <a:xfrm>
              <a:off x="0" y="10635"/>
              <a:ext cx="14016506" cy="55144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lnSpc>
                  <a:spcPct val="130000"/>
                </a:lnSpc>
                <a:defRPr sz="7000">
                  <a:solidFill>
                    <a:srgbClr val="000000"/>
                  </a:solidFill>
                  <a:latin typeface="Courier"/>
                  <a:ea typeface="Courier"/>
                  <a:cs typeface="Courier"/>
                  <a:sym typeface="Courier"/>
                </a:defRPr>
              </a:pPr>
              <a:r>
                <a:t>   encode(offset) : [</a:t>
              </a:r>
            </a:p>
            <a:p>
              <a:pPr algn="l">
                <a:lnSpc>
                  <a:spcPct val="130000"/>
                </a:lnSpc>
                <a:defRPr sz="7000">
                  <a:solidFill>
                    <a:srgbClr val="000000"/>
                  </a:solidFill>
                  <a:latin typeface="Courier"/>
                  <a:ea typeface="Courier"/>
                  <a:cs typeface="Courier"/>
                  <a:sym typeface="Courier"/>
                </a:defRPr>
              </a:pPr>
              <a:r>
                <a:t>     saved ←    [offset];</a:t>
              </a:r>
            </a:p>
            <a:p>
              <a:pPr algn="l">
                <a:lnSpc>
                  <a:spcPct val="130000"/>
                </a:lnSpc>
                <a:defRPr sz="7000">
                  <a:solidFill>
                    <a:srgbClr val="000000"/>
                  </a:solidFill>
                  <a:latin typeface="Courier"/>
                  <a:ea typeface="Courier"/>
                  <a:cs typeface="Courier"/>
                  <a:sym typeface="Courier"/>
                </a:defRPr>
              </a:pPr>
              <a:r>
                <a:t>        [offset] ← rnd();</a:t>
              </a:r>
            </a:p>
            <a:p>
              <a:pPr algn="l">
                <a:lnSpc>
                  <a:spcPct val="130000"/>
                </a:lnSpc>
                <a:defRPr sz="7000">
                  <a:solidFill>
                    <a:srgbClr val="000000"/>
                  </a:solidFill>
                  <a:latin typeface="Courier"/>
                  <a:ea typeface="Courier"/>
                  <a:cs typeface="Courier"/>
                  <a:sym typeface="Courier"/>
                </a:defRPr>
              </a:pPr>
              <a:r>
                <a:t>   ]</a:t>
              </a:r>
            </a:p>
          </p:txBody>
        </p:sp>
        <p:sp>
          <p:nvSpPr>
            <p:cNvPr id="2142" name="Rounded Rectangle"/>
            <p:cNvSpPr/>
            <p:nvPr/>
          </p:nvSpPr>
          <p:spPr>
            <a:xfrm>
              <a:off x="7454888" y="1682751"/>
              <a:ext cx="1507975" cy="902221"/>
            </a:xfrm>
            <a:prstGeom prst="roundRect">
              <a:avLst>
                <a:gd name="adj" fmla="val 18818"/>
              </a:avLst>
            </a:prstGeom>
            <a:solidFill>
              <a:srgbClr val="FFFC8A"/>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43" name="Rounded Rectangle"/>
            <p:cNvSpPr/>
            <p:nvPr/>
          </p:nvSpPr>
          <p:spPr>
            <a:xfrm>
              <a:off x="2844140" y="3169809"/>
              <a:ext cx="1507975" cy="902222"/>
            </a:xfrm>
            <a:prstGeom prst="roundRect">
              <a:avLst>
                <a:gd name="adj" fmla="val 18818"/>
              </a:avLst>
            </a:prstGeom>
            <a:solidFill>
              <a:srgbClr val="FFFC8A"/>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48" name="Rectangle"/>
          <p:cNvSpPr/>
          <p:nvPr/>
        </p:nvSpPr>
        <p:spPr>
          <a:xfrm>
            <a:off x="719239" y="6071777"/>
            <a:ext cx="13321212" cy="4569932"/>
          </a:xfrm>
          <a:prstGeom prst="rect">
            <a:avLst/>
          </a:prstGeom>
          <a:solidFill>
            <a:srgbClr val="FFFFFF"/>
          </a:solidFill>
          <a:ln w="12700">
            <a:miter lim="400000"/>
          </a:ln>
          <a:effectLst>
            <a:outerShdw sx="100000" sy="100000" kx="0" ky="0" algn="b" rotWithShape="0" blurRad="101600" dist="325420" dir="3808970">
              <a:srgbClr val="000000">
                <a:alpha val="42052"/>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149" name="❮target,codec,location,transform❯"/>
          <p:cNvSpPr txBox="1"/>
          <p:nvPr/>
        </p:nvSpPr>
        <p:spPr>
          <a:xfrm>
            <a:off x="1300459" y="914617"/>
            <a:ext cx="23586059" cy="171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spcBef>
                <a:spcPts val="900"/>
              </a:spcBef>
              <a:tabLst>
                <a:tab pos="17970500" algn="l"/>
              </a:tabLst>
              <a:defRPr b="1" sz="10700">
                <a:latin typeface="+mj-lt"/>
                <a:ea typeface="+mj-ea"/>
                <a:cs typeface="+mj-cs"/>
                <a:sym typeface="Trebuchet MS"/>
              </a:defRPr>
            </a:pPr>
            <a:r>
              <a:t>❮target,</a:t>
            </a:r>
            <a:r>
              <a:rPr u="sng"/>
              <a:t>codec</a:t>
            </a:r>
            <a:r>
              <a:t>,location,transform❯</a:t>
            </a:r>
          </a:p>
        </p:txBody>
      </p:sp>
      <p:sp>
        <p:nvSpPr>
          <p:cNvPr id="2150" name="encode(target,offset) : […"/>
          <p:cNvSpPr txBox="1"/>
          <p:nvPr/>
        </p:nvSpPr>
        <p:spPr>
          <a:xfrm>
            <a:off x="-254527" y="6532079"/>
            <a:ext cx="14514039" cy="3292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a:solidFill>
                  <a:srgbClr val="000000"/>
                </a:solidFill>
                <a:latin typeface="Courier"/>
                <a:ea typeface="Courier"/>
                <a:cs typeface="Courier"/>
                <a:sym typeface="Courier"/>
              </a:defRPr>
            </a:pPr>
            <a:r>
              <a:t>   encode(target,offset) : [</a:t>
            </a:r>
          </a:p>
          <a:p>
            <a:pPr algn="l">
              <a:defRPr>
                <a:solidFill>
                  <a:srgbClr val="000000"/>
                </a:solidFill>
                <a:latin typeface="Courier"/>
                <a:ea typeface="Courier"/>
                <a:cs typeface="Courier"/>
                <a:sym typeface="Courier"/>
              </a:defRPr>
            </a:pPr>
            <a:r>
              <a:t>     saved ← block[target][offset];</a:t>
            </a:r>
          </a:p>
          <a:p>
            <a:pPr algn="l">
              <a:defRPr>
                <a:solidFill>
                  <a:srgbClr val="000000"/>
                </a:solidFill>
                <a:latin typeface="Courier"/>
                <a:ea typeface="Courier"/>
                <a:cs typeface="Courier"/>
                <a:sym typeface="Courier"/>
              </a:defRPr>
            </a:pPr>
            <a:r>
              <a:t>     block[target][offset] ← rnd();</a:t>
            </a:r>
          </a:p>
          <a:p>
            <a:pPr algn="l">
              <a:defRPr>
                <a:solidFill>
                  <a:srgbClr val="000000"/>
                </a:solidFill>
                <a:latin typeface="Courier"/>
                <a:ea typeface="Courier"/>
                <a:cs typeface="Courier"/>
                <a:sym typeface="Courier"/>
              </a:defRPr>
            </a:pPr>
            <a:r>
              <a:t>   ]</a:t>
            </a:r>
          </a:p>
        </p:txBody>
      </p:sp>
      <p:grpSp>
        <p:nvGrpSpPr>
          <p:cNvPr id="2171" name="Group"/>
          <p:cNvGrpSpPr/>
          <p:nvPr/>
        </p:nvGrpSpPr>
        <p:grpSpPr>
          <a:xfrm>
            <a:off x="14930766" y="3069606"/>
            <a:ext cx="8774419" cy="9437079"/>
            <a:chOff x="0" y="0"/>
            <a:chExt cx="8774418" cy="9437077"/>
          </a:xfrm>
        </p:grpSpPr>
        <p:sp>
          <p:nvSpPr>
            <p:cNvPr id="2151" name="Rounded Rectangle"/>
            <p:cNvSpPr/>
            <p:nvPr/>
          </p:nvSpPr>
          <p:spPr>
            <a:xfrm>
              <a:off x="2533307" y="5550858"/>
              <a:ext cx="3619597" cy="1477162"/>
            </a:xfrm>
            <a:prstGeom prst="roundRect">
              <a:avLst>
                <a:gd name="adj" fmla="val 15577"/>
              </a:avLst>
            </a:prstGeom>
            <a:solidFill>
              <a:srgbClr val="FFFC8C"/>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52" name="Rounded Rectangle"/>
            <p:cNvSpPr/>
            <p:nvPr/>
          </p:nvSpPr>
          <p:spPr>
            <a:xfrm>
              <a:off x="163426" y="7959917"/>
              <a:ext cx="3619597" cy="1477161"/>
            </a:xfrm>
            <a:prstGeom prst="roundRect">
              <a:avLst>
                <a:gd name="adj" fmla="val 15577"/>
              </a:avLst>
            </a:prstGeom>
            <a:solidFill>
              <a:schemeClr val="accent6">
                <a:hueOff val="7068543"/>
                <a:satOff val="-63217"/>
                <a:lumOff val="21330"/>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53" name="Rounded Rectangle"/>
            <p:cNvSpPr/>
            <p:nvPr/>
          </p:nvSpPr>
          <p:spPr>
            <a:xfrm>
              <a:off x="2385440" y="766564"/>
              <a:ext cx="3619596" cy="1477162"/>
            </a:xfrm>
            <a:prstGeom prst="roundRect">
              <a:avLst>
                <a:gd name="adj" fmla="val 15577"/>
              </a:avLst>
            </a:prstGeom>
            <a:solidFill>
              <a:srgbClr val="F093A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54" name="Rounded Rectangle"/>
            <p:cNvSpPr/>
            <p:nvPr/>
          </p:nvSpPr>
          <p:spPr>
            <a:xfrm>
              <a:off x="163426" y="3189889"/>
              <a:ext cx="3619597" cy="1477161"/>
            </a:xfrm>
            <a:prstGeom prst="roundRect">
              <a:avLst>
                <a:gd name="adj" fmla="val 15577"/>
              </a:avLst>
            </a:prstGeom>
            <a:solidFill>
              <a:srgbClr val="8DD3F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55" name="Rounded Rectangle"/>
            <p:cNvSpPr/>
            <p:nvPr/>
          </p:nvSpPr>
          <p:spPr>
            <a:xfrm>
              <a:off x="4478733" y="3158712"/>
              <a:ext cx="3619597" cy="1477161"/>
            </a:xfrm>
            <a:prstGeom prst="roundRect">
              <a:avLst>
                <a:gd name="adj" fmla="val 15577"/>
              </a:avLst>
            </a:prstGeom>
            <a:solidFill>
              <a:srgbClr val="B3833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56" name="Line"/>
            <p:cNvSpPr/>
            <p:nvPr/>
          </p:nvSpPr>
          <p:spPr>
            <a:xfrm flipH="1" rot="5400000">
              <a:off x="3840493" y="3701145"/>
              <a:ext cx="7188610" cy="26792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 y="11044"/>
                  </a:moveTo>
                  <a:lnTo>
                    <a:pt x="0" y="336"/>
                  </a:lnTo>
                  <a:lnTo>
                    <a:pt x="21571" y="0"/>
                  </a:lnTo>
                  <a:lnTo>
                    <a:pt x="21600" y="21600"/>
                  </a:lnTo>
                </a:path>
              </a:pathLst>
            </a:cu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157" name="Line"/>
            <p:cNvSpPr/>
            <p:nvPr/>
          </p:nvSpPr>
          <p:spPr>
            <a:xfrm>
              <a:off x="1899597" y="4663707"/>
              <a:ext cx="1752860" cy="909159"/>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158" name="Line"/>
            <p:cNvSpPr/>
            <p:nvPr/>
          </p:nvSpPr>
          <p:spPr>
            <a:xfrm>
              <a:off x="4195237" y="0"/>
              <a:ext cx="1" cy="725021"/>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159" name="Rounded Rectangle"/>
            <p:cNvSpPr/>
            <p:nvPr/>
          </p:nvSpPr>
          <p:spPr>
            <a:xfrm>
              <a:off x="4550452" y="7897561"/>
              <a:ext cx="3619597" cy="1477161"/>
            </a:xfrm>
            <a:prstGeom prst="roundRect">
              <a:avLst>
                <a:gd name="adj" fmla="val 15577"/>
              </a:avLst>
            </a:prstGeom>
            <a:solidFill>
              <a:srgbClr val="489933"/>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60" name="Line"/>
            <p:cNvSpPr/>
            <p:nvPr/>
          </p:nvSpPr>
          <p:spPr>
            <a:xfrm>
              <a:off x="4799678" y="2247245"/>
              <a:ext cx="1752860" cy="909159"/>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161" name="Line"/>
            <p:cNvSpPr/>
            <p:nvPr/>
          </p:nvSpPr>
          <p:spPr>
            <a:xfrm flipH="1">
              <a:off x="1919391" y="2247245"/>
              <a:ext cx="1752860" cy="909159"/>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162" name="Line"/>
            <p:cNvSpPr/>
            <p:nvPr/>
          </p:nvSpPr>
          <p:spPr>
            <a:xfrm flipH="1">
              <a:off x="4644697" y="4633637"/>
              <a:ext cx="1752860" cy="909159"/>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163" name="Line"/>
            <p:cNvSpPr/>
            <p:nvPr/>
          </p:nvSpPr>
          <p:spPr>
            <a:xfrm>
              <a:off x="4641311" y="7020028"/>
              <a:ext cx="1752860" cy="909160"/>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164" name="Line"/>
            <p:cNvSpPr/>
            <p:nvPr/>
          </p:nvSpPr>
          <p:spPr>
            <a:xfrm flipH="1">
              <a:off x="1761026" y="7020028"/>
              <a:ext cx="1752860" cy="909160"/>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165" name="DECODE()"/>
            <p:cNvSpPr txBox="1"/>
            <p:nvPr/>
          </p:nvSpPr>
          <p:spPr>
            <a:xfrm>
              <a:off x="0" y="3439401"/>
              <a:ext cx="3867268" cy="10263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sz="7000">
                  <a:solidFill>
                    <a:srgbClr val="000000"/>
                  </a:solidFill>
                  <a:latin typeface="Apple Symbols"/>
                  <a:ea typeface="Apple Symbols"/>
                  <a:cs typeface="Apple Symbols"/>
                  <a:sym typeface="Apple Symbols"/>
                </a:defRPr>
              </a:lvl1pPr>
            </a:lstStyle>
            <a:p>
              <a:pPr/>
              <a:r>
                <a:t>DECODE()</a:t>
              </a:r>
            </a:p>
          </p:txBody>
        </p:sp>
        <p:sp>
          <p:nvSpPr>
            <p:cNvPr id="2166" name="ENCODE()"/>
            <p:cNvSpPr txBox="1"/>
            <p:nvPr/>
          </p:nvSpPr>
          <p:spPr>
            <a:xfrm>
              <a:off x="4434079" y="8166546"/>
              <a:ext cx="3867269" cy="10263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sz="7000">
                  <a:solidFill>
                    <a:srgbClr val="000000"/>
                  </a:solidFill>
                  <a:latin typeface="Apple Symbols"/>
                  <a:ea typeface="Apple Symbols"/>
                  <a:cs typeface="Apple Symbols"/>
                  <a:sym typeface="Apple Symbols"/>
                </a:defRPr>
              </a:lvl1pPr>
            </a:lstStyle>
            <a:p>
              <a:pPr/>
              <a:r>
                <a:t>ENCODE()</a:t>
              </a:r>
            </a:p>
          </p:txBody>
        </p:sp>
        <p:grpSp>
          <p:nvGrpSpPr>
            <p:cNvPr id="2170" name="Group"/>
            <p:cNvGrpSpPr/>
            <p:nvPr/>
          </p:nvGrpSpPr>
          <p:grpSpPr>
            <a:xfrm>
              <a:off x="3123825" y="5755852"/>
              <a:ext cx="2438561" cy="1067174"/>
              <a:chOff x="0" y="0"/>
              <a:chExt cx="2438559" cy="1067173"/>
            </a:xfrm>
          </p:grpSpPr>
          <p:sp>
            <p:nvSpPr>
              <p:cNvPr id="2167" name="Oval"/>
              <p:cNvSpPr/>
              <p:nvPr/>
            </p:nvSpPr>
            <p:spPr>
              <a:xfrm>
                <a:off x="0" y="1252"/>
                <a:ext cx="2438560" cy="1029714"/>
              </a:xfrm>
              <a:prstGeom prst="ellipse">
                <a:avLst/>
              </a:prstGeom>
              <a:solidFill>
                <a:srgbClr val="FFF9D3"/>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68" name="Oval"/>
              <p:cNvSpPr/>
              <p:nvPr/>
            </p:nvSpPr>
            <p:spPr>
              <a:xfrm>
                <a:off x="25642" y="157893"/>
                <a:ext cx="2387276" cy="908978"/>
              </a:xfrm>
              <a:prstGeom prst="ellipse">
                <a:avLst/>
              </a:prstGeom>
              <a:solidFill>
                <a:srgbClr val="658DA0"/>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69" name="Oval"/>
              <p:cNvSpPr/>
              <p:nvPr/>
            </p:nvSpPr>
            <p:spPr>
              <a:xfrm>
                <a:off x="0" y="-1"/>
                <a:ext cx="2438560" cy="1067175"/>
              </a:xfrm>
              <a:prstGeom prst="ellipse">
                <a:avLst/>
              </a:prstGeom>
              <a:noFill/>
              <a:ln w="50800" cap="flat">
                <a:solidFill>
                  <a:srgbClr val="00000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grpSp>
        <p:nvGrpSpPr>
          <p:cNvPr id="2174" name="Group"/>
          <p:cNvGrpSpPr/>
          <p:nvPr/>
        </p:nvGrpSpPr>
        <p:grpSpPr>
          <a:xfrm>
            <a:off x="14084930" y="4288445"/>
            <a:ext cx="2441025" cy="1095376"/>
            <a:chOff x="0" y="0"/>
            <a:chExt cx="2441023" cy="1095375"/>
          </a:xfrm>
        </p:grpSpPr>
        <p:sp>
          <p:nvSpPr>
            <p:cNvPr id="2172" name="Oval"/>
            <p:cNvSpPr/>
            <p:nvPr/>
          </p:nvSpPr>
          <p:spPr>
            <a:xfrm>
              <a:off x="0" y="0"/>
              <a:ext cx="2441024" cy="1095375"/>
            </a:xfrm>
            <a:prstGeom prst="ellipse">
              <a:avLst/>
            </a:prstGeom>
            <a:solidFill>
              <a:srgbClr val="FFFC8D"/>
            </a:solidFill>
            <a:ln w="50800" cap="flat">
              <a:solidFill>
                <a:srgbClr val="00000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73" name="saved"/>
            <p:cNvSpPr txBox="1"/>
            <p:nvPr/>
          </p:nvSpPr>
          <p:spPr>
            <a:xfrm>
              <a:off x="151962" y="31749"/>
              <a:ext cx="2137099" cy="930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a:solidFill>
                    <a:srgbClr val="000000"/>
                  </a:solidFill>
                  <a:latin typeface="Courier"/>
                  <a:ea typeface="Courier"/>
                  <a:cs typeface="Courier"/>
                  <a:sym typeface="Courier"/>
                </a:defRPr>
              </a:lvl1pPr>
            </a:lstStyle>
            <a:p>
              <a:pPr/>
              <a:r>
                <a:t>saved</a:t>
              </a:r>
            </a:p>
          </p:txBody>
        </p:sp>
      </p:gr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94" name="Group"/>
          <p:cNvGrpSpPr/>
          <p:nvPr/>
        </p:nvGrpSpPr>
        <p:grpSpPr>
          <a:xfrm>
            <a:off x="5203049" y="627637"/>
            <a:ext cx="10020682" cy="12199455"/>
            <a:chOff x="0" y="0"/>
            <a:chExt cx="10020680" cy="12199453"/>
          </a:xfrm>
        </p:grpSpPr>
        <p:sp>
          <p:nvSpPr>
            <p:cNvPr id="2178" name="Line"/>
            <p:cNvSpPr/>
            <p:nvPr/>
          </p:nvSpPr>
          <p:spPr>
            <a:xfrm>
              <a:off x="4805338" y="4238327"/>
              <a:ext cx="1" cy="1506326"/>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193" name="Group"/>
            <p:cNvGrpSpPr/>
            <p:nvPr/>
          </p:nvGrpSpPr>
          <p:grpSpPr>
            <a:xfrm>
              <a:off x="0" y="0"/>
              <a:ext cx="10020682" cy="12199454"/>
              <a:chOff x="0" y="0"/>
              <a:chExt cx="10020680" cy="12199454"/>
            </a:xfrm>
          </p:grpSpPr>
          <p:sp>
            <p:nvSpPr>
              <p:cNvPr id="2179" name="Line"/>
              <p:cNvSpPr/>
              <p:nvPr/>
            </p:nvSpPr>
            <p:spPr>
              <a:xfrm rot="16653527">
                <a:off x="-2065896" y="5591702"/>
                <a:ext cx="8564233" cy="3334852"/>
              </a:xfrm>
              <a:custGeom>
                <a:avLst/>
                <a:gdLst/>
                <a:ahLst/>
                <a:cxnLst>
                  <a:cxn ang="0">
                    <a:pos x="wd2" y="hd2"/>
                  </a:cxn>
                  <a:cxn ang="5400000">
                    <a:pos x="wd2" y="hd2"/>
                  </a:cxn>
                  <a:cxn ang="10800000">
                    <a:pos x="wd2" y="hd2"/>
                  </a:cxn>
                  <a:cxn ang="16200000">
                    <a:pos x="wd2" y="hd2"/>
                  </a:cxn>
                </a:cxnLst>
                <a:rect l="0" t="0" r="r" b="b"/>
                <a:pathLst>
                  <a:path w="21575" h="21297" fill="norm" stroke="1" extrusionOk="0">
                    <a:moveTo>
                      <a:pt x="4" y="21297"/>
                    </a:moveTo>
                    <a:cubicBezTo>
                      <a:pt x="-25" y="19190"/>
                      <a:pt x="114" y="17127"/>
                      <a:pt x="425" y="15188"/>
                    </a:cubicBezTo>
                    <a:cubicBezTo>
                      <a:pt x="2068" y="4934"/>
                      <a:pt x="6891" y="1334"/>
                      <a:pt x="11483" y="319"/>
                    </a:cubicBezTo>
                    <a:cubicBezTo>
                      <a:pt x="13621" y="-154"/>
                      <a:pt x="15799" y="-303"/>
                      <a:pt x="17845" y="1323"/>
                    </a:cubicBezTo>
                    <a:cubicBezTo>
                      <a:pt x="19158" y="2367"/>
                      <a:pt x="20400" y="4237"/>
                      <a:pt x="20921" y="7428"/>
                    </a:cubicBezTo>
                    <a:cubicBezTo>
                      <a:pt x="21261" y="9514"/>
                      <a:pt x="21217" y="11859"/>
                      <a:pt x="21575" y="13877"/>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80" name="Rounded Rectangle"/>
              <p:cNvSpPr/>
              <p:nvPr/>
            </p:nvSpPr>
            <p:spPr>
              <a:xfrm>
                <a:off x="3335123" y="0"/>
                <a:ext cx="2940428" cy="1389492"/>
              </a:xfrm>
              <a:prstGeom prst="roundRect">
                <a:avLst>
                  <a:gd name="adj" fmla="val 21248"/>
                </a:avLst>
              </a:prstGeom>
              <a:solidFill>
                <a:schemeClr val="accent6">
                  <a:hueOff val="7068543"/>
                  <a:satOff val="-63217"/>
                  <a:lumOff val="21330"/>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81" name="Line"/>
              <p:cNvSpPr/>
              <p:nvPr/>
            </p:nvSpPr>
            <p:spPr>
              <a:xfrm>
                <a:off x="4805338" y="1334252"/>
                <a:ext cx="1" cy="1506326"/>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82" name="Line"/>
              <p:cNvSpPr/>
              <p:nvPr/>
            </p:nvSpPr>
            <p:spPr>
              <a:xfrm flipH="1">
                <a:off x="2360130" y="7034290"/>
                <a:ext cx="1551151" cy="1195849"/>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83" name="Line"/>
              <p:cNvSpPr/>
              <p:nvPr/>
            </p:nvSpPr>
            <p:spPr>
              <a:xfrm>
                <a:off x="5626190" y="7039462"/>
                <a:ext cx="1182810" cy="1182811"/>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84" name="Rounded Rectangle"/>
              <p:cNvSpPr/>
              <p:nvPr/>
            </p:nvSpPr>
            <p:spPr>
              <a:xfrm>
                <a:off x="3335123" y="2825633"/>
                <a:ext cx="2940428" cy="1389492"/>
              </a:xfrm>
              <a:prstGeom prst="roundRect">
                <a:avLst>
                  <a:gd name="adj" fmla="val 21248"/>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85" name="Rounded Rectangle"/>
              <p:cNvSpPr/>
              <p:nvPr/>
            </p:nvSpPr>
            <p:spPr>
              <a:xfrm>
                <a:off x="3335123" y="5713138"/>
                <a:ext cx="2940428" cy="1389492"/>
              </a:xfrm>
              <a:prstGeom prst="roundRect">
                <a:avLst>
                  <a:gd name="adj" fmla="val 21248"/>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86" name="Rounded Rectangle"/>
              <p:cNvSpPr/>
              <p:nvPr/>
            </p:nvSpPr>
            <p:spPr>
              <a:xfrm>
                <a:off x="1052844" y="8223450"/>
                <a:ext cx="2940429" cy="1389493"/>
              </a:xfrm>
              <a:prstGeom prst="roundRect">
                <a:avLst>
                  <a:gd name="adj" fmla="val 21248"/>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87" name="Rounded Rectangle"/>
              <p:cNvSpPr/>
              <p:nvPr/>
            </p:nvSpPr>
            <p:spPr>
              <a:xfrm>
                <a:off x="5372955" y="8261550"/>
                <a:ext cx="2940428" cy="1389493"/>
              </a:xfrm>
              <a:prstGeom prst="roundRect">
                <a:avLst>
                  <a:gd name="adj" fmla="val 21248"/>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88" name="Rounded Rectangle"/>
              <p:cNvSpPr/>
              <p:nvPr/>
            </p:nvSpPr>
            <p:spPr>
              <a:xfrm>
                <a:off x="3335123" y="10809962"/>
                <a:ext cx="2940428" cy="1389493"/>
              </a:xfrm>
              <a:prstGeom prst="roundRect">
                <a:avLst>
                  <a:gd name="adj" fmla="val 21248"/>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89" name="Rounded Rectangle"/>
              <p:cNvSpPr/>
              <p:nvPr/>
            </p:nvSpPr>
            <p:spPr>
              <a:xfrm>
                <a:off x="7080253" y="5713138"/>
                <a:ext cx="2940429" cy="1389492"/>
              </a:xfrm>
              <a:prstGeom prst="roundRect">
                <a:avLst>
                  <a:gd name="adj" fmla="val 21248"/>
                </a:avLst>
              </a:prstGeom>
              <a:solidFill>
                <a:schemeClr val="accent6">
                  <a:hueOff val="10811956"/>
                  <a:satOff val="-58544"/>
                  <a:lumOff val="-9736"/>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90" name="Line"/>
              <p:cNvSpPr/>
              <p:nvPr/>
            </p:nvSpPr>
            <p:spPr>
              <a:xfrm flipH="1">
                <a:off x="5294085" y="9644530"/>
                <a:ext cx="1620287" cy="1120122"/>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91" name="Line"/>
              <p:cNvSpPr/>
              <p:nvPr/>
            </p:nvSpPr>
            <p:spPr>
              <a:xfrm>
                <a:off x="2446603" y="9583652"/>
                <a:ext cx="1653752" cy="1179022"/>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192" name="Line"/>
              <p:cNvSpPr/>
              <p:nvPr/>
            </p:nvSpPr>
            <p:spPr>
              <a:xfrm rot="5632167">
                <a:off x="6311377" y="3409946"/>
                <a:ext cx="2109618" cy="2342484"/>
              </a:xfrm>
              <a:custGeom>
                <a:avLst/>
                <a:gdLst/>
                <a:ahLst/>
                <a:cxnLst>
                  <a:cxn ang="0">
                    <a:pos x="wd2" y="hd2"/>
                  </a:cxn>
                  <a:cxn ang="5400000">
                    <a:pos x="wd2" y="hd2"/>
                  </a:cxn>
                  <a:cxn ang="10800000">
                    <a:pos x="wd2" y="hd2"/>
                  </a:cxn>
                  <a:cxn ang="16200000">
                    <a:pos x="wd2" y="hd2"/>
                  </a:cxn>
                </a:cxnLst>
                <a:rect l="0" t="0" r="r" b="b"/>
                <a:pathLst>
                  <a:path w="21588" h="21600" fill="norm" stroke="1" extrusionOk="0">
                    <a:moveTo>
                      <a:pt x="0" y="21600"/>
                    </a:moveTo>
                    <a:cubicBezTo>
                      <a:pt x="-12" y="18818"/>
                      <a:pt x="635" y="16055"/>
                      <a:pt x="1898" y="13425"/>
                    </a:cubicBezTo>
                    <a:cubicBezTo>
                      <a:pt x="3336" y="10432"/>
                      <a:pt x="5529" y="7666"/>
                      <a:pt x="8567" y="5389"/>
                    </a:cubicBezTo>
                    <a:cubicBezTo>
                      <a:pt x="12103" y="2739"/>
                      <a:pt x="16620" y="869"/>
                      <a:pt x="21588" y="0"/>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grpSp>
        <p:nvGrpSpPr>
          <p:cNvPr id="2205" name="Group"/>
          <p:cNvGrpSpPr/>
          <p:nvPr/>
        </p:nvGrpSpPr>
        <p:grpSpPr>
          <a:xfrm>
            <a:off x="10048795" y="751499"/>
            <a:ext cx="11336427" cy="4013684"/>
            <a:chOff x="174952" y="0"/>
            <a:chExt cx="11336425" cy="4013683"/>
          </a:xfrm>
        </p:grpSpPr>
        <p:grpSp>
          <p:nvGrpSpPr>
            <p:cNvPr id="2199" name="Group"/>
            <p:cNvGrpSpPr/>
            <p:nvPr/>
          </p:nvGrpSpPr>
          <p:grpSpPr>
            <a:xfrm>
              <a:off x="174952" y="0"/>
              <a:ext cx="11336426" cy="1867812"/>
              <a:chOff x="174952" y="0"/>
              <a:chExt cx="11336425" cy="1867812"/>
            </a:xfrm>
          </p:grpSpPr>
          <p:sp>
            <p:nvSpPr>
              <p:cNvPr id="2195" name="Line"/>
              <p:cNvSpPr/>
              <p:nvPr/>
            </p:nvSpPr>
            <p:spPr>
              <a:xfrm flipH="1">
                <a:off x="174952" y="878195"/>
                <a:ext cx="5462542" cy="989618"/>
              </a:xfrm>
              <a:prstGeom prst="line">
                <a:avLst/>
              </a:prstGeom>
              <a:noFill/>
              <a:ln w="88900" cap="flat">
                <a:solidFill>
                  <a:srgbClr val="FFFFFF"/>
                </a:solidFill>
                <a:prstDash val="solid"/>
                <a:miter lim="400000"/>
                <a:tailEnd type="oval" w="med" len="med"/>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198" name="Group"/>
              <p:cNvGrpSpPr/>
              <p:nvPr/>
            </p:nvGrpSpPr>
            <p:grpSpPr>
              <a:xfrm>
                <a:off x="5239921" y="-1"/>
                <a:ext cx="6271457" cy="1361946"/>
                <a:chOff x="0" y="0"/>
                <a:chExt cx="6271456" cy="1361944"/>
              </a:xfrm>
            </p:grpSpPr>
            <p:sp>
              <p:nvSpPr>
                <p:cNvPr id="2196" name="DECODE(   )"/>
                <p:cNvSpPr txBox="1"/>
                <p:nvPr/>
              </p:nvSpPr>
              <p:spPr>
                <a:xfrm>
                  <a:off x="0" y="-1"/>
                  <a:ext cx="6271457" cy="13619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spcBef>
                      <a:spcPts val="900"/>
                    </a:spcBef>
                    <a:defRPr sz="8000">
                      <a:latin typeface="+mj-lt"/>
                      <a:ea typeface="+mj-ea"/>
                      <a:cs typeface="+mj-cs"/>
                      <a:sym typeface="Trebuchet MS"/>
                    </a:defRPr>
                  </a:lvl1pPr>
                </a:lstStyle>
                <a:p>
                  <a:pPr/>
                  <a:r>
                    <a:t>DECODE(   )</a:t>
                  </a:r>
                </a:p>
              </p:txBody>
            </p:sp>
            <p:sp>
              <p:nvSpPr>
                <p:cNvPr id="2197" name="Rounded Rectangle"/>
                <p:cNvSpPr/>
                <p:nvPr/>
              </p:nvSpPr>
              <p:spPr>
                <a:xfrm>
                  <a:off x="4723335" y="415671"/>
                  <a:ext cx="1004886" cy="679310"/>
                </a:xfrm>
                <a:prstGeom prst="roundRect">
                  <a:avLst>
                    <a:gd name="adj" fmla="val 21695"/>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grpSp>
          <p:nvGrpSpPr>
            <p:cNvPr id="2204" name="Group"/>
            <p:cNvGrpSpPr/>
            <p:nvPr/>
          </p:nvGrpSpPr>
          <p:grpSpPr>
            <a:xfrm>
              <a:off x="3047186" y="2069376"/>
              <a:ext cx="7975117" cy="1944308"/>
              <a:chOff x="152281" y="428774"/>
              <a:chExt cx="7975116" cy="1944307"/>
            </a:xfrm>
          </p:grpSpPr>
          <p:sp>
            <p:nvSpPr>
              <p:cNvPr id="2200" name="Line"/>
              <p:cNvSpPr/>
              <p:nvPr/>
            </p:nvSpPr>
            <p:spPr>
              <a:xfrm flipH="1">
                <a:off x="152281" y="672736"/>
                <a:ext cx="2821310" cy="1700347"/>
              </a:xfrm>
              <a:prstGeom prst="line">
                <a:avLst/>
              </a:prstGeom>
              <a:noFill/>
              <a:ln w="88900" cap="flat">
                <a:solidFill>
                  <a:srgbClr val="FFFFFF"/>
                </a:solidFill>
                <a:prstDash val="solid"/>
                <a:miter lim="400000"/>
                <a:tailEnd type="oval" w="med" len="med"/>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203" name="Group"/>
              <p:cNvGrpSpPr/>
              <p:nvPr/>
            </p:nvGrpSpPr>
            <p:grpSpPr>
              <a:xfrm>
                <a:off x="2434705" y="428774"/>
                <a:ext cx="5692694" cy="1503214"/>
                <a:chOff x="0" y="428774"/>
                <a:chExt cx="5692692" cy="1503212"/>
              </a:xfrm>
            </p:grpSpPr>
            <p:sp>
              <p:nvSpPr>
                <p:cNvPr id="2201" name="ENCODE(   )"/>
                <p:cNvSpPr/>
                <p:nvPr/>
              </p:nvSpPr>
              <p:spPr>
                <a:xfrm>
                  <a:off x="0" y="661987"/>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spcBef>
                      <a:spcPts val="900"/>
                    </a:spcBef>
                    <a:defRPr sz="8000">
                      <a:latin typeface="+mj-lt"/>
                      <a:ea typeface="+mj-ea"/>
                      <a:cs typeface="+mj-cs"/>
                      <a:sym typeface="Trebuchet MS"/>
                    </a:defRPr>
                  </a:lvl1pPr>
                </a:lstStyle>
                <a:p>
                  <a:pPr/>
                  <a:r>
                    <a:t>ENCODE(   )</a:t>
                  </a:r>
                </a:p>
              </p:txBody>
            </p:sp>
            <p:sp>
              <p:nvSpPr>
                <p:cNvPr id="2202" name="Rounded Rectangle"/>
                <p:cNvSpPr/>
                <p:nvPr/>
              </p:nvSpPr>
              <p:spPr>
                <a:xfrm>
                  <a:off x="4715822" y="428774"/>
                  <a:ext cx="976871" cy="660373"/>
                </a:xfrm>
                <a:prstGeom prst="roundRect">
                  <a:avLst>
                    <a:gd name="adj" fmla="val 21695"/>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grpSp>
      <p:grpSp>
        <p:nvGrpSpPr>
          <p:cNvPr id="2214" name="Group"/>
          <p:cNvGrpSpPr/>
          <p:nvPr/>
        </p:nvGrpSpPr>
        <p:grpSpPr>
          <a:xfrm>
            <a:off x="11349643" y="7585292"/>
            <a:ext cx="10526082" cy="4472583"/>
            <a:chOff x="177799" y="0"/>
            <a:chExt cx="10526080" cy="4472582"/>
          </a:xfrm>
        </p:grpSpPr>
        <p:sp>
          <p:nvSpPr>
            <p:cNvPr id="2206" name="Line"/>
            <p:cNvSpPr/>
            <p:nvPr/>
          </p:nvSpPr>
          <p:spPr>
            <a:xfrm flipH="1" flipV="1">
              <a:off x="263117" y="661987"/>
              <a:ext cx="4815546" cy="1"/>
            </a:xfrm>
            <a:prstGeom prst="line">
              <a:avLst/>
            </a:prstGeom>
            <a:noFill/>
            <a:ln w="88900" cap="flat">
              <a:solidFill>
                <a:srgbClr val="FFFFFF"/>
              </a:solidFill>
              <a:prstDash val="solid"/>
              <a:miter lim="400000"/>
              <a:tailEnd type="oval" w="med" len="med"/>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209" name="Group"/>
            <p:cNvGrpSpPr/>
            <p:nvPr/>
          </p:nvGrpSpPr>
          <p:grpSpPr>
            <a:xfrm>
              <a:off x="4607264" y="0"/>
              <a:ext cx="6096617" cy="1323975"/>
              <a:chOff x="0" y="0"/>
              <a:chExt cx="6096616" cy="1323975"/>
            </a:xfrm>
          </p:grpSpPr>
          <p:sp>
            <p:nvSpPr>
              <p:cNvPr id="2207" name="DECODE(   )"/>
              <p:cNvSpPr txBox="1"/>
              <p:nvPr/>
            </p:nvSpPr>
            <p:spPr>
              <a:xfrm>
                <a:off x="0" y="-1"/>
                <a:ext cx="6096617" cy="1323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spcBef>
                    <a:spcPts val="900"/>
                  </a:spcBef>
                  <a:defRPr sz="8000">
                    <a:latin typeface="+mj-lt"/>
                    <a:ea typeface="+mj-ea"/>
                    <a:cs typeface="+mj-cs"/>
                    <a:sym typeface="Trebuchet MS"/>
                  </a:defRPr>
                </a:lvl1pPr>
              </a:lstStyle>
              <a:p>
                <a:pPr/>
                <a:r>
                  <a:t>DECODE(   )</a:t>
                </a:r>
              </a:p>
            </p:txBody>
          </p:sp>
          <p:sp>
            <p:nvSpPr>
              <p:cNvPr id="2208" name="Rounded Rectangle"/>
              <p:cNvSpPr/>
              <p:nvPr/>
            </p:nvSpPr>
            <p:spPr>
              <a:xfrm>
                <a:off x="4690422" y="428774"/>
                <a:ext cx="976871" cy="660373"/>
              </a:xfrm>
              <a:prstGeom prst="roundRect">
                <a:avLst>
                  <a:gd name="adj" fmla="val 21695"/>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2210" name="Line"/>
            <p:cNvSpPr/>
            <p:nvPr/>
          </p:nvSpPr>
          <p:spPr>
            <a:xfrm flipH="1" flipV="1">
              <a:off x="177799" y="3233877"/>
              <a:ext cx="4815547" cy="1"/>
            </a:xfrm>
            <a:prstGeom prst="line">
              <a:avLst/>
            </a:prstGeom>
            <a:noFill/>
            <a:ln w="88900" cap="flat">
              <a:solidFill>
                <a:srgbClr val="FFFFFF"/>
              </a:solidFill>
              <a:prstDash val="solid"/>
              <a:miter lim="400000"/>
              <a:tailEnd type="oval" w="med" len="med"/>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213" name="Group"/>
            <p:cNvGrpSpPr/>
            <p:nvPr/>
          </p:nvGrpSpPr>
          <p:grpSpPr>
            <a:xfrm>
              <a:off x="4594614" y="2969369"/>
              <a:ext cx="5692693" cy="1503214"/>
              <a:chOff x="0" y="428774"/>
              <a:chExt cx="5692692" cy="1503212"/>
            </a:xfrm>
          </p:grpSpPr>
          <p:sp>
            <p:nvSpPr>
              <p:cNvPr id="2211" name="ENCODE(   )"/>
              <p:cNvSpPr/>
              <p:nvPr/>
            </p:nvSpPr>
            <p:spPr>
              <a:xfrm>
                <a:off x="0" y="661987"/>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spcBef>
                    <a:spcPts val="900"/>
                  </a:spcBef>
                  <a:defRPr sz="8000">
                    <a:latin typeface="+mj-lt"/>
                    <a:ea typeface="+mj-ea"/>
                    <a:cs typeface="+mj-cs"/>
                    <a:sym typeface="Trebuchet MS"/>
                  </a:defRPr>
                </a:lvl1pPr>
              </a:lstStyle>
              <a:p>
                <a:pPr/>
                <a:r>
                  <a:t>ENCODE(   )</a:t>
                </a:r>
              </a:p>
            </p:txBody>
          </p:sp>
          <p:sp>
            <p:nvSpPr>
              <p:cNvPr id="2212" name="Rounded Rectangle"/>
              <p:cNvSpPr/>
              <p:nvPr/>
            </p:nvSpPr>
            <p:spPr>
              <a:xfrm>
                <a:off x="4715822" y="428774"/>
                <a:ext cx="976871" cy="660373"/>
              </a:xfrm>
              <a:prstGeom prst="roundRect">
                <a:avLst>
                  <a:gd name="adj" fmla="val 21695"/>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grpSp>
        <p:nvGrpSpPr>
          <p:cNvPr id="2225" name="Group"/>
          <p:cNvGrpSpPr/>
          <p:nvPr/>
        </p:nvGrpSpPr>
        <p:grpSpPr>
          <a:xfrm>
            <a:off x="6047246" y="4443964"/>
            <a:ext cx="14990966" cy="2910655"/>
            <a:chOff x="177759" y="428774"/>
            <a:chExt cx="14990964" cy="2910654"/>
          </a:xfrm>
        </p:grpSpPr>
        <p:grpSp>
          <p:nvGrpSpPr>
            <p:cNvPr id="2219" name="Group"/>
            <p:cNvGrpSpPr/>
            <p:nvPr/>
          </p:nvGrpSpPr>
          <p:grpSpPr>
            <a:xfrm>
              <a:off x="4162782" y="428774"/>
              <a:ext cx="11005943" cy="1503214"/>
              <a:chOff x="175578" y="428774"/>
              <a:chExt cx="11005942" cy="1503212"/>
            </a:xfrm>
          </p:grpSpPr>
          <p:sp>
            <p:nvSpPr>
              <p:cNvPr id="2215" name="Line"/>
              <p:cNvSpPr/>
              <p:nvPr/>
            </p:nvSpPr>
            <p:spPr>
              <a:xfrm flipH="1">
                <a:off x="175578" y="633222"/>
                <a:ext cx="5780894" cy="922477"/>
              </a:xfrm>
              <a:prstGeom prst="line">
                <a:avLst/>
              </a:prstGeom>
              <a:noFill/>
              <a:ln w="88900" cap="flat">
                <a:solidFill>
                  <a:srgbClr val="FFFFFF"/>
                </a:solidFill>
                <a:prstDash val="solid"/>
                <a:miter lim="400000"/>
                <a:tailEnd type="oval" w="med" len="med"/>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218" name="Group"/>
              <p:cNvGrpSpPr/>
              <p:nvPr/>
            </p:nvGrpSpPr>
            <p:grpSpPr>
              <a:xfrm>
                <a:off x="5514228" y="428774"/>
                <a:ext cx="5667294" cy="1503214"/>
                <a:chOff x="0" y="428774"/>
                <a:chExt cx="5667292" cy="1503212"/>
              </a:xfrm>
            </p:grpSpPr>
            <p:sp>
              <p:nvSpPr>
                <p:cNvPr id="2216" name="DECODE(   )"/>
                <p:cNvSpPr/>
                <p:nvPr/>
              </p:nvSpPr>
              <p:spPr>
                <a:xfrm>
                  <a:off x="0" y="661987"/>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spcBef>
                      <a:spcPts val="900"/>
                    </a:spcBef>
                    <a:defRPr sz="8000">
                      <a:latin typeface="+mj-lt"/>
                      <a:ea typeface="+mj-ea"/>
                      <a:cs typeface="+mj-cs"/>
                      <a:sym typeface="Trebuchet MS"/>
                    </a:defRPr>
                  </a:lvl1pPr>
                </a:lstStyle>
                <a:p>
                  <a:pPr/>
                  <a:r>
                    <a:t>DECODE(   )</a:t>
                  </a:r>
                </a:p>
              </p:txBody>
            </p:sp>
            <p:sp>
              <p:nvSpPr>
                <p:cNvPr id="2217" name="Rounded Rectangle"/>
                <p:cNvSpPr/>
                <p:nvPr/>
              </p:nvSpPr>
              <p:spPr>
                <a:xfrm>
                  <a:off x="4690422" y="428774"/>
                  <a:ext cx="976871" cy="660373"/>
                </a:xfrm>
                <a:prstGeom prst="roundRect">
                  <a:avLst>
                    <a:gd name="adj" fmla="val 21695"/>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grpSp>
          <p:nvGrpSpPr>
            <p:cNvPr id="2224" name="Group"/>
            <p:cNvGrpSpPr/>
            <p:nvPr/>
          </p:nvGrpSpPr>
          <p:grpSpPr>
            <a:xfrm>
              <a:off x="177759" y="1836215"/>
              <a:ext cx="14936113" cy="1503214"/>
              <a:chOff x="177759" y="428774"/>
              <a:chExt cx="14936111" cy="1503212"/>
            </a:xfrm>
          </p:grpSpPr>
          <p:sp>
            <p:nvSpPr>
              <p:cNvPr id="2220" name="Line"/>
              <p:cNvSpPr/>
              <p:nvPr/>
            </p:nvSpPr>
            <p:spPr>
              <a:xfrm flipH="1" flipV="1">
                <a:off x="177759" y="503788"/>
                <a:ext cx="9745732" cy="207209"/>
              </a:xfrm>
              <a:prstGeom prst="line">
                <a:avLst/>
              </a:prstGeom>
              <a:noFill/>
              <a:ln w="88900" cap="flat">
                <a:solidFill>
                  <a:srgbClr val="FFFFFF"/>
                </a:solidFill>
                <a:prstDash val="solid"/>
                <a:miter lim="400000"/>
                <a:tailEnd type="oval" w="med" len="med"/>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223" name="Group"/>
              <p:cNvGrpSpPr/>
              <p:nvPr/>
            </p:nvGrpSpPr>
            <p:grpSpPr>
              <a:xfrm>
                <a:off x="9421177" y="428774"/>
                <a:ext cx="5692694" cy="1503214"/>
                <a:chOff x="0" y="428774"/>
                <a:chExt cx="5692692" cy="1503212"/>
              </a:xfrm>
            </p:grpSpPr>
            <p:sp>
              <p:nvSpPr>
                <p:cNvPr id="2221" name="ENCODE(   )"/>
                <p:cNvSpPr/>
                <p:nvPr/>
              </p:nvSpPr>
              <p:spPr>
                <a:xfrm>
                  <a:off x="0" y="661987"/>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spcBef>
                      <a:spcPts val="900"/>
                    </a:spcBef>
                    <a:defRPr sz="8000">
                      <a:latin typeface="+mj-lt"/>
                      <a:ea typeface="+mj-ea"/>
                      <a:cs typeface="+mj-cs"/>
                      <a:sym typeface="Trebuchet MS"/>
                    </a:defRPr>
                  </a:lvl1pPr>
                </a:lstStyle>
                <a:p>
                  <a:pPr/>
                  <a:r>
                    <a:t>ENCODE(   )</a:t>
                  </a:r>
                </a:p>
              </p:txBody>
            </p:sp>
            <p:sp>
              <p:nvSpPr>
                <p:cNvPr id="2222" name="Rounded Rectangle"/>
                <p:cNvSpPr/>
                <p:nvPr/>
              </p:nvSpPr>
              <p:spPr>
                <a:xfrm>
                  <a:off x="4715822" y="428774"/>
                  <a:ext cx="976871" cy="660372"/>
                </a:xfrm>
                <a:prstGeom prst="roundRect">
                  <a:avLst>
                    <a:gd name="adj" fmla="val 21695"/>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grpSp>
      <p:grpSp>
        <p:nvGrpSpPr>
          <p:cNvPr id="2230" name="Group"/>
          <p:cNvGrpSpPr/>
          <p:nvPr/>
        </p:nvGrpSpPr>
        <p:grpSpPr>
          <a:xfrm>
            <a:off x="11332098" y="10535156"/>
            <a:ext cx="10109508" cy="1503214"/>
            <a:chOff x="177799" y="428774"/>
            <a:chExt cx="10109506" cy="1503212"/>
          </a:xfrm>
        </p:grpSpPr>
        <p:sp>
          <p:nvSpPr>
            <p:cNvPr id="2226" name="Line"/>
            <p:cNvSpPr/>
            <p:nvPr/>
          </p:nvSpPr>
          <p:spPr>
            <a:xfrm flipH="1" flipV="1">
              <a:off x="177799" y="693283"/>
              <a:ext cx="4815547" cy="1"/>
            </a:xfrm>
            <a:prstGeom prst="line">
              <a:avLst/>
            </a:prstGeom>
            <a:noFill/>
            <a:ln w="88900" cap="flat">
              <a:solidFill>
                <a:srgbClr val="FFFFFF"/>
              </a:solidFill>
              <a:prstDash val="solid"/>
              <a:miter lim="400000"/>
              <a:tailEnd type="oval" w="med" len="med"/>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229" name="Group"/>
            <p:cNvGrpSpPr/>
            <p:nvPr/>
          </p:nvGrpSpPr>
          <p:grpSpPr>
            <a:xfrm>
              <a:off x="4594614" y="428774"/>
              <a:ext cx="5692693" cy="1503214"/>
              <a:chOff x="0" y="428774"/>
              <a:chExt cx="5692692" cy="1503212"/>
            </a:xfrm>
          </p:grpSpPr>
          <p:sp>
            <p:nvSpPr>
              <p:cNvPr id="2227" name="ENCODE(   )"/>
              <p:cNvSpPr/>
              <p:nvPr/>
            </p:nvSpPr>
            <p:spPr>
              <a:xfrm>
                <a:off x="0" y="661987"/>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spcBef>
                    <a:spcPts val="900"/>
                  </a:spcBef>
                  <a:defRPr sz="8000">
                    <a:latin typeface="+mj-lt"/>
                    <a:ea typeface="+mj-ea"/>
                    <a:cs typeface="+mj-cs"/>
                    <a:sym typeface="Trebuchet MS"/>
                  </a:defRPr>
                </a:lvl1pPr>
              </a:lstStyle>
              <a:p>
                <a:pPr/>
                <a:r>
                  <a:t>ENCODE(   )</a:t>
                </a:r>
              </a:p>
            </p:txBody>
          </p:sp>
          <p:sp>
            <p:nvSpPr>
              <p:cNvPr id="2228" name="Rounded Rectangle"/>
              <p:cNvSpPr/>
              <p:nvPr/>
            </p:nvSpPr>
            <p:spPr>
              <a:xfrm>
                <a:off x="4715822" y="428774"/>
                <a:ext cx="976871" cy="660373"/>
              </a:xfrm>
              <a:prstGeom prst="roundRect">
                <a:avLst>
                  <a:gd name="adj" fmla="val 21695"/>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sp>
        <p:nvSpPr>
          <p:cNvPr id="2231" name="Line"/>
          <p:cNvSpPr/>
          <p:nvPr/>
        </p:nvSpPr>
        <p:spPr>
          <a:xfrm rot="18824756">
            <a:off x="4789625" y="3987448"/>
            <a:ext cx="7088356" cy="8532091"/>
          </a:xfrm>
          <a:custGeom>
            <a:avLst/>
            <a:gdLst/>
            <a:ahLst/>
            <a:cxnLst>
              <a:cxn ang="0">
                <a:pos x="wd2" y="hd2"/>
              </a:cxn>
              <a:cxn ang="5400000">
                <a:pos x="wd2" y="hd2"/>
              </a:cxn>
              <a:cxn ang="10800000">
                <a:pos x="wd2" y="hd2"/>
              </a:cxn>
              <a:cxn ang="16200000">
                <a:pos x="wd2" y="hd2"/>
              </a:cxn>
            </a:cxnLst>
            <a:rect l="0" t="0" r="r" b="b"/>
            <a:pathLst>
              <a:path w="20290" h="20321" fill="norm" stroke="1" extrusionOk="0">
                <a:moveTo>
                  <a:pt x="19086" y="7087"/>
                </a:moveTo>
                <a:cubicBezTo>
                  <a:pt x="21228" y="4943"/>
                  <a:pt x="20404" y="1728"/>
                  <a:pt x="17463" y="472"/>
                </a:cubicBezTo>
                <a:cubicBezTo>
                  <a:pt x="16310" y="-20"/>
                  <a:pt x="14967" y="-86"/>
                  <a:pt x="13648" y="85"/>
                </a:cubicBezTo>
                <a:cubicBezTo>
                  <a:pt x="10646" y="472"/>
                  <a:pt x="8246" y="1978"/>
                  <a:pt x="6136" y="3763"/>
                </a:cubicBezTo>
                <a:cubicBezTo>
                  <a:pt x="3981" y="5584"/>
                  <a:pt x="2041" y="7649"/>
                  <a:pt x="741" y="10023"/>
                </a:cubicBezTo>
                <a:cubicBezTo>
                  <a:pt x="-372" y="12056"/>
                  <a:pt x="68" y="14230"/>
                  <a:pt x="179" y="16033"/>
                </a:cubicBezTo>
                <a:cubicBezTo>
                  <a:pt x="407" y="19747"/>
                  <a:pt x="4792" y="21514"/>
                  <a:pt x="5857" y="19439"/>
                </a:cubicBezTo>
                <a:cubicBezTo>
                  <a:pt x="6429" y="18323"/>
                  <a:pt x="5077" y="17496"/>
                  <a:pt x="4496" y="16452"/>
                </a:cubicBezTo>
                <a:cubicBezTo>
                  <a:pt x="4112" y="15760"/>
                  <a:pt x="4152" y="14931"/>
                  <a:pt x="4116" y="14158"/>
                </a:cubicBezTo>
                <a:cubicBezTo>
                  <a:pt x="4039" y="12527"/>
                  <a:pt x="3844" y="10742"/>
                  <a:pt x="5307" y="9681"/>
                </a:cubicBezTo>
                <a:cubicBezTo>
                  <a:pt x="6121" y="9090"/>
                  <a:pt x="7235" y="8948"/>
                  <a:pt x="8317" y="8951"/>
                </a:cubicBezTo>
                <a:cubicBezTo>
                  <a:pt x="9376" y="8955"/>
                  <a:pt x="10488" y="9069"/>
                  <a:pt x="11404" y="8620"/>
                </a:cubicBezTo>
                <a:cubicBezTo>
                  <a:pt x="12113" y="8272"/>
                  <a:pt x="12550" y="7643"/>
                  <a:pt x="13238" y="7268"/>
                </a:cubicBezTo>
                <a:cubicBezTo>
                  <a:pt x="14847" y="6390"/>
                  <a:pt x="17019" y="7020"/>
                  <a:pt x="17625" y="8540"/>
                </a:cubicBezTo>
              </a:path>
            </a:pathLst>
          </a:custGeom>
          <a:ln w="152400">
            <a:solidFill>
              <a:schemeClr val="accent5">
                <a:hueOff val="100859"/>
                <a:satOff val="-13629"/>
                <a:lumOff val="23879"/>
              </a:schemeClr>
            </a:solidFill>
            <a:prstDash val="sysDot"/>
            <a:miter lim="400000"/>
            <a:headEnd type="stealth"/>
            <a:tailEnd type="triangle" len="sm"/>
          </a:ln>
          <a:effectLst>
            <a:outerShdw sx="100000" sy="100000" kx="0" ky="0" algn="b" rotWithShape="0" blurRad="266700" dist="190500" dir="3296472">
              <a:srgbClr val="000000">
                <a:alpha val="7001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grpSp>
        <p:nvGrpSpPr>
          <p:cNvPr id="2236" name="Group"/>
          <p:cNvGrpSpPr/>
          <p:nvPr/>
        </p:nvGrpSpPr>
        <p:grpSpPr>
          <a:xfrm>
            <a:off x="10036184" y="3934649"/>
            <a:ext cx="11398770" cy="1627112"/>
            <a:chOff x="212075" y="432532"/>
            <a:chExt cx="11398769" cy="1627110"/>
          </a:xfrm>
        </p:grpSpPr>
        <p:sp>
          <p:nvSpPr>
            <p:cNvPr id="2232" name="Line"/>
            <p:cNvSpPr/>
            <p:nvPr/>
          </p:nvSpPr>
          <p:spPr>
            <a:xfrm flipH="1">
              <a:off x="212075" y="1155762"/>
              <a:ext cx="5750839" cy="903881"/>
            </a:xfrm>
            <a:prstGeom prst="line">
              <a:avLst/>
            </a:prstGeom>
            <a:noFill/>
            <a:ln w="88900" cap="flat">
              <a:solidFill>
                <a:srgbClr val="FFFFFF"/>
              </a:solidFill>
              <a:prstDash val="solid"/>
              <a:miter lim="400000"/>
              <a:tailEnd type="oval" w="med" len="med"/>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235" name="Group"/>
            <p:cNvGrpSpPr/>
            <p:nvPr/>
          </p:nvGrpSpPr>
          <p:grpSpPr>
            <a:xfrm>
              <a:off x="5514228" y="432532"/>
              <a:ext cx="6096617" cy="1323976"/>
              <a:chOff x="0" y="0"/>
              <a:chExt cx="6096616" cy="1323975"/>
            </a:xfrm>
          </p:grpSpPr>
          <p:sp>
            <p:nvSpPr>
              <p:cNvPr id="2233" name="DECODE(   )"/>
              <p:cNvSpPr txBox="1"/>
              <p:nvPr/>
            </p:nvSpPr>
            <p:spPr>
              <a:xfrm>
                <a:off x="0" y="-1"/>
                <a:ext cx="6096617" cy="13239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spcBef>
                    <a:spcPts val="900"/>
                  </a:spcBef>
                  <a:defRPr sz="8000">
                    <a:latin typeface="+mj-lt"/>
                    <a:ea typeface="+mj-ea"/>
                    <a:cs typeface="+mj-cs"/>
                    <a:sym typeface="Trebuchet MS"/>
                  </a:defRPr>
                </a:lvl1pPr>
              </a:lstStyle>
              <a:p>
                <a:pPr/>
                <a:r>
                  <a:t>DECODE(   )</a:t>
                </a:r>
              </a:p>
            </p:txBody>
          </p:sp>
          <p:sp>
            <p:nvSpPr>
              <p:cNvPr id="2234" name="Rounded Rectangle"/>
              <p:cNvSpPr/>
              <p:nvPr/>
            </p:nvSpPr>
            <p:spPr>
              <a:xfrm>
                <a:off x="4690422" y="428774"/>
                <a:ext cx="976871" cy="660373"/>
              </a:xfrm>
              <a:prstGeom prst="roundRect">
                <a:avLst>
                  <a:gd name="adj" fmla="val 21695"/>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2205"/>
                                        </p:tgtEl>
                                        <p:attrNameLst>
                                          <p:attrName>style.visibility</p:attrName>
                                        </p:attrNameLst>
                                      </p:cBhvr>
                                      <p:to>
                                        <p:strVal val="hidden"/>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22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xit" nodeType="clickEffect" presetSubtype="0" presetID="1" grpId="4" fill="hold">
                                  <p:stCondLst>
                                    <p:cond delay="0"/>
                                  </p:stCondLst>
                                  <p:iterate type="el" backwards="0">
                                    <p:tmAbs val="0"/>
                                  </p:iterate>
                                  <p:childTnLst>
                                    <p:set>
                                      <p:cBhvr>
                                        <p:cTn id="17" fill="hold">
                                          <p:stCondLst>
                                            <p:cond delay="0"/>
                                          </p:stCondLst>
                                        </p:cTn>
                                        <p:tgtEl>
                                          <p:spTgt spid="2214"/>
                                        </p:tgtEl>
                                        <p:attrNameLst>
                                          <p:attrName>style.visibility</p:attrName>
                                        </p:attrNameLst>
                                      </p:cBhvr>
                                      <p:to>
                                        <p:strVal val="hidden"/>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22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xit" nodeType="clickEffect" presetSubtype="0" presetID="1" grpId="6" fill="hold">
                                  <p:stCondLst>
                                    <p:cond delay="0"/>
                                  </p:stCondLst>
                                  <p:iterate type="el" backwards="0">
                                    <p:tmAbs val="0"/>
                                  </p:iterate>
                                  <p:childTnLst>
                                    <p:set>
                                      <p:cBhvr>
                                        <p:cTn id="24" fill="hold">
                                          <p:stCondLst>
                                            <p:cond delay="0"/>
                                          </p:stCondLst>
                                        </p:cTn>
                                        <p:tgtEl>
                                          <p:spTgt spid="2225"/>
                                        </p:tgtEl>
                                        <p:attrNameLst>
                                          <p:attrName>style.visibility</p:attrName>
                                        </p:attrNameLst>
                                      </p:cBhvr>
                                      <p:to>
                                        <p:strVal val="hidden"/>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2230"/>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22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9" fill="hold">
                                  <p:stCondLst>
                                    <p:cond delay="0"/>
                                  </p:stCondLst>
                                  <p:iterate type="el" backwards="0">
                                    <p:tmAbs val="0"/>
                                  </p:iterate>
                                  <p:childTnLst>
                                    <p:set>
                                      <p:cBhvr>
                                        <p:cTn id="34" fill="hold"/>
                                        <p:tgtEl>
                                          <p:spTgt spid="22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05" grpId="2"/>
      <p:bldP build="whole" bldLvl="1" animBg="1" rev="0" advAuto="0" spid="2236" grpId="8"/>
      <p:bldP build="whole" bldLvl="1" animBg="1" rev="0" advAuto="0" spid="2231" grpId="9"/>
      <p:bldP build="whole" bldLvl="1" animBg="1" rev="0" advAuto="0" spid="2214" grpId="3"/>
      <p:bldP build="whole" bldLvl="1" animBg="1" rev="0" advAuto="0" spid="2214" grpId="4"/>
      <p:bldP build="whole" bldLvl="1" animBg="1" rev="0" advAuto="0" spid="2230" grpId="7"/>
      <p:bldP build="whole" bldLvl="1" animBg="1" rev="0" advAuto="0" spid="2225" grpId="6"/>
      <p:bldP build="whole" bldLvl="1" animBg="1" rev="0" advAuto="0" spid="2225" grpId="5"/>
      <p:bldP build="whole" bldLvl="1" animBg="1" rev="0" advAuto="0" spid="2205" grpId="1"/>
    </p:bldLst>
  </p:timing>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240" name="Rectangle"/>
          <p:cNvSpPr/>
          <p:nvPr/>
        </p:nvSpPr>
        <p:spPr>
          <a:xfrm>
            <a:off x="598660" y="1365944"/>
            <a:ext cx="14185389" cy="11350420"/>
          </a:xfrm>
          <a:prstGeom prst="rect">
            <a:avLst/>
          </a:prstGeom>
          <a:solidFill>
            <a:srgbClr val="FFFFFF"/>
          </a:solidFill>
          <a:ln w="12700">
            <a:miter lim="400000"/>
          </a:ln>
          <a:effectLst>
            <a:outerShdw sx="100000" sy="100000" kx="0" ky="0" algn="b" rotWithShape="0" blurRad="101600" dist="325420" dir="3808970">
              <a:srgbClr val="000000">
                <a:alpha val="42052"/>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grpSp>
        <p:nvGrpSpPr>
          <p:cNvPr id="2256" name="Group"/>
          <p:cNvGrpSpPr/>
          <p:nvPr/>
        </p:nvGrpSpPr>
        <p:grpSpPr>
          <a:xfrm>
            <a:off x="15228525" y="1818119"/>
            <a:ext cx="8279556" cy="10079762"/>
            <a:chOff x="0" y="0"/>
            <a:chExt cx="8279555" cy="10079760"/>
          </a:xfrm>
        </p:grpSpPr>
        <p:sp>
          <p:nvSpPr>
            <p:cNvPr id="2241" name="Line"/>
            <p:cNvSpPr/>
            <p:nvPr/>
          </p:nvSpPr>
          <p:spPr>
            <a:xfrm rot="16653527">
              <a:off x="-1706940" y="4620126"/>
              <a:ext cx="7076171" cy="2755412"/>
            </a:xfrm>
            <a:custGeom>
              <a:avLst/>
              <a:gdLst/>
              <a:ahLst/>
              <a:cxnLst>
                <a:cxn ang="0">
                  <a:pos x="wd2" y="hd2"/>
                </a:cxn>
                <a:cxn ang="5400000">
                  <a:pos x="wd2" y="hd2"/>
                </a:cxn>
                <a:cxn ang="10800000">
                  <a:pos x="wd2" y="hd2"/>
                </a:cxn>
                <a:cxn ang="16200000">
                  <a:pos x="wd2" y="hd2"/>
                </a:cxn>
              </a:cxnLst>
              <a:rect l="0" t="0" r="r" b="b"/>
              <a:pathLst>
                <a:path w="21575" h="21297" fill="norm" stroke="1" extrusionOk="0">
                  <a:moveTo>
                    <a:pt x="4" y="21297"/>
                  </a:moveTo>
                  <a:cubicBezTo>
                    <a:pt x="-25" y="19190"/>
                    <a:pt x="114" y="17127"/>
                    <a:pt x="425" y="15188"/>
                  </a:cubicBezTo>
                  <a:cubicBezTo>
                    <a:pt x="2068" y="4934"/>
                    <a:pt x="6891" y="1334"/>
                    <a:pt x="11483" y="319"/>
                  </a:cubicBezTo>
                  <a:cubicBezTo>
                    <a:pt x="13621" y="-154"/>
                    <a:pt x="15799" y="-303"/>
                    <a:pt x="17845" y="1323"/>
                  </a:cubicBezTo>
                  <a:cubicBezTo>
                    <a:pt x="19158" y="2367"/>
                    <a:pt x="20400" y="4237"/>
                    <a:pt x="20921" y="7428"/>
                  </a:cubicBezTo>
                  <a:cubicBezTo>
                    <a:pt x="21261" y="9514"/>
                    <a:pt x="21217" y="11859"/>
                    <a:pt x="21575" y="13877"/>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42" name="Rounded Rectangle"/>
            <p:cNvSpPr/>
            <p:nvPr/>
          </p:nvSpPr>
          <p:spPr>
            <a:xfrm>
              <a:off x="2755634" y="0"/>
              <a:ext cx="2429520" cy="1148063"/>
            </a:xfrm>
            <a:prstGeom prst="roundRect">
              <a:avLst>
                <a:gd name="adj" fmla="val 21248"/>
              </a:avLst>
            </a:prstGeom>
            <a:solidFill>
              <a:schemeClr val="accent6">
                <a:hueOff val="7068543"/>
                <a:satOff val="-63217"/>
                <a:lumOff val="21330"/>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43" name="Line"/>
            <p:cNvSpPr/>
            <p:nvPr/>
          </p:nvSpPr>
          <p:spPr>
            <a:xfrm>
              <a:off x="3970395" y="1102421"/>
              <a:ext cx="1" cy="1244598"/>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44" name="Line"/>
            <p:cNvSpPr/>
            <p:nvPr/>
          </p:nvSpPr>
          <p:spPr>
            <a:xfrm flipH="1">
              <a:off x="1950050" y="5812060"/>
              <a:ext cx="1281633" cy="988067"/>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45" name="Line"/>
            <p:cNvSpPr/>
            <p:nvPr/>
          </p:nvSpPr>
          <p:spPr>
            <a:xfrm>
              <a:off x="4648621" y="5816334"/>
              <a:ext cx="977294" cy="977293"/>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46" name="Rounded Rectangle"/>
            <p:cNvSpPr/>
            <p:nvPr/>
          </p:nvSpPr>
          <p:spPr>
            <a:xfrm>
              <a:off x="2755634" y="2334670"/>
              <a:ext cx="2429520" cy="1148064"/>
            </a:xfrm>
            <a:prstGeom prst="roundRect">
              <a:avLst>
                <a:gd name="adj" fmla="val 21248"/>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47" name="Rounded Rectangle"/>
            <p:cNvSpPr/>
            <p:nvPr/>
          </p:nvSpPr>
          <p:spPr>
            <a:xfrm>
              <a:off x="2755634" y="4720462"/>
              <a:ext cx="2429520" cy="1148064"/>
            </a:xfrm>
            <a:prstGeom prst="roundRect">
              <a:avLst>
                <a:gd name="adj" fmla="val 21248"/>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48" name="Rounded Rectangle"/>
            <p:cNvSpPr/>
            <p:nvPr/>
          </p:nvSpPr>
          <p:spPr>
            <a:xfrm>
              <a:off x="869909" y="6794600"/>
              <a:ext cx="2429520" cy="1148064"/>
            </a:xfrm>
            <a:prstGeom prst="roundRect">
              <a:avLst>
                <a:gd name="adj" fmla="val 21248"/>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49" name="Rounded Rectangle"/>
            <p:cNvSpPr/>
            <p:nvPr/>
          </p:nvSpPr>
          <p:spPr>
            <a:xfrm>
              <a:off x="4439387" y="6826080"/>
              <a:ext cx="2429519" cy="1148064"/>
            </a:xfrm>
            <a:prstGeom prst="roundRect">
              <a:avLst>
                <a:gd name="adj" fmla="val 21248"/>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50" name="Rounded Rectangle"/>
            <p:cNvSpPr/>
            <p:nvPr/>
          </p:nvSpPr>
          <p:spPr>
            <a:xfrm>
              <a:off x="2755634" y="8931697"/>
              <a:ext cx="2429520" cy="1148064"/>
            </a:xfrm>
            <a:prstGeom prst="roundRect">
              <a:avLst>
                <a:gd name="adj" fmla="val 21248"/>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51" name="Rounded Rectangle"/>
            <p:cNvSpPr/>
            <p:nvPr/>
          </p:nvSpPr>
          <p:spPr>
            <a:xfrm>
              <a:off x="5850037" y="4720462"/>
              <a:ext cx="2429519" cy="1148064"/>
            </a:xfrm>
            <a:prstGeom prst="roundRect">
              <a:avLst>
                <a:gd name="adj" fmla="val 21248"/>
              </a:avLst>
            </a:prstGeom>
            <a:solidFill>
              <a:schemeClr val="accent6">
                <a:hueOff val="10811956"/>
                <a:satOff val="-58544"/>
                <a:lumOff val="-9736"/>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52" name="Line"/>
            <p:cNvSpPr/>
            <p:nvPr/>
          </p:nvSpPr>
          <p:spPr>
            <a:xfrm>
              <a:off x="3970395" y="3501904"/>
              <a:ext cx="1" cy="1244598"/>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53" name="Line"/>
            <p:cNvSpPr/>
            <p:nvPr/>
          </p:nvSpPr>
          <p:spPr>
            <a:xfrm flipH="1">
              <a:off x="4374220" y="7968763"/>
              <a:ext cx="1338758" cy="925497"/>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54" name="Line"/>
            <p:cNvSpPr/>
            <p:nvPr/>
          </p:nvSpPr>
          <p:spPr>
            <a:xfrm>
              <a:off x="2021497" y="7918462"/>
              <a:ext cx="1366408" cy="974163"/>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55" name="Line"/>
            <p:cNvSpPr/>
            <p:nvPr/>
          </p:nvSpPr>
          <p:spPr>
            <a:xfrm rot="5632167">
              <a:off x="5214755" y="2817458"/>
              <a:ext cx="1743065" cy="1935469"/>
            </a:xfrm>
            <a:custGeom>
              <a:avLst/>
              <a:gdLst/>
              <a:ahLst/>
              <a:cxnLst>
                <a:cxn ang="0">
                  <a:pos x="wd2" y="hd2"/>
                </a:cxn>
                <a:cxn ang="5400000">
                  <a:pos x="wd2" y="hd2"/>
                </a:cxn>
                <a:cxn ang="10800000">
                  <a:pos x="wd2" y="hd2"/>
                </a:cxn>
                <a:cxn ang="16200000">
                  <a:pos x="wd2" y="hd2"/>
                </a:cxn>
              </a:cxnLst>
              <a:rect l="0" t="0" r="r" b="b"/>
              <a:pathLst>
                <a:path w="21588" h="21600" fill="norm" stroke="1" extrusionOk="0">
                  <a:moveTo>
                    <a:pt x="0" y="21600"/>
                  </a:moveTo>
                  <a:cubicBezTo>
                    <a:pt x="-12" y="18818"/>
                    <a:pt x="635" y="16055"/>
                    <a:pt x="1898" y="13425"/>
                  </a:cubicBezTo>
                  <a:cubicBezTo>
                    <a:pt x="3336" y="10432"/>
                    <a:pt x="5529" y="7666"/>
                    <a:pt x="8567" y="5389"/>
                  </a:cubicBezTo>
                  <a:cubicBezTo>
                    <a:pt x="12103" y="2739"/>
                    <a:pt x="16620" y="869"/>
                    <a:pt x="21588" y="0"/>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267" name="Group"/>
          <p:cNvGrpSpPr/>
          <p:nvPr/>
        </p:nvGrpSpPr>
        <p:grpSpPr>
          <a:xfrm>
            <a:off x="1017682" y="3355493"/>
            <a:ext cx="12630767" cy="2634417"/>
            <a:chOff x="0" y="44169"/>
            <a:chExt cx="12630766" cy="2634416"/>
          </a:xfrm>
        </p:grpSpPr>
        <p:grpSp>
          <p:nvGrpSpPr>
            <p:cNvPr id="2265" name="Group"/>
            <p:cNvGrpSpPr/>
            <p:nvPr/>
          </p:nvGrpSpPr>
          <p:grpSpPr>
            <a:xfrm>
              <a:off x="3802857" y="44169"/>
              <a:ext cx="7035505" cy="2634418"/>
              <a:chOff x="0" y="44169"/>
              <a:chExt cx="7035503" cy="2634416"/>
            </a:xfrm>
          </p:grpSpPr>
          <p:sp>
            <p:nvSpPr>
              <p:cNvPr id="2257" name="Rounded Rectangle"/>
              <p:cNvSpPr/>
              <p:nvPr/>
            </p:nvSpPr>
            <p:spPr>
              <a:xfrm>
                <a:off x="0" y="965331"/>
                <a:ext cx="1101609" cy="886511"/>
              </a:xfrm>
              <a:prstGeom prst="roundRect">
                <a:avLst>
                  <a:gd name="adj" fmla="val 18225"/>
                </a:avLst>
              </a:prstGeom>
              <a:solidFill>
                <a:schemeClr val="accent6">
                  <a:hueOff val="7068543"/>
                  <a:satOff val="-63217"/>
                  <a:lumOff val="21330"/>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58" name="Line"/>
              <p:cNvSpPr/>
              <p:nvPr/>
            </p:nvSpPr>
            <p:spPr>
              <a:xfrm>
                <a:off x="1451491" y="1156525"/>
                <a:ext cx="3525025" cy="504135"/>
              </a:xfrm>
              <a:custGeom>
                <a:avLst/>
                <a:gdLst/>
                <a:ahLst/>
                <a:cxnLst>
                  <a:cxn ang="0">
                    <a:pos x="wd2" y="hd2"/>
                  </a:cxn>
                  <a:cxn ang="5400000">
                    <a:pos x="wd2" y="hd2"/>
                  </a:cxn>
                  <a:cxn ang="10800000">
                    <a:pos x="wd2" y="hd2"/>
                  </a:cxn>
                  <a:cxn ang="16200000">
                    <a:pos x="wd2" y="hd2"/>
                  </a:cxn>
                </a:cxnLst>
                <a:rect l="0" t="0" r="r" b="b"/>
                <a:pathLst>
                  <a:path w="21600" h="19850" fill="norm" stroke="1" extrusionOk="0">
                    <a:moveTo>
                      <a:pt x="0" y="7576"/>
                    </a:moveTo>
                    <a:lnTo>
                      <a:pt x="2856" y="7762"/>
                    </a:lnTo>
                    <a:cubicBezTo>
                      <a:pt x="2593" y="14261"/>
                      <a:pt x="3419" y="20452"/>
                      <a:pt x="4459" y="19776"/>
                    </a:cubicBezTo>
                    <a:cubicBezTo>
                      <a:pt x="6189" y="18651"/>
                      <a:pt x="6339" y="99"/>
                      <a:pt x="8158" y="129"/>
                    </a:cubicBezTo>
                    <a:cubicBezTo>
                      <a:pt x="9975" y="159"/>
                      <a:pt x="10116" y="19253"/>
                      <a:pt x="11896" y="19836"/>
                    </a:cubicBezTo>
                    <a:cubicBezTo>
                      <a:pt x="13839" y="20472"/>
                      <a:pt x="14098" y="-1128"/>
                      <a:pt x="16077" y="46"/>
                    </a:cubicBezTo>
                    <a:cubicBezTo>
                      <a:pt x="16879" y="522"/>
                      <a:pt x="17443" y="5323"/>
                      <a:pt x="17294" y="10405"/>
                    </a:cubicBezTo>
                    <a:lnTo>
                      <a:pt x="21600" y="9829"/>
                    </a:lnTo>
                  </a:path>
                </a:pathLst>
              </a:custGeom>
              <a:noFill/>
              <a:ln w="101600" cap="flat">
                <a:solidFill>
                  <a:srgbClr val="000000"/>
                </a:solidFill>
                <a:prstDash val="solid"/>
                <a:miter lim="400000"/>
                <a:headEnd type="triangle" w="med" len="sm"/>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261" name="Group"/>
              <p:cNvGrpSpPr/>
              <p:nvPr/>
            </p:nvGrpSpPr>
            <p:grpSpPr>
              <a:xfrm>
                <a:off x="5278666" y="892368"/>
                <a:ext cx="1756838" cy="1786219"/>
                <a:chOff x="0" y="44169"/>
                <a:chExt cx="1756837" cy="1786217"/>
              </a:xfrm>
            </p:grpSpPr>
            <p:sp>
              <p:nvSpPr>
                <p:cNvPr id="2259" name="Circle"/>
                <p:cNvSpPr/>
                <p:nvPr/>
              </p:nvSpPr>
              <p:spPr>
                <a:xfrm>
                  <a:off x="0" y="44169"/>
                  <a:ext cx="1027772" cy="1032437"/>
                </a:xfrm>
                <a:prstGeom prst="ellipse">
                  <a:avLst/>
                </a:prstGeom>
                <a:solidFill>
                  <a:schemeClr val="accent4">
                    <a:hueOff val="-241732"/>
                    <a:satOff val="29417"/>
                    <a:lumOff val="20730"/>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60" name="E"/>
                <p:cNvSpPr/>
                <p:nvPr/>
              </p:nvSpPr>
              <p:spPr>
                <a:xfrm>
                  <a:off x="486837" y="56038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E</a:t>
                  </a:r>
                </a:p>
              </p:txBody>
            </p:sp>
          </p:grpSp>
          <p:grpSp>
            <p:nvGrpSpPr>
              <p:cNvPr id="2264" name="Group"/>
              <p:cNvGrpSpPr/>
              <p:nvPr/>
            </p:nvGrpSpPr>
            <p:grpSpPr>
              <a:xfrm>
                <a:off x="2890381" y="44169"/>
                <a:ext cx="1821987" cy="1786219"/>
                <a:chOff x="0" y="44169"/>
                <a:chExt cx="1821985" cy="1786217"/>
              </a:xfrm>
            </p:grpSpPr>
            <p:sp>
              <p:nvSpPr>
                <p:cNvPr id="2262" name="Circle"/>
                <p:cNvSpPr/>
                <p:nvPr/>
              </p:nvSpPr>
              <p:spPr>
                <a:xfrm>
                  <a:off x="0" y="44169"/>
                  <a:ext cx="1027772" cy="1032437"/>
                </a:xfrm>
                <a:prstGeom prst="ellipse">
                  <a:avLst/>
                </a:prstGeom>
                <a:solidFill>
                  <a:schemeClr val="accent6">
                    <a:hueOff val="105381"/>
                    <a:satOff val="14341"/>
                    <a:lumOff val="10801"/>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63" name="D"/>
                <p:cNvSpPr/>
                <p:nvPr/>
              </p:nvSpPr>
              <p:spPr>
                <a:xfrm>
                  <a:off x="551985" y="56038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D</a:t>
                  </a:r>
                </a:p>
              </p:txBody>
            </p:sp>
          </p:grpSp>
        </p:grpSp>
        <p:sp>
          <p:nvSpPr>
            <p:cNvPr id="2266" name="filter(              )→"/>
            <p:cNvSpPr/>
            <p:nvPr/>
          </p:nvSpPr>
          <p:spPr>
            <a:xfrm>
              <a:off x="0" y="1755821"/>
              <a:ext cx="1263076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sz="6000">
                  <a:solidFill>
                    <a:srgbClr val="000000"/>
                  </a:solidFill>
                  <a:latin typeface="Courier"/>
                  <a:ea typeface="Courier"/>
                  <a:cs typeface="Courier"/>
                  <a:sym typeface="Courier"/>
                </a:defRPr>
              </a:pPr>
              <a:r>
                <a:t>filter</a:t>
              </a:r>
              <a:r>
                <a:rPr sz="12000"/>
                <a:t>(</a:t>
              </a:r>
              <a:r>
                <a:t>              </a:t>
              </a:r>
              <a:r>
                <a:rPr sz="12000"/>
                <a:t>)→</a:t>
              </a:r>
            </a:p>
          </p:txBody>
        </p:sp>
      </p:grpSp>
      <p:grpSp>
        <p:nvGrpSpPr>
          <p:cNvPr id="2278" name="Group"/>
          <p:cNvGrpSpPr/>
          <p:nvPr/>
        </p:nvGrpSpPr>
        <p:grpSpPr>
          <a:xfrm>
            <a:off x="-1292518" y="2052327"/>
            <a:ext cx="17580864" cy="1037680"/>
            <a:chOff x="0" y="748326"/>
            <a:chExt cx="17580863" cy="1037679"/>
          </a:xfrm>
        </p:grpSpPr>
        <p:grpSp>
          <p:nvGrpSpPr>
            <p:cNvPr id="2271" name="Group"/>
            <p:cNvGrpSpPr/>
            <p:nvPr/>
          </p:nvGrpSpPr>
          <p:grpSpPr>
            <a:xfrm>
              <a:off x="0" y="1033160"/>
              <a:ext cx="17580864" cy="565755"/>
              <a:chOff x="0" y="1033160"/>
              <a:chExt cx="17580863" cy="565753"/>
            </a:xfrm>
          </p:grpSpPr>
          <p:sp>
            <p:nvSpPr>
              <p:cNvPr id="2268" name="{(  ,  )|dom(  )×pDom(  )}→"/>
              <p:cNvSpPr/>
              <p:nvPr/>
            </p:nvSpPr>
            <p:spPr>
              <a:xfrm>
                <a:off x="0" y="1443037"/>
                <a:ext cx="1758086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defRPr sz="6000">
                    <a:solidFill>
                      <a:srgbClr val="000000"/>
                    </a:solidFill>
                    <a:latin typeface="Courier"/>
                    <a:ea typeface="Courier"/>
                    <a:cs typeface="Courier"/>
                    <a:sym typeface="Courier"/>
                  </a:defRPr>
                </a:pPr>
                <a:r>
                  <a:rPr sz="12000"/>
                  <a:t>{</a:t>
                </a:r>
                <a:r>
                  <a:t>(  ,  )|dom(  )×pDom(  )</a:t>
                </a:r>
                <a:r>
                  <a:rPr sz="12000"/>
                  <a:t>}→</a:t>
                </a:r>
              </a:p>
            </p:txBody>
          </p:sp>
          <p:sp>
            <p:nvSpPr>
              <p:cNvPr id="2269" name="Rounded Rectangle"/>
              <p:cNvSpPr/>
              <p:nvPr/>
            </p:nvSpPr>
            <p:spPr>
              <a:xfrm>
                <a:off x="8368565" y="1033160"/>
                <a:ext cx="843733" cy="565755"/>
              </a:xfrm>
              <a:prstGeom prst="roundRect">
                <a:avLst>
                  <a:gd name="adj" fmla="val 21872"/>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70" name="Rounded Rectangle"/>
              <p:cNvSpPr/>
              <p:nvPr/>
            </p:nvSpPr>
            <p:spPr>
              <a:xfrm>
                <a:off x="12481933" y="1033160"/>
                <a:ext cx="843732" cy="565755"/>
              </a:xfrm>
              <a:prstGeom prst="roundRect">
                <a:avLst>
                  <a:gd name="adj" fmla="val 21872"/>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274" name="Group"/>
            <p:cNvGrpSpPr/>
            <p:nvPr/>
          </p:nvGrpSpPr>
          <p:grpSpPr>
            <a:xfrm>
              <a:off x="3223802" y="748326"/>
              <a:ext cx="951573" cy="1037681"/>
              <a:chOff x="0" y="0"/>
              <a:chExt cx="951571" cy="1037679"/>
            </a:xfrm>
          </p:grpSpPr>
          <p:sp>
            <p:nvSpPr>
              <p:cNvPr id="2272" name="Circle"/>
              <p:cNvSpPr/>
              <p:nvPr/>
            </p:nvSpPr>
            <p:spPr>
              <a:xfrm>
                <a:off x="0" y="40894"/>
                <a:ext cx="951572" cy="955891"/>
              </a:xfrm>
              <a:prstGeom prst="ellipse">
                <a:avLst/>
              </a:prstGeom>
              <a:solidFill>
                <a:schemeClr val="accent6">
                  <a:hueOff val="105381"/>
                  <a:satOff val="14341"/>
                  <a:lumOff val="10801"/>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73" name="D"/>
              <p:cNvSpPr txBox="1"/>
              <p:nvPr/>
            </p:nvSpPr>
            <p:spPr>
              <a:xfrm>
                <a:off x="189702" y="0"/>
                <a:ext cx="642718" cy="1037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latin typeface="+mj-lt"/>
                    <a:ea typeface="+mj-ea"/>
                    <a:cs typeface="+mj-cs"/>
                    <a:sym typeface="Trebuchet MS"/>
                  </a:defRPr>
                </a:lvl1pPr>
              </a:lstStyle>
              <a:p>
                <a:pPr/>
                <a:r>
                  <a:t>D</a:t>
                </a:r>
              </a:p>
            </p:txBody>
          </p:sp>
        </p:grpSp>
        <p:grpSp>
          <p:nvGrpSpPr>
            <p:cNvPr id="2277" name="Group"/>
            <p:cNvGrpSpPr/>
            <p:nvPr/>
          </p:nvGrpSpPr>
          <p:grpSpPr>
            <a:xfrm>
              <a:off x="4696010" y="748326"/>
              <a:ext cx="951572" cy="1037681"/>
              <a:chOff x="0" y="0"/>
              <a:chExt cx="951571" cy="1037679"/>
            </a:xfrm>
          </p:grpSpPr>
          <p:sp>
            <p:nvSpPr>
              <p:cNvPr id="2275" name="Circle"/>
              <p:cNvSpPr/>
              <p:nvPr/>
            </p:nvSpPr>
            <p:spPr>
              <a:xfrm>
                <a:off x="0" y="2794"/>
                <a:ext cx="951572" cy="955891"/>
              </a:xfrm>
              <a:prstGeom prst="ellipse">
                <a:avLst/>
              </a:prstGeom>
              <a:solidFill>
                <a:schemeClr val="accent4">
                  <a:hueOff val="-241732"/>
                  <a:satOff val="29417"/>
                  <a:lumOff val="20730"/>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76" name="E"/>
              <p:cNvSpPr txBox="1"/>
              <p:nvPr/>
            </p:nvSpPr>
            <p:spPr>
              <a:xfrm>
                <a:off x="138902" y="0"/>
                <a:ext cx="642718" cy="1037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latin typeface="+mj-lt"/>
                    <a:ea typeface="+mj-ea"/>
                    <a:cs typeface="+mj-cs"/>
                    <a:sym typeface="Trebuchet MS"/>
                  </a:defRPr>
                </a:lvl1pPr>
              </a:lstStyle>
              <a:p>
                <a:pPr/>
                <a:r>
                  <a:t>E</a:t>
                </a:r>
              </a:p>
            </p:txBody>
          </p:sp>
        </p:grpSp>
      </p:grpSp>
      <p:grpSp>
        <p:nvGrpSpPr>
          <p:cNvPr id="2288" name="Group"/>
          <p:cNvGrpSpPr/>
          <p:nvPr/>
        </p:nvGrpSpPr>
        <p:grpSpPr>
          <a:xfrm>
            <a:off x="1017682" y="5470459"/>
            <a:ext cx="12630767" cy="2640457"/>
            <a:chOff x="0" y="44169"/>
            <a:chExt cx="12630766" cy="2640455"/>
          </a:xfrm>
        </p:grpSpPr>
        <p:sp>
          <p:nvSpPr>
            <p:cNvPr id="2279" name="filter(              )→"/>
            <p:cNvSpPr/>
            <p:nvPr/>
          </p:nvSpPr>
          <p:spPr>
            <a:xfrm>
              <a:off x="0" y="1761859"/>
              <a:ext cx="1263076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sz="6000">
                  <a:solidFill>
                    <a:srgbClr val="000000"/>
                  </a:solidFill>
                  <a:latin typeface="Courier"/>
                  <a:ea typeface="Courier"/>
                  <a:cs typeface="Courier"/>
                  <a:sym typeface="Courier"/>
                </a:defRPr>
              </a:pPr>
              <a:r>
                <a:t>filter</a:t>
              </a:r>
              <a:r>
                <a:rPr sz="12000"/>
                <a:t>(</a:t>
              </a:r>
              <a:r>
                <a:t>              </a:t>
              </a:r>
              <a:r>
                <a:rPr sz="12000"/>
                <a:t>)→</a:t>
              </a:r>
            </a:p>
          </p:txBody>
        </p:sp>
        <p:sp>
          <p:nvSpPr>
            <p:cNvPr id="2280" name="Rounded Rectangle"/>
            <p:cNvSpPr/>
            <p:nvPr/>
          </p:nvSpPr>
          <p:spPr>
            <a:xfrm>
              <a:off x="9115149" y="971370"/>
              <a:ext cx="1101610" cy="886511"/>
            </a:xfrm>
            <a:prstGeom prst="roundRect">
              <a:avLst>
                <a:gd name="adj" fmla="val 18225"/>
              </a:avLst>
            </a:prstGeom>
            <a:solidFill>
              <a:schemeClr val="accent6">
                <a:hueOff val="10811956"/>
                <a:satOff val="-58544"/>
                <a:lumOff val="-9736"/>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81" name="Line"/>
            <p:cNvSpPr/>
            <p:nvPr/>
          </p:nvSpPr>
          <p:spPr>
            <a:xfrm>
              <a:off x="5254349" y="1162564"/>
              <a:ext cx="3525024" cy="504135"/>
            </a:xfrm>
            <a:custGeom>
              <a:avLst/>
              <a:gdLst/>
              <a:ahLst/>
              <a:cxnLst>
                <a:cxn ang="0">
                  <a:pos x="wd2" y="hd2"/>
                </a:cxn>
                <a:cxn ang="5400000">
                  <a:pos x="wd2" y="hd2"/>
                </a:cxn>
                <a:cxn ang="10800000">
                  <a:pos x="wd2" y="hd2"/>
                </a:cxn>
                <a:cxn ang="16200000">
                  <a:pos x="wd2" y="hd2"/>
                </a:cxn>
              </a:cxnLst>
              <a:rect l="0" t="0" r="r" b="b"/>
              <a:pathLst>
                <a:path w="21600" h="19850" fill="norm" stroke="1" extrusionOk="0">
                  <a:moveTo>
                    <a:pt x="0" y="7576"/>
                  </a:moveTo>
                  <a:lnTo>
                    <a:pt x="2856" y="7762"/>
                  </a:lnTo>
                  <a:cubicBezTo>
                    <a:pt x="2593" y="14261"/>
                    <a:pt x="3419" y="20452"/>
                    <a:pt x="4459" y="19776"/>
                  </a:cubicBezTo>
                  <a:cubicBezTo>
                    <a:pt x="6189" y="18651"/>
                    <a:pt x="6339" y="99"/>
                    <a:pt x="8158" y="129"/>
                  </a:cubicBezTo>
                  <a:cubicBezTo>
                    <a:pt x="9975" y="159"/>
                    <a:pt x="10116" y="19253"/>
                    <a:pt x="11896" y="19836"/>
                  </a:cubicBezTo>
                  <a:cubicBezTo>
                    <a:pt x="13839" y="20472"/>
                    <a:pt x="14098" y="-1128"/>
                    <a:pt x="16077" y="46"/>
                  </a:cubicBezTo>
                  <a:cubicBezTo>
                    <a:pt x="16879" y="522"/>
                    <a:pt x="17443" y="5323"/>
                    <a:pt x="17294" y="10405"/>
                  </a:cubicBezTo>
                  <a:lnTo>
                    <a:pt x="21600" y="9829"/>
                  </a:lnTo>
                </a:path>
              </a:pathLst>
            </a:custGeom>
            <a:noFill/>
            <a:ln w="101600" cap="flat">
              <a:solidFill>
                <a:srgbClr val="000000"/>
              </a:solidFill>
              <a:prstDash val="solid"/>
              <a:miter lim="400000"/>
              <a:headEnd type="triangle" w="med" len="sm"/>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284" name="Group"/>
            <p:cNvGrpSpPr/>
            <p:nvPr/>
          </p:nvGrpSpPr>
          <p:grpSpPr>
            <a:xfrm>
              <a:off x="6501334" y="44169"/>
              <a:ext cx="1756838" cy="1786219"/>
              <a:chOff x="0" y="44169"/>
              <a:chExt cx="1756837" cy="1786217"/>
            </a:xfrm>
          </p:grpSpPr>
          <p:sp>
            <p:nvSpPr>
              <p:cNvPr id="2282" name="Circle"/>
              <p:cNvSpPr/>
              <p:nvPr/>
            </p:nvSpPr>
            <p:spPr>
              <a:xfrm>
                <a:off x="0" y="44169"/>
                <a:ext cx="1027772" cy="1032437"/>
              </a:xfrm>
              <a:prstGeom prst="ellipse">
                <a:avLst/>
              </a:prstGeom>
              <a:solidFill>
                <a:schemeClr val="accent4">
                  <a:hueOff val="-241732"/>
                  <a:satOff val="29417"/>
                  <a:lumOff val="20730"/>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83" name="E"/>
              <p:cNvSpPr/>
              <p:nvPr/>
            </p:nvSpPr>
            <p:spPr>
              <a:xfrm>
                <a:off x="486837" y="56038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E</a:t>
                </a:r>
              </a:p>
            </p:txBody>
          </p:sp>
        </p:grpSp>
        <p:grpSp>
          <p:nvGrpSpPr>
            <p:cNvPr id="2287" name="Group"/>
            <p:cNvGrpSpPr/>
            <p:nvPr/>
          </p:nvGrpSpPr>
          <p:grpSpPr>
            <a:xfrm>
              <a:off x="3703406" y="898407"/>
              <a:ext cx="1821987" cy="1786219"/>
              <a:chOff x="0" y="44169"/>
              <a:chExt cx="1821985" cy="1786217"/>
            </a:xfrm>
          </p:grpSpPr>
          <p:sp>
            <p:nvSpPr>
              <p:cNvPr id="2285" name="Circle"/>
              <p:cNvSpPr/>
              <p:nvPr/>
            </p:nvSpPr>
            <p:spPr>
              <a:xfrm>
                <a:off x="0" y="44169"/>
                <a:ext cx="1027772" cy="1032437"/>
              </a:xfrm>
              <a:prstGeom prst="ellipse">
                <a:avLst/>
              </a:prstGeom>
              <a:solidFill>
                <a:schemeClr val="accent6">
                  <a:hueOff val="105381"/>
                  <a:satOff val="14341"/>
                  <a:lumOff val="10801"/>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86" name="D"/>
              <p:cNvSpPr/>
              <p:nvPr/>
            </p:nvSpPr>
            <p:spPr>
              <a:xfrm>
                <a:off x="551985" y="56038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D</a:t>
                </a:r>
              </a:p>
            </p:txBody>
          </p:sp>
        </p:grpSp>
      </p:grpSp>
      <p:grpSp>
        <p:nvGrpSpPr>
          <p:cNvPr id="2296" name="Group"/>
          <p:cNvGrpSpPr/>
          <p:nvPr/>
        </p:nvGrpSpPr>
        <p:grpSpPr>
          <a:xfrm>
            <a:off x="982398" y="7778463"/>
            <a:ext cx="12630767" cy="2690411"/>
            <a:chOff x="0" y="44169"/>
            <a:chExt cx="12630766" cy="2690409"/>
          </a:xfrm>
        </p:grpSpPr>
        <p:sp>
          <p:nvSpPr>
            <p:cNvPr id="2289" name="filter(              )→"/>
            <p:cNvSpPr/>
            <p:nvPr/>
          </p:nvSpPr>
          <p:spPr>
            <a:xfrm>
              <a:off x="0" y="1838750"/>
              <a:ext cx="1263076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sz="6000">
                  <a:solidFill>
                    <a:srgbClr val="000000"/>
                  </a:solidFill>
                  <a:latin typeface="Courier"/>
                  <a:ea typeface="Courier"/>
                  <a:cs typeface="Courier"/>
                  <a:sym typeface="Courier"/>
                </a:defRPr>
              </a:pPr>
              <a:r>
                <a:t>filter</a:t>
              </a:r>
              <a:r>
                <a:rPr sz="12000"/>
                <a:t>(</a:t>
              </a:r>
              <a:r>
                <a:t>              </a:t>
              </a:r>
              <a:r>
                <a:rPr sz="12000"/>
                <a:t>)→</a:t>
              </a:r>
            </a:p>
          </p:txBody>
        </p:sp>
        <p:sp>
          <p:nvSpPr>
            <p:cNvPr id="2290" name="Rounded Rectangle"/>
            <p:cNvSpPr/>
            <p:nvPr/>
          </p:nvSpPr>
          <p:spPr>
            <a:xfrm>
              <a:off x="3838141" y="1048260"/>
              <a:ext cx="1101609" cy="886512"/>
            </a:xfrm>
            <a:prstGeom prst="roundRect">
              <a:avLst>
                <a:gd name="adj" fmla="val 18225"/>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91" name="Line"/>
            <p:cNvSpPr/>
            <p:nvPr/>
          </p:nvSpPr>
          <p:spPr>
            <a:xfrm>
              <a:off x="5289633" y="1239455"/>
              <a:ext cx="3525024" cy="504135"/>
            </a:xfrm>
            <a:custGeom>
              <a:avLst/>
              <a:gdLst/>
              <a:ahLst/>
              <a:cxnLst>
                <a:cxn ang="0">
                  <a:pos x="wd2" y="hd2"/>
                </a:cxn>
                <a:cxn ang="5400000">
                  <a:pos x="wd2" y="hd2"/>
                </a:cxn>
                <a:cxn ang="10800000">
                  <a:pos x="wd2" y="hd2"/>
                </a:cxn>
                <a:cxn ang="16200000">
                  <a:pos x="wd2" y="hd2"/>
                </a:cxn>
              </a:cxnLst>
              <a:rect l="0" t="0" r="r" b="b"/>
              <a:pathLst>
                <a:path w="21600" h="19850" fill="norm" stroke="1" extrusionOk="0">
                  <a:moveTo>
                    <a:pt x="0" y="7576"/>
                  </a:moveTo>
                  <a:lnTo>
                    <a:pt x="2856" y="7762"/>
                  </a:lnTo>
                  <a:cubicBezTo>
                    <a:pt x="2593" y="14261"/>
                    <a:pt x="3419" y="20452"/>
                    <a:pt x="4459" y="19776"/>
                  </a:cubicBezTo>
                  <a:cubicBezTo>
                    <a:pt x="6189" y="18651"/>
                    <a:pt x="6339" y="99"/>
                    <a:pt x="8158" y="129"/>
                  </a:cubicBezTo>
                  <a:cubicBezTo>
                    <a:pt x="9975" y="159"/>
                    <a:pt x="10116" y="19253"/>
                    <a:pt x="11896" y="19836"/>
                  </a:cubicBezTo>
                  <a:cubicBezTo>
                    <a:pt x="13839" y="20472"/>
                    <a:pt x="14098" y="-1128"/>
                    <a:pt x="16077" y="46"/>
                  </a:cubicBezTo>
                  <a:cubicBezTo>
                    <a:pt x="16879" y="522"/>
                    <a:pt x="17443" y="5323"/>
                    <a:pt x="17294" y="10405"/>
                  </a:cubicBezTo>
                  <a:lnTo>
                    <a:pt x="21600" y="9829"/>
                  </a:lnTo>
                </a:path>
              </a:pathLst>
            </a:custGeom>
            <a:noFill/>
            <a:ln w="101600" cap="flat">
              <a:solidFill>
                <a:srgbClr val="000000"/>
              </a:solidFill>
              <a:prstDash val="solid"/>
              <a:miter lim="400000"/>
              <a:headEnd type="triangle" w="med" len="sm"/>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92" name="Circle"/>
            <p:cNvSpPr/>
            <p:nvPr/>
          </p:nvSpPr>
          <p:spPr>
            <a:xfrm>
              <a:off x="6536617" y="44169"/>
              <a:ext cx="1027773" cy="1032436"/>
            </a:xfrm>
            <a:prstGeom prst="ellipse">
              <a:avLst/>
            </a:prstGeom>
            <a:solidFill>
              <a:schemeClr val="accent4">
                <a:hueOff val="-241732"/>
                <a:satOff val="29417"/>
                <a:lumOff val="20730"/>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93" name="E"/>
            <p:cNvSpPr/>
            <p:nvPr/>
          </p:nvSpPr>
          <p:spPr>
            <a:xfrm>
              <a:off x="7023455" y="56038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E</a:t>
              </a:r>
            </a:p>
          </p:txBody>
        </p:sp>
        <p:sp>
          <p:nvSpPr>
            <p:cNvPr id="2294" name="Circle"/>
            <p:cNvSpPr/>
            <p:nvPr/>
          </p:nvSpPr>
          <p:spPr>
            <a:xfrm>
              <a:off x="9116806" y="948360"/>
              <a:ext cx="1027773" cy="1032437"/>
            </a:xfrm>
            <a:prstGeom prst="ellipse">
              <a:avLst/>
            </a:prstGeom>
            <a:solidFill>
              <a:schemeClr val="accent6">
                <a:hueOff val="105381"/>
                <a:satOff val="14341"/>
                <a:lumOff val="10801"/>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95" name="D"/>
            <p:cNvSpPr/>
            <p:nvPr/>
          </p:nvSpPr>
          <p:spPr>
            <a:xfrm>
              <a:off x="9668792" y="146457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D</a:t>
              </a:r>
            </a:p>
          </p:txBody>
        </p:sp>
      </p:grpSp>
      <p:grpSp>
        <p:nvGrpSpPr>
          <p:cNvPr id="2306" name="Group"/>
          <p:cNvGrpSpPr/>
          <p:nvPr/>
        </p:nvGrpSpPr>
        <p:grpSpPr>
          <a:xfrm>
            <a:off x="1017682" y="9911570"/>
            <a:ext cx="12630767" cy="2800869"/>
            <a:chOff x="0" y="44169"/>
            <a:chExt cx="12630766" cy="2800867"/>
          </a:xfrm>
        </p:grpSpPr>
        <p:sp>
          <p:nvSpPr>
            <p:cNvPr id="2297" name="filter(              )"/>
            <p:cNvSpPr/>
            <p:nvPr/>
          </p:nvSpPr>
          <p:spPr>
            <a:xfrm>
              <a:off x="0" y="1886987"/>
              <a:ext cx="1263076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sz="6000">
                  <a:solidFill>
                    <a:srgbClr val="000000"/>
                  </a:solidFill>
                  <a:latin typeface="Courier"/>
                  <a:ea typeface="Courier"/>
                  <a:cs typeface="Courier"/>
                  <a:sym typeface="Courier"/>
                </a:defRPr>
              </a:pPr>
              <a:r>
                <a:t>filter</a:t>
              </a:r>
              <a:r>
                <a:rPr sz="12000"/>
                <a:t>(</a:t>
              </a:r>
              <a:r>
                <a:t>              </a:t>
              </a:r>
              <a:r>
                <a:rPr sz="12000"/>
                <a:t>)</a:t>
              </a:r>
            </a:p>
          </p:txBody>
        </p:sp>
        <p:sp>
          <p:nvSpPr>
            <p:cNvPr id="2298" name="Rounded Rectangle"/>
            <p:cNvSpPr/>
            <p:nvPr/>
          </p:nvSpPr>
          <p:spPr>
            <a:xfrm>
              <a:off x="9088455" y="1131782"/>
              <a:ext cx="1101609" cy="886511"/>
            </a:xfrm>
            <a:prstGeom prst="roundRect">
              <a:avLst>
                <a:gd name="adj" fmla="val 18225"/>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299" name="Line"/>
            <p:cNvSpPr/>
            <p:nvPr/>
          </p:nvSpPr>
          <p:spPr>
            <a:xfrm>
              <a:off x="5254349" y="1322976"/>
              <a:ext cx="3525024" cy="504135"/>
            </a:xfrm>
            <a:custGeom>
              <a:avLst/>
              <a:gdLst/>
              <a:ahLst/>
              <a:cxnLst>
                <a:cxn ang="0">
                  <a:pos x="wd2" y="hd2"/>
                </a:cxn>
                <a:cxn ang="5400000">
                  <a:pos x="wd2" y="hd2"/>
                </a:cxn>
                <a:cxn ang="10800000">
                  <a:pos x="wd2" y="hd2"/>
                </a:cxn>
                <a:cxn ang="16200000">
                  <a:pos x="wd2" y="hd2"/>
                </a:cxn>
              </a:cxnLst>
              <a:rect l="0" t="0" r="r" b="b"/>
              <a:pathLst>
                <a:path w="21600" h="19850" fill="norm" stroke="1" extrusionOk="0">
                  <a:moveTo>
                    <a:pt x="0" y="7576"/>
                  </a:moveTo>
                  <a:lnTo>
                    <a:pt x="2856" y="7762"/>
                  </a:lnTo>
                  <a:cubicBezTo>
                    <a:pt x="2593" y="14261"/>
                    <a:pt x="3419" y="20452"/>
                    <a:pt x="4459" y="19776"/>
                  </a:cubicBezTo>
                  <a:cubicBezTo>
                    <a:pt x="6189" y="18651"/>
                    <a:pt x="6339" y="99"/>
                    <a:pt x="8158" y="129"/>
                  </a:cubicBezTo>
                  <a:cubicBezTo>
                    <a:pt x="9975" y="159"/>
                    <a:pt x="10116" y="19253"/>
                    <a:pt x="11896" y="19836"/>
                  </a:cubicBezTo>
                  <a:cubicBezTo>
                    <a:pt x="13839" y="20472"/>
                    <a:pt x="14098" y="-1128"/>
                    <a:pt x="16077" y="46"/>
                  </a:cubicBezTo>
                  <a:cubicBezTo>
                    <a:pt x="16879" y="522"/>
                    <a:pt x="17443" y="5323"/>
                    <a:pt x="17294" y="10405"/>
                  </a:cubicBezTo>
                  <a:lnTo>
                    <a:pt x="21600" y="9829"/>
                  </a:lnTo>
                </a:path>
              </a:pathLst>
            </a:custGeom>
            <a:noFill/>
            <a:ln w="101600" cap="flat">
              <a:solidFill>
                <a:srgbClr val="000000"/>
              </a:solidFill>
              <a:prstDash val="solid"/>
              <a:miter lim="400000"/>
              <a:headEnd type="triangle" w="med" len="sm"/>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2302" name="Group"/>
            <p:cNvGrpSpPr/>
            <p:nvPr/>
          </p:nvGrpSpPr>
          <p:grpSpPr>
            <a:xfrm>
              <a:off x="3716251" y="1058819"/>
              <a:ext cx="1756839" cy="1786219"/>
              <a:chOff x="0" y="44169"/>
              <a:chExt cx="1756837" cy="1786218"/>
            </a:xfrm>
          </p:grpSpPr>
          <p:sp>
            <p:nvSpPr>
              <p:cNvPr id="2300" name="Circle"/>
              <p:cNvSpPr/>
              <p:nvPr/>
            </p:nvSpPr>
            <p:spPr>
              <a:xfrm>
                <a:off x="0" y="44169"/>
                <a:ext cx="1027772" cy="1032436"/>
              </a:xfrm>
              <a:prstGeom prst="ellipse">
                <a:avLst/>
              </a:prstGeom>
              <a:solidFill>
                <a:schemeClr val="accent4">
                  <a:hueOff val="-241732"/>
                  <a:satOff val="29417"/>
                  <a:lumOff val="20730"/>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01" name="E"/>
              <p:cNvSpPr/>
              <p:nvPr/>
            </p:nvSpPr>
            <p:spPr>
              <a:xfrm>
                <a:off x="486837" y="56038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E</a:t>
                </a:r>
              </a:p>
            </p:txBody>
          </p:sp>
        </p:grpSp>
        <p:grpSp>
          <p:nvGrpSpPr>
            <p:cNvPr id="2305" name="Group"/>
            <p:cNvGrpSpPr/>
            <p:nvPr/>
          </p:nvGrpSpPr>
          <p:grpSpPr>
            <a:xfrm>
              <a:off x="6380128" y="44169"/>
              <a:ext cx="1821986" cy="1786219"/>
              <a:chOff x="0" y="44169"/>
              <a:chExt cx="1821985" cy="1786218"/>
            </a:xfrm>
          </p:grpSpPr>
          <p:sp>
            <p:nvSpPr>
              <p:cNvPr id="2303" name="Circle"/>
              <p:cNvSpPr/>
              <p:nvPr/>
            </p:nvSpPr>
            <p:spPr>
              <a:xfrm>
                <a:off x="0" y="44169"/>
                <a:ext cx="1027772" cy="1032436"/>
              </a:xfrm>
              <a:prstGeom prst="ellipse">
                <a:avLst/>
              </a:prstGeom>
              <a:solidFill>
                <a:schemeClr val="accent6">
                  <a:hueOff val="105381"/>
                  <a:satOff val="14341"/>
                  <a:lumOff val="10801"/>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04" name="D"/>
              <p:cNvSpPr/>
              <p:nvPr/>
            </p:nvSpPr>
            <p:spPr>
              <a:xfrm>
                <a:off x="551985" y="56038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D</a:t>
                </a:r>
              </a:p>
            </p:txBody>
          </p:sp>
        </p:grpSp>
      </p:grpSp>
      <p:grpSp>
        <p:nvGrpSpPr>
          <p:cNvPr id="2318" name="Group"/>
          <p:cNvGrpSpPr/>
          <p:nvPr/>
        </p:nvGrpSpPr>
        <p:grpSpPr>
          <a:xfrm>
            <a:off x="15569871" y="2609141"/>
            <a:ext cx="7596864" cy="9811894"/>
            <a:chOff x="0" y="0"/>
            <a:chExt cx="7596863" cy="9811893"/>
          </a:xfrm>
        </p:grpSpPr>
        <p:grpSp>
          <p:nvGrpSpPr>
            <p:cNvPr id="2311" name="Group"/>
            <p:cNvGrpSpPr/>
            <p:nvPr/>
          </p:nvGrpSpPr>
          <p:grpSpPr>
            <a:xfrm>
              <a:off x="5795061" y="83980"/>
              <a:ext cx="1801802" cy="2300202"/>
              <a:chOff x="100578" y="0"/>
              <a:chExt cx="1801801" cy="2300200"/>
            </a:xfrm>
          </p:grpSpPr>
          <p:grpSp>
            <p:nvGrpSpPr>
              <p:cNvPr id="2309" name="Group"/>
              <p:cNvGrpSpPr/>
              <p:nvPr/>
            </p:nvGrpSpPr>
            <p:grpSpPr>
              <a:xfrm>
                <a:off x="874608" y="0"/>
                <a:ext cx="1027772" cy="1120775"/>
                <a:chOff x="0" y="0"/>
                <a:chExt cx="1027771" cy="1120775"/>
              </a:xfrm>
            </p:grpSpPr>
            <p:sp>
              <p:nvSpPr>
                <p:cNvPr id="2307" name="Circle"/>
                <p:cNvSpPr/>
                <p:nvPr/>
              </p:nvSpPr>
              <p:spPr>
                <a:xfrm>
                  <a:off x="0" y="44169"/>
                  <a:ext cx="1027772" cy="1032437"/>
                </a:xfrm>
                <a:prstGeom prst="ellipse">
                  <a:avLst/>
                </a:prstGeom>
                <a:solidFill>
                  <a:schemeClr val="accent6">
                    <a:hueOff val="105381"/>
                    <a:satOff val="14341"/>
                    <a:lumOff val="10801"/>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08" name="D"/>
                <p:cNvSpPr txBox="1"/>
                <p:nvPr/>
              </p:nvSpPr>
              <p:spPr>
                <a:xfrm>
                  <a:off x="204893" y="0"/>
                  <a:ext cx="694185" cy="1120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D</a:t>
                  </a:r>
                </a:p>
              </p:txBody>
            </p:sp>
          </p:grpSp>
          <p:sp>
            <p:nvSpPr>
              <p:cNvPr id="2310" name="Line"/>
              <p:cNvSpPr/>
              <p:nvPr/>
            </p:nvSpPr>
            <p:spPr>
              <a:xfrm flipH="1">
                <a:off x="100578" y="1115624"/>
                <a:ext cx="812606" cy="1184577"/>
              </a:xfrm>
              <a:prstGeom prst="line">
                <a:avLst/>
              </a:prstGeom>
              <a:noFill/>
              <a:ln w="88900" cap="flat">
                <a:solidFill>
                  <a:srgbClr val="FFFFFF"/>
                </a:solidFill>
                <a:prstDash val="solid"/>
                <a:miter lim="400000"/>
                <a:tailEnd type="oval" w="med" len="med"/>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316" name="Group"/>
            <p:cNvGrpSpPr/>
            <p:nvPr/>
          </p:nvGrpSpPr>
          <p:grpSpPr>
            <a:xfrm>
              <a:off x="4827336" y="7552914"/>
              <a:ext cx="2769528" cy="2258980"/>
              <a:chOff x="137570" y="112637"/>
              <a:chExt cx="2769526" cy="2258978"/>
            </a:xfrm>
          </p:grpSpPr>
          <p:grpSp>
            <p:nvGrpSpPr>
              <p:cNvPr id="2314" name="Group"/>
              <p:cNvGrpSpPr/>
              <p:nvPr/>
            </p:nvGrpSpPr>
            <p:grpSpPr>
              <a:xfrm>
                <a:off x="1879325" y="1250840"/>
                <a:ext cx="1027772" cy="1120776"/>
                <a:chOff x="0" y="0"/>
                <a:chExt cx="1027771" cy="1120775"/>
              </a:xfrm>
            </p:grpSpPr>
            <p:sp>
              <p:nvSpPr>
                <p:cNvPr id="2312" name="Circle"/>
                <p:cNvSpPr/>
                <p:nvPr/>
              </p:nvSpPr>
              <p:spPr>
                <a:xfrm>
                  <a:off x="0" y="44169"/>
                  <a:ext cx="1027772" cy="1032437"/>
                </a:xfrm>
                <a:prstGeom prst="ellipse">
                  <a:avLst/>
                </a:prstGeom>
                <a:solidFill>
                  <a:schemeClr val="accent4">
                    <a:hueOff val="-241732"/>
                    <a:satOff val="29417"/>
                    <a:lumOff val="20730"/>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13" name="E"/>
                <p:cNvSpPr txBox="1"/>
                <p:nvPr/>
              </p:nvSpPr>
              <p:spPr>
                <a:xfrm>
                  <a:off x="170646" y="0"/>
                  <a:ext cx="632384" cy="1120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E</a:t>
                  </a:r>
                </a:p>
              </p:txBody>
            </p:sp>
          </p:grpSp>
          <p:sp>
            <p:nvSpPr>
              <p:cNvPr id="2315" name="Line"/>
              <p:cNvSpPr/>
              <p:nvPr/>
            </p:nvSpPr>
            <p:spPr>
              <a:xfrm flipH="1" flipV="1">
                <a:off x="137570" y="112637"/>
                <a:ext cx="1592876" cy="1304181"/>
              </a:xfrm>
              <a:prstGeom prst="line">
                <a:avLst/>
              </a:prstGeom>
              <a:noFill/>
              <a:ln w="88900" cap="flat">
                <a:solidFill>
                  <a:srgbClr val="FFFFFF"/>
                </a:solidFill>
                <a:prstDash val="solid"/>
                <a:miter lim="400000"/>
                <a:tailEnd type="oval" w="med" len="med"/>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2317" name="Line"/>
            <p:cNvSpPr/>
            <p:nvPr/>
          </p:nvSpPr>
          <p:spPr>
            <a:xfrm rot="18824756">
              <a:off x="1409098" y="806191"/>
              <a:ext cx="4767753" cy="59373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584" y="17709"/>
                    <a:pt x="2774" y="14088"/>
                    <a:pt x="6222" y="11314"/>
                  </a:cubicBezTo>
                  <a:cubicBezTo>
                    <a:pt x="8286" y="9653"/>
                    <a:pt x="10739" y="8354"/>
                    <a:pt x="13031" y="6902"/>
                  </a:cubicBezTo>
                  <a:cubicBezTo>
                    <a:pt x="16218" y="4883"/>
                    <a:pt x="19095" y="2566"/>
                    <a:pt x="21600" y="0"/>
                  </a:cubicBezTo>
                </a:path>
              </a:pathLst>
            </a:custGeom>
            <a:noFill/>
            <a:ln w="152400" cap="flat">
              <a:solidFill>
                <a:schemeClr val="accent5">
                  <a:hueOff val="100859"/>
                  <a:satOff val="-13629"/>
                  <a:lumOff val="23879"/>
                </a:schemeClr>
              </a:solidFill>
              <a:prstDash val="sysDot"/>
              <a:miter lim="400000"/>
              <a:headEnd type="stealth" w="med" len="med"/>
              <a:tailEnd type="triangle" w="med" len="sm"/>
            </a:ln>
            <a:effectLst>
              <a:outerShdw sx="100000" sy="100000" kx="0" ky="0" algn="b" rotWithShape="0" blurRad="266700" dist="190500" dir="3296472">
                <a:srgbClr val="000000">
                  <a:alpha val="7001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330" name="Group"/>
          <p:cNvGrpSpPr/>
          <p:nvPr/>
        </p:nvGrpSpPr>
        <p:grpSpPr>
          <a:xfrm>
            <a:off x="16112681" y="2323626"/>
            <a:ext cx="7054054" cy="10062211"/>
            <a:chOff x="0" y="44169"/>
            <a:chExt cx="7054053" cy="10062208"/>
          </a:xfrm>
        </p:grpSpPr>
        <p:grpSp>
          <p:nvGrpSpPr>
            <p:cNvPr id="2323" name="Group"/>
            <p:cNvGrpSpPr/>
            <p:nvPr/>
          </p:nvGrpSpPr>
          <p:grpSpPr>
            <a:xfrm>
              <a:off x="0" y="44169"/>
              <a:ext cx="3089493" cy="1786219"/>
              <a:chOff x="0" y="44169"/>
              <a:chExt cx="3089492" cy="1786217"/>
            </a:xfrm>
          </p:grpSpPr>
          <p:grpSp>
            <p:nvGrpSpPr>
              <p:cNvPr id="2321" name="Group"/>
              <p:cNvGrpSpPr/>
              <p:nvPr/>
            </p:nvGrpSpPr>
            <p:grpSpPr>
              <a:xfrm>
                <a:off x="0" y="44169"/>
                <a:ext cx="1783886" cy="1786219"/>
                <a:chOff x="0" y="44169"/>
                <a:chExt cx="1783885" cy="1786217"/>
              </a:xfrm>
            </p:grpSpPr>
            <p:sp>
              <p:nvSpPr>
                <p:cNvPr id="2319" name="Circle"/>
                <p:cNvSpPr/>
                <p:nvPr/>
              </p:nvSpPr>
              <p:spPr>
                <a:xfrm>
                  <a:off x="0" y="44169"/>
                  <a:ext cx="1027772" cy="1032437"/>
                </a:xfrm>
                <a:prstGeom prst="ellipse">
                  <a:avLst/>
                </a:prstGeom>
                <a:solidFill>
                  <a:schemeClr val="accent6">
                    <a:hueOff val="105381"/>
                    <a:satOff val="14341"/>
                    <a:lumOff val="10801"/>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20" name="D"/>
                <p:cNvSpPr/>
                <p:nvPr/>
              </p:nvSpPr>
              <p:spPr>
                <a:xfrm>
                  <a:off x="513885" y="56038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D</a:t>
                  </a:r>
                </a:p>
              </p:txBody>
            </p:sp>
          </p:grpSp>
          <p:sp>
            <p:nvSpPr>
              <p:cNvPr id="2322" name="Line"/>
              <p:cNvSpPr/>
              <p:nvPr/>
            </p:nvSpPr>
            <p:spPr>
              <a:xfrm>
                <a:off x="1175767" y="818681"/>
                <a:ext cx="1913726" cy="501718"/>
              </a:xfrm>
              <a:prstGeom prst="line">
                <a:avLst/>
              </a:prstGeom>
              <a:noFill/>
              <a:ln w="88900" cap="flat">
                <a:solidFill>
                  <a:srgbClr val="FFFFFF"/>
                </a:solidFill>
                <a:prstDash val="solid"/>
                <a:miter lim="400000"/>
                <a:tailEnd type="oval" w="med" len="med"/>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328" name="Group"/>
            <p:cNvGrpSpPr/>
            <p:nvPr/>
          </p:nvGrpSpPr>
          <p:grpSpPr>
            <a:xfrm>
              <a:off x="4284527" y="7847399"/>
              <a:ext cx="2769527" cy="2258980"/>
              <a:chOff x="137570" y="112637"/>
              <a:chExt cx="2769526" cy="2258978"/>
            </a:xfrm>
          </p:grpSpPr>
          <p:grpSp>
            <p:nvGrpSpPr>
              <p:cNvPr id="2326" name="Group"/>
              <p:cNvGrpSpPr/>
              <p:nvPr/>
            </p:nvGrpSpPr>
            <p:grpSpPr>
              <a:xfrm>
                <a:off x="1879325" y="1250840"/>
                <a:ext cx="1027772" cy="1120776"/>
                <a:chOff x="0" y="0"/>
                <a:chExt cx="1027771" cy="1120775"/>
              </a:xfrm>
            </p:grpSpPr>
            <p:sp>
              <p:nvSpPr>
                <p:cNvPr id="2324" name="Circle"/>
                <p:cNvSpPr/>
                <p:nvPr/>
              </p:nvSpPr>
              <p:spPr>
                <a:xfrm>
                  <a:off x="0" y="44169"/>
                  <a:ext cx="1027772" cy="1032437"/>
                </a:xfrm>
                <a:prstGeom prst="ellipse">
                  <a:avLst/>
                </a:prstGeom>
                <a:solidFill>
                  <a:schemeClr val="accent4">
                    <a:hueOff val="-241732"/>
                    <a:satOff val="29417"/>
                    <a:lumOff val="20730"/>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25" name="E"/>
                <p:cNvSpPr txBox="1"/>
                <p:nvPr/>
              </p:nvSpPr>
              <p:spPr>
                <a:xfrm>
                  <a:off x="170646" y="0"/>
                  <a:ext cx="632384" cy="1120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E</a:t>
                  </a:r>
                </a:p>
              </p:txBody>
            </p:sp>
          </p:grpSp>
          <p:sp>
            <p:nvSpPr>
              <p:cNvPr id="2327" name="Line"/>
              <p:cNvSpPr/>
              <p:nvPr/>
            </p:nvSpPr>
            <p:spPr>
              <a:xfrm flipH="1" flipV="1">
                <a:off x="137570" y="112637"/>
                <a:ext cx="1592876" cy="1304181"/>
              </a:xfrm>
              <a:prstGeom prst="line">
                <a:avLst/>
              </a:prstGeom>
              <a:noFill/>
              <a:ln w="88900" cap="flat">
                <a:solidFill>
                  <a:srgbClr val="FFFFFF"/>
                </a:solidFill>
                <a:prstDash val="solid"/>
                <a:miter lim="400000"/>
                <a:tailEnd type="oval" w="med" len="med"/>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2329" name="Line"/>
            <p:cNvSpPr/>
            <p:nvPr/>
          </p:nvSpPr>
          <p:spPr>
            <a:xfrm rot="18824756">
              <a:off x="4822795" y="307093"/>
              <a:ext cx="843553" cy="4046000"/>
            </a:xfrm>
            <a:custGeom>
              <a:avLst/>
              <a:gdLst/>
              <a:ahLst/>
              <a:cxnLst>
                <a:cxn ang="0">
                  <a:pos x="wd2" y="hd2"/>
                </a:cxn>
                <a:cxn ang="5400000">
                  <a:pos x="wd2" y="hd2"/>
                </a:cxn>
                <a:cxn ang="10800000">
                  <a:pos x="wd2" y="hd2"/>
                </a:cxn>
                <a:cxn ang="16200000">
                  <a:pos x="wd2" y="hd2"/>
                </a:cxn>
              </a:cxnLst>
              <a:rect l="0" t="0" r="r" b="b"/>
              <a:pathLst>
                <a:path w="20968" h="21600" fill="norm" stroke="1" extrusionOk="0">
                  <a:moveTo>
                    <a:pt x="3461" y="21600"/>
                  </a:moveTo>
                  <a:cubicBezTo>
                    <a:pt x="13136" y="19516"/>
                    <a:pt x="19195" y="16783"/>
                    <a:pt x="20630" y="13856"/>
                  </a:cubicBezTo>
                  <a:cubicBezTo>
                    <a:pt x="21600" y="11878"/>
                    <a:pt x="20402" y="9888"/>
                    <a:pt x="18034" y="7966"/>
                  </a:cubicBezTo>
                  <a:cubicBezTo>
                    <a:pt x="14483" y="5085"/>
                    <a:pt x="16871" y="4901"/>
                    <a:pt x="0" y="0"/>
                  </a:cubicBezTo>
                </a:path>
              </a:pathLst>
            </a:custGeom>
            <a:noFill/>
            <a:ln w="152400" cap="flat">
              <a:solidFill>
                <a:schemeClr val="accent5">
                  <a:hueOff val="100859"/>
                  <a:satOff val="-13629"/>
                  <a:lumOff val="23879"/>
                </a:schemeClr>
              </a:solidFill>
              <a:prstDash val="sysDot"/>
              <a:miter lim="400000"/>
              <a:headEnd type="stealth" w="med" len="med"/>
              <a:tailEnd type="triangle" w="med" len="sm"/>
            </a:ln>
            <a:effectLst>
              <a:outerShdw sx="100000" sy="100000" kx="0" ky="0" algn="b" rotWithShape="0" blurRad="266700" dist="190500" dir="3296472">
                <a:srgbClr val="000000">
                  <a:alpha val="7001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6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3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xit" nodeType="clickEffect" presetSubtype="4" presetID="22" grpId="3" fill="hold">
                                  <p:stCondLst>
                                    <p:cond delay="0"/>
                                  </p:stCondLst>
                                  <p:iterate type="el" backwards="0">
                                    <p:tmAbs val="0"/>
                                  </p:iterate>
                                  <p:childTnLst>
                                    <p:animEffect filter="wipe(down)" transition="out">
                                      <p:cBhvr>
                                        <p:cTn id="13" dur="1000" fill="hold"/>
                                        <p:tgtEl>
                                          <p:spTgt spid="2318"/>
                                        </p:tgtEl>
                                      </p:cBhvr>
                                    </p:animEffect>
                                    <p:set>
                                      <p:cBhvr>
                                        <p:cTn id="14" fill="hold">
                                          <p:stCondLst>
                                            <p:cond delay="999"/>
                                          </p:stCondLst>
                                        </p:cTn>
                                        <p:tgtEl>
                                          <p:spTgt spid="2318"/>
                                        </p:tgtEl>
                                        <p:attrNameLst>
                                          <p:attrName>style.visibility</p:attrName>
                                        </p:attrNameLst>
                                      </p:cBhvr>
                                      <p:to>
                                        <p:strVal val="hidden"/>
                                      </p:to>
                                    </p:set>
                                  </p:childTnLst>
                                </p:cTn>
                              </p:par>
                            </p:childTnLst>
                          </p:cTn>
                        </p:par>
                        <p:par>
                          <p:cTn id="15" fill="hold">
                            <p:stCondLst>
                              <p:cond delay="1000"/>
                            </p:stCondLst>
                            <p:childTnLst>
                              <p:par>
                                <p:cTn id="16" presetClass="entr" nodeType="afterEffect" presetSubtype="0" presetID="1" grpId="4" fill="hold">
                                  <p:stCondLst>
                                    <p:cond delay="0"/>
                                  </p:stCondLst>
                                  <p:iterate type="el" backwards="0">
                                    <p:tmAbs val="0"/>
                                  </p:iterate>
                                  <p:childTnLst>
                                    <p:set>
                                      <p:cBhvr>
                                        <p:cTn id="17" fill="hold"/>
                                        <p:tgtEl>
                                          <p:spTgt spid="2288"/>
                                        </p:tgtEl>
                                        <p:attrNameLst>
                                          <p:attrName>style.visibility</p:attrName>
                                        </p:attrNameLst>
                                      </p:cBhvr>
                                      <p:to>
                                        <p:strVal val="visible"/>
                                      </p:to>
                                    </p:set>
                                  </p:childTnLst>
                                </p:cTn>
                              </p:par>
                            </p:childTnLst>
                          </p:cTn>
                        </p:par>
                        <p:par>
                          <p:cTn id="18" fill="hold">
                            <p:stCondLst>
                              <p:cond delay="1000"/>
                            </p:stCondLst>
                            <p:childTnLst>
                              <p:par>
                                <p:cTn id="19" presetClass="entr" nodeType="afterEffect" presetSubtype="0" presetID="1" grpId="5" fill="hold">
                                  <p:stCondLst>
                                    <p:cond delay="0"/>
                                  </p:stCondLst>
                                  <p:iterate type="el" backwards="0">
                                    <p:tmAbs val="0"/>
                                  </p:iterate>
                                  <p:childTnLst>
                                    <p:set>
                                      <p:cBhvr>
                                        <p:cTn id="20" fill="hold"/>
                                        <p:tgtEl>
                                          <p:spTgt spid="23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xit" nodeType="clickEffect" presetSubtype="4" presetID="22" grpId="6" fill="hold">
                                  <p:stCondLst>
                                    <p:cond delay="0"/>
                                  </p:stCondLst>
                                  <p:iterate type="el" backwards="0">
                                    <p:tmAbs val="0"/>
                                  </p:iterate>
                                  <p:childTnLst>
                                    <p:animEffect filter="wipe(down)" transition="out">
                                      <p:cBhvr>
                                        <p:cTn id="24" dur="1000" fill="hold"/>
                                        <p:tgtEl>
                                          <p:spTgt spid="2330"/>
                                        </p:tgtEl>
                                      </p:cBhvr>
                                    </p:animEffect>
                                    <p:set>
                                      <p:cBhvr>
                                        <p:cTn id="25" fill="hold">
                                          <p:stCondLst>
                                            <p:cond delay="999"/>
                                          </p:stCondLst>
                                        </p:cTn>
                                        <p:tgtEl>
                                          <p:spTgt spid="2330"/>
                                        </p:tgtEl>
                                        <p:attrNameLst>
                                          <p:attrName>style.visibility</p:attrName>
                                        </p:attrNameLst>
                                      </p:cBhvr>
                                      <p:to>
                                        <p:strVal val="hidden"/>
                                      </p:to>
                                    </p:set>
                                  </p:childTnLst>
                                </p:cTn>
                              </p:par>
                            </p:childTnLst>
                          </p:cTn>
                        </p:par>
                        <p:par>
                          <p:cTn id="26" fill="hold">
                            <p:stCondLst>
                              <p:cond delay="1000"/>
                            </p:stCondLst>
                            <p:childTnLst>
                              <p:par>
                                <p:cTn id="27" presetClass="entr" nodeType="afterEffect" presetSubtype="0" presetID="1" grpId="7" fill="hold">
                                  <p:stCondLst>
                                    <p:cond delay="0"/>
                                  </p:stCondLst>
                                  <p:iterate type="el" backwards="0">
                                    <p:tmAbs val="0"/>
                                  </p:iterate>
                                  <p:childTnLst>
                                    <p:set>
                                      <p:cBhvr>
                                        <p:cTn id="28" fill="hold"/>
                                        <p:tgtEl>
                                          <p:spTgt spid="229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8" fill="hold">
                                  <p:stCondLst>
                                    <p:cond delay="0"/>
                                  </p:stCondLst>
                                  <p:iterate type="el" backwards="0">
                                    <p:tmAbs val="0"/>
                                  </p:iterate>
                                  <p:childTnLst>
                                    <p:set>
                                      <p:cBhvr>
                                        <p:cTn id="32" fill="hold"/>
                                        <p:tgtEl>
                                          <p:spTgt spid="2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06" grpId="8"/>
      <p:bldP build="whole" bldLvl="1" animBg="1" rev="0" advAuto="0" spid="2288" grpId="4"/>
      <p:bldP build="whole" bldLvl="1" animBg="1" rev="0" advAuto="0" spid="2267" grpId="1"/>
      <p:bldP build="whole" bldLvl="1" animBg="1" rev="0" advAuto="0" spid="2318" grpId="3"/>
      <p:bldP build="whole" bldLvl="1" animBg="1" rev="0" advAuto="0" spid="2318" grpId="2"/>
      <p:bldP build="whole" bldLvl="1" animBg="1" rev="0" advAuto="0" spid="2330" grpId="5"/>
      <p:bldP build="whole" bldLvl="1" animBg="1" rev="0" advAuto="0" spid="2330" grpId="6"/>
      <p:bldP build="whole" bldLvl="1" animBg="1" rev="0" advAuto="0" spid="2296" grpId="7"/>
    </p:bld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4" name="Rectangle"/>
          <p:cNvSpPr/>
          <p:nvPr/>
        </p:nvSpPr>
        <p:spPr>
          <a:xfrm>
            <a:off x="660056" y="3869787"/>
            <a:ext cx="13798508" cy="8324370"/>
          </a:xfrm>
          <a:prstGeom prst="rect">
            <a:avLst/>
          </a:prstGeom>
          <a:solidFill>
            <a:srgbClr val="FFFFFF"/>
          </a:solidFill>
          <a:ln w="12700">
            <a:miter lim="400000"/>
          </a:ln>
          <a:effectLst>
            <a:outerShdw sx="100000" sy="100000" kx="0" ky="0" algn="b" rotWithShape="0" blurRad="101600" dist="325420" dir="3808970">
              <a:srgbClr val="000000">
                <a:alpha val="42052"/>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grpSp>
        <p:nvGrpSpPr>
          <p:cNvPr id="2350" name="Group"/>
          <p:cNvGrpSpPr/>
          <p:nvPr/>
        </p:nvGrpSpPr>
        <p:grpSpPr>
          <a:xfrm>
            <a:off x="15177725" y="2707119"/>
            <a:ext cx="8279556" cy="10079762"/>
            <a:chOff x="0" y="0"/>
            <a:chExt cx="8279555" cy="10079760"/>
          </a:xfrm>
        </p:grpSpPr>
        <p:sp>
          <p:nvSpPr>
            <p:cNvPr id="2335" name="Line"/>
            <p:cNvSpPr/>
            <p:nvPr/>
          </p:nvSpPr>
          <p:spPr>
            <a:xfrm rot="16653527">
              <a:off x="-1706940" y="4620126"/>
              <a:ext cx="7076171" cy="2755412"/>
            </a:xfrm>
            <a:custGeom>
              <a:avLst/>
              <a:gdLst/>
              <a:ahLst/>
              <a:cxnLst>
                <a:cxn ang="0">
                  <a:pos x="wd2" y="hd2"/>
                </a:cxn>
                <a:cxn ang="5400000">
                  <a:pos x="wd2" y="hd2"/>
                </a:cxn>
                <a:cxn ang="10800000">
                  <a:pos x="wd2" y="hd2"/>
                </a:cxn>
                <a:cxn ang="16200000">
                  <a:pos x="wd2" y="hd2"/>
                </a:cxn>
              </a:cxnLst>
              <a:rect l="0" t="0" r="r" b="b"/>
              <a:pathLst>
                <a:path w="21575" h="21297" fill="norm" stroke="1" extrusionOk="0">
                  <a:moveTo>
                    <a:pt x="4" y="21297"/>
                  </a:moveTo>
                  <a:cubicBezTo>
                    <a:pt x="-25" y="19190"/>
                    <a:pt x="114" y="17127"/>
                    <a:pt x="425" y="15188"/>
                  </a:cubicBezTo>
                  <a:cubicBezTo>
                    <a:pt x="2068" y="4934"/>
                    <a:pt x="6891" y="1334"/>
                    <a:pt x="11483" y="319"/>
                  </a:cubicBezTo>
                  <a:cubicBezTo>
                    <a:pt x="13621" y="-154"/>
                    <a:pt x="15799" y="-303"/>
                    <a:pt x="17845" y="1323"/>
                  </a:cubicBezTo>
                  <a:cubicBezTo>
                    <a:pt x="19158" y="2367"/>
                    <a:pt x="20400" y="4237"/>
                    <a:pt x="20921" y="7428"/>
                  </a:cubicBezTo>
                  <a:cubicBezTo>
                    <a:pt x="21261" y="9514"/>
                    <a:pt x="21217" y="11859"/>
                    <a:pt x="21575" y="13877"/>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36" name="Rounded Rectangle"/>
            <p:cNvSpPr/>
            <p:nvPr/>
          </p:nvSpPr>
          <p:spPr>
            <a:xfrm>
              <a:off x="2755634" y="0"/>
              <a:ext cx="2429520" cy="1148063"/>
            </a:xfrm>
            <a:prstGeom prst="roundRect">
              <a:avLst>
                <a:gd name="adj" fmla="val 21248"/>
              </a:avLst>
            </a:prstGeom>
            <a:solidFill>
              <a:schemeClr val="accent6">
                <a:hueOff val="7068543"/>
                <a:satOff val="-63217"/>
                <a:lumOff val="21330"/>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37" name="Line"/>
            <p:cNvSpPr/>
            <p:nvPr/>
          </p:nvSpPr>
          <p:spPr>
            <a:xfrm>
              <a:off x="3970395" y="1102421"/>
              <a:ext cx="1" cy="1244598"/>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38" name="Line"/>
            <p:cNvSpPr/>
            <p:nvPr/>
          </p:nvSpPr>
          <p:spPr>
            <a:xfrm flipH="1">
              <a:off x="1950050" y="5812060"/>
              <a:ext cx="1281633" cy="988067"/>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39" name="Line"/>
            <p:cNvSpPr/>
            <p:nvPr/>
          </p:nvSpPr>
          <p:spPr>
            <a:xfrm>
              <a:off x="4648621" y="5816334"/>
              <a:ext cx="977294" cy="977293"/>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40" name="Rounded Rectangle"/>
            <p:cNvSpPr/>
            <p:nvPr/>
          </p:nvSpPr>
          <p:spPr>
            <a:xfrm>
              <a:off x="2755634" y="2334670"/>
              <a:ext cx="2429520" cy="1148064"/>
            </a:xfrm>
            <a:prstGeom prst="roundRect">
              <a:avLst>
                <a:gd name="adj" fmla="val 21248"/>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41" name="Rounded Rectangle"/>
            <p:cNvSpPr/>
            <p:nvPr/>
          </p:nvSpPr>
          <p:spPr>
            <a:xfrm>
              <a:off x="2755634" y="4720462"/>
              <a:ext cx="2429520" cy="1148064"/>
            </a:xfrm>
            <a:prstGeom prst="roundRect">
              <a:avLst>
                <a:gd name="adj" fmla="val 21248"/>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42" name="Rounded Rectangle"/>
            <p:cNvSpPr/>
            <p:nvPr/>
          </p:nvSpPr>
          <p:spPr>
            <a:xfrm>
              <a:off x="869909" y="6794600"/>
              <a:ext cx="2429520" cy="1148064"/>
            </a:xfrm>
            <a:prstGeom prst="roundRect">
              <a:avLst>
                <a:gd name="adj" fmla="val 21248"/>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43" name="Rounded Rectangle"/>
            <p:cNvSpPr/>
            <p:nvPr/>
          </p:nvSpPr>
          <p:spPr>
            <a:xfrm>
              <a:off x="4439387" y="6826080"/>
              <a:ext cx="2429519" cy="1148064"/>
            </a:xfrm>
            <a:prstGeom prst="roundRect">
              <a:avLst>
                <a:gd name="adj" fmla="val 21248"/>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44" name="Rounded Rectangle"/>
            <p:cNvSpPr/>
            <p:nvPr/>
          </p:nvSpPr>
          <p:spPr>
            <a:xfrm>
              <a:off x="2755634" y="8931697"/>
              <a:ext cx="2429520" cy="1148064"/>
            </a:xfrm>
            <a:prstGeom prst="roundRect">
              <a:avLst>
                <a:gd name="adj" fmla="val 21248"/>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45" name="Rounded Rectangle"/>
            <p:cNvSpPr/>
            <p:nvPr/>
          </p:nvSpPr>
          <p:spPr>
            <a:xfrm>
              <a:off x="5850037" y="4720462"/>
              <a:ext cx="2429519" cy="1148064"/>
            </a:xfrm>
            <a:prstGeom prst="roundRect">
              <a:avLst>
                <a:gd name="adj" fmla="val 21248"/>
              </a:avLst>
            </a:prstGeom>
            <a:solidFill>
              <a:schemeClr val="accent6">
                <a:hueOff val="10811956"/>
                <a:satOff val="-58544"/>
                <a:lumOff val="-9736"/>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46" name="Line"/>
            <p:cNvSpPr/>
            <p:nvPr/>
          </p:nvSpPr>
          <p:spPr>
            <a:xfrm>
              <a:off x="3970395" y="3501904"/>
              <a:ext cx="1" cy="1244598"/>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47" name="Line"/>
            <p:cNvSpPr/>
            <p:nvPr/>
          </p:nvSpPr>
          <p:spPr>
            <a:xfrm flipH="1">
              <a:off x="4374220" y="7968763"/>
              <a:ext cx="1338758" cy="925497"/>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48" name="Line"/>
            <p:cNvSpPr/>
            <p:nvPr/>
          </p:nvSpPr>
          <p:spPr>
            <a:xfrm>
              <a:off x="2021497" y="7918462"/>
              <a:ext cx="1366408" cy="974163"/>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49" name="Line"/>
            <p:cNvSpPr/>
            <p:nvPr/>
          </p:nvSpPr>
          <p:spPr>
            <a:xfrm rot="5632167">
              <a:off x="5214755" y="2817458"/>
              <a:ext cx="1743065" cy="1935469"/>
            </a:xfrm>
            <a:custGeom>
              <a:avLst/>
              <a:gdLst/>
              <a:ahLst/>
              <a:cxnLst>
                <a:cxn ang="0">
                  <a:pos x="wd2" y="hd2"/>
                </a:cxn>
                <a:cxn ang="5400000">
                  <a:pos x="wd2" y="hd2"/>
                </a:cxn>
                <a:cxn ang="10800000">
                  <a:pos x="wd2" y="hd2"/>
                </a:cxn>
                <a:cxn ang="16200000">
                  <a:pos x="wd2" y="hd2"/>
                </a:cxn>
              </a:cxnLst>
              <a:rect l="0" t="0" r="r" b="b"/>
              <a:pathLst>
                <a:path w="21588" h="21600" fill="norm" stroke="1" extrusionOk="0">
                  <a:moveTo>
                    <a:pt x="0" y="21600"/>
                  </a:moveTo>
                  <a:cubicBezTo>
                    <a:pt x="-12" y="18818"/>
                    <a:pt x="635" y="16055"/>
                    <a:pt x="1898" y="13425"/>
                  </a:cubicBezTo>
                  <a:cubicBezTo>
                    <a:pt x="3336" y="10432"/>
                    <a:pt x="5529" y="7666"/>
                    <a:pt x="8567" y="5389"/>
                  </a:cubicBezTo>
                  <a:cubicBezTo>
                    <a:pt x="12103" y="2739"/>
                    <a:pt x="16620" y="869"/>
                    <a:pt x="21588" y="0"/>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361" name="Group"/>
          <p:cNvGrpSpPr/>
          <p:nvPr/>
        </p:nvGrpSpPr>
        <p:grpSpPr>
          <a:xfrm>
            <a:off x="1624926" y="7421436"/>
            <a:ext cx="12630768" cy="2634418"/>
            <a:chOff x="0" y="44169"/>
            <a:chExt cx="12630766" cy="2634416"/>
          </a:xfrm>
        </p:grpSpPr>
        <p:grpSp>
          <p:nvGrpSpPr>
            <p:cNvPr id="2359" name="Group"/>
            <p:cNvGrpSpPr/>
            <p:nvPr/>
          </p:nvGrpSpPr>
          <p:grpSpPr>
            <a:xfrm>
              <a:off x="3802857" y="44169"/>
              <a:ext cx="7035505" cy="2634418"/>
              <a:chOff x="0" y="44169"/>
              <a:chExt cx="7035503" cy="2634416"/>
            </a:xfrm>
          </p:grpSpPr>
          <p:sp>
            <p:nvSpPr>
              <p:cNvPr id="2351" name="Rounded Rectangle"/>
              <p:cNvSpPr/>
              <p:nvPr/>
            </p:nvSpPr>
            <p:spPr>
              <a:xfrm>
                <a:off x="0" y="965331"/>
                <a:ext cx="1101609" cy="886511"/>
              </a:xfrm>
              <a:prstGeom prst="roundRect">
                <a:avLst>
                  <a:gd name="adj" fmla="val 18225"/>
                </a:avLst>
              </a:prstGeom>
              <a:solidFill>
                <a:schemeClr val="accent6">
                  <a:hueOff val="7068543"/>
                  <a:satOff val="-63217"/>
                  <a:lumOff val="21330"/>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52" name="Line"/>
              <p:cNvSpPr/>
              <p:nvPr/>
            </p:nvSpPr>
            <p:spPr>
              <a:xfrm>
                <a:off x="1451491" y="1156525"/>
                <a:ext cx="3525025" cy="504135"/>
              </a:xfrm>
              <a:custGeom>
                <a:avLst/>
                <a:gdLst/>
                <a:ahLst/>
                <a:cxnLst>
                  <a:cxn ang="0">
                    <a:pos x="wd2" y="hd2"/>
                  </a:cxn>
                  <a:cxn ang="5400000">
                    <a:pos x="wd2" y="hd2"/>
                  </a:cxn>
                  <a:cxn ang="10800000">
                    <a:pos x="wd2" y="hd2"/>
                  </a:cxn>
                  <a:cxn ang="16200000">
                    <a:pos x="wd2" y="hd2"/>
                  </a:cxn>
                </a:cxnLst>
                <a:rect l="0" t="0" r="r" b="b"/>
                <a:pathLst>
                  <a:path w="21600" h="19850" fill="norm" stroke="1" extrusionOk="0">
                    <a:moveTo>
                      <a:pt x="0" y="7576"/>
                    </a:moveTo>
                    <a:lnTo>
                      <a:pt x="2856" y="7762"/>
                    </a:lnTo>
                    <a:cubicBezTo>
                      <a:pt x="2593" y="14261"/>
                      <a:pt x="3419" y="20452"/>
                      <a:pt x="4459" y="19776"/>
                    </a:cubicBezTo>
                    <a:cubicBezTo>
                      <a:pt x="6189" y="18651"/>
                      <a:pt x="6339" y="99"/>
                      <a:pt x="8158" y="129"/>
                    </a:cubicBezTo>
                    <a:cubicBezTo>
                      <a:pt x="9975" y="159"/>
                      <a:pt x="10116" y="19253"/>
                      <a:pt x="11896" y="19836"/>
                    </a:cubicBezTo>
                    <a:cubicBezTo>
                      <a:pt x="13839" y="20472"/>
                      <a:pt x="14098" y="-1128"/>
                      <a:pt x="16077" y="46"/>
                    </a:cubicBezTo>
                    <a:cubicBezTo>
                      <a:pt x="16879" y="522"/>
                      <a:pt x="17443" y="5323"/>
                      <a:pt x="17294" y="10405"/>
                    </a:cubicBezTo>
                    <a:lnTo>
                      <a:pt x="21600" y="9829"/>
                    </a:lnTo>
                  </a:path>
                </a:pathLst>
              </a:custGeom>
              <a:noFill/>
              <a:ln w="101600" cap="flat">
                <a:solidFill>
                  <a:srgbClr val="000000"/>
                </a:solidFill>
                <a:prstDash val="solid"/>
                <a:miter lim="400000"/>
                <a:headEnd type="triangle" w="med" len="sm"/>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355" name="Group"/>
              <p:cNvGrpSpPr/>
              <p:nvPr/>
            </p:nvGrpSpPr>
            <p:grpSpPr>
              <a:xfrm>
                <a:off x="5278666" y="892368"/>
                <a:ext cx="1756838" cy="1786219"/>
                <a:chOff x="0" y="44169"/>
                <a:chExt cx="1756837" cy="1786217"/>
              </a:xfrm>
            </p:grpSpPr>
            <p:sp>
              <p:nvSpPr>
                <p:cNvPr id="2353" name="Circle"/>
                <p:cNvSpPr/>
                <p:nvPr/>
              </p:nvSpPr>
              <p:spPr>
                <a:xfrm>
                  <a:off x="0" y="44169"/>
                  <a:ext cx="1027772" cy="1032437"/>
                </a:xfrm>
                <a:prstGeom prst="ellipse">
                  <a:avLst/>
                </a:prstGeom>
                <a:solidFill>
                  <a:schemeClr val="accent4">
                    <a:hueOff val="-241732"/>
                    <a:satOff val="29417"/>
                    <a:lumOff val="20730"/>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54" name="E"/>
                <p:cNvSpPr/>
                <p:nvPr/>
              </p:nvSpPr>
              <p:spPr>
                <a:xfrm>
                  <a:off x="486837" y="56038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E</a:t>
                  </a:r>
                </a:p>
              </p:txBody>
            </p:sp>
          </p:grpSp>
          <p:grpSp>
            <p:nvGrpSpPr>
              <p:cNvPr id="2358" name="Group"/>
              <p:cNvGrpSpPr/>
              <p:nvPr/>
            </p:nvGrpSpPr>
            <p:grpSpPr>
              <a:xfrm>
                <a:off x="2890381" y="44169"/>
                <a:ext cx="1821987" cy="1786219"/>
                <a:chOff x="0" y="44169"/>
                <a:chExt cx="1821985" cy="1786217"/>
              </a:xfrm>
            </p:grpSpPr>
            <p:sp>
              <p:nvSpPr>
                <p:cNvPr id="2356" name="Circle"/>
                <p:cNvSpPr/>
                <p:nvPr/>
              </p:nvSpPr>
              <p:spPr>
                <a:xfrm>
                  <a:off x="0" y="44169"/>
                  <a:ext cx="1027772" cy="1032437"/>
                </a:xfrm>
                <a:prstGeom prst="ellipse">
                  <a:avLst/>
                </a:prstGeom>
                <a:solidFill>
                  <a:schemeClr val="accent6">
                    <a:hueOff val="105381"/>
                    <a:satOff val="14341"/>
                    <a:lumOff val="10801"/>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57" name="D"/>
                <p:cNvSpPr/>
                <p:nvPr/>
              </p:nvSpPr>
              <p:spPr>
                <a:xfrm>
                  <a:off x="551985" y="56038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D</a:t>
                  </a:r>
                </a:p>
              </p:txBody>
            </p:sp>
          </p:grpSp>
        </p:grpSp>
        <p:sp>
          <p:nvSpPr>
            <p:cNvPr id="2360" name="filter(              )→"/>
            <p:cNvSpPr/>
            <p:nvPr/>
          </p:nvSpPr>
          <p:spPr>
            <a:xfrm>
              <a:off x="0" y="1755821"/>
              <a:ext cx="1263076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sz="6000">
                  <a:solidFill>
                    <a:srgbClr val="000000"/>
                  </a:solidFill>
                  <a:latin typeface="Courier"/>
                  <a:ea typeface="Courier"/>
                  <a:cs typeface="Courier"/>
                  <a:sym typeface="Courier"/>
                </a:defRPr>
              </a:pPr>
              <a:r>
                <a:t>filter</a:t>
              </a:r>
              <a:r>
                <a:rPr sz="12000"/>
                <a:t>(</a:t>
              </a:r>
              <a:r>
                <a:t>              </a:t>
              </a:r>
              <a:r>
                <a:rPr sz="12000"/>
                <a:t>)→</a:t>
              </a:r>
            </a:p>
          </p:txBody>
        </p:sp>
      </p:grpSp>
      <p:grpSp>
        <p:nvGrpSpPr>
          <p:cNvPr id="2372" name="Group"/>
          <p:cNvGrpSpPr/>
          <p:nvPr/>
        </p:nvGrpSpPr>
        <p:grpSpPr>
          <a:xfrm>
            <a:off x="-1231122" y="4556170"/>
            <a:ext cx="17580864" cy="1037680"/>
            <a:chOff x="0" y="748326"/>
            <a:chExt cx="17580863" cy="1037679"/>
          </a:xfrm>
        </p:grpSpPr>
        <p:grpSp>
          <p:nvGrpSpPr>
            <p:cNvPr id="2365" name="Group"/>
            <p:cNvGrpSpPr/>
            <p:nvPr/>
          </p:nvGrpSpPr>
          <p:grpSpPr>
            <a:xfrm>
              <a:off x="0" y="1033160"/>
              <a:ext cx="17580864" cy="565755"/>
              <a:chOff x="0" y="1033160"/>
              <a:chExt cx="17580863" cy="565753"/>
            </a:xfrm>
          </p:grpSpPr>
          <p:sp>
            <p:nvSpPr>
              <p:cNvPr id="2362" name="{(  ,  )|dom(  )×pDom(  )}→"/>
              <p:cNvSpPr/>
              <p:nvPr/>
            </p:nvSpPr>
            <p:spPr>
              <a:xfrm>
                <a:off x="0" y="1443037"/>
                <a:ext cx="1758086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defRPr sz="6000">
                    <a:solidFill>
                      <a:srgbClr val="000000"/>
                    </a:solidFill>
                    <a:latin typeface="Courier"/>
                    <a:ea typeface="Courier"/>
                    <a:cs typeface="Courier"/>
                    <a:sym typeface="Courier"/>
                  </a:defRPr>
                </a:pPr>
                <a:r>
                  <a:rPr sz="12000"/>
                  <a:t>{</a:t>
                </a:r>
                <a:r>
                  <a:t>(  ,  )|dom(  )×pDom(  )</a:t>
                </a:r>
                <a:r>
                  <a:rPr sz="12000"/>
                  <a:t>}→</a:t>
                </a:r>
              </a:p>
            </p:txBody>
          </p:sp>
          <p:sp>
            <p:nvSpPr>
              <p:cNvPr id="2363" name="Rounded Rectangle"/>
              <p:cNvSpPr/>
              <p:nvPr/>
            </p:nvSpPr>
            <p:spPr>
              <a:xfrm>
                <a:off x="8368565" y="1033160"/>
                <a:ext cx="843733" cy="565755"/>
              </a:xfrm>
              <a:prstGeom prst="roundRect">
                <a:avLst>
                  <a:gd name="adj" fmla="val 21872"/>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64" name="Rounded Rectangle"/>
              <p:cNvSpPr/>
              <p:nvPr/>
            </p:nvSpPr>
            <p:spPr>
              <a:xfrm>
                <a:off x="12481933" y="1033160"/>
                <a:ext cx="843732" cy="565755"/>
              </a:xfrm>
              <a:prstGeom prst="roundRect">
                <a:avLst>
                  <a:gd name="adj" fmla="val 21872"/>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368" name="Group"/>
            <p:cNvGrpSpPr/>
            <p:nvPr/>
          </p:nvGrpSpPr>
          <p:grpSpPr>
            <a:xfrm>
              <a:off x="3223802" y="748326"/>
              <a:ext cx="951573" cy="1037681"/>
              <a:chOff x="0" y="0"/>
              <a:chExt cx="951571" cy="1037679"/>
            </a:xfrm>
          </p:grpSpPr>
          <p:sp>
            <p:nvSpPr>
              <p:cNvPr id="2366" name="Circle"/>
              <p:cNvSpPr/>
              <p:nvPr/>
            </p:nvSpPr>
            <p:spPr>
              <a:xfrm>
                <a:off x="0" y="40894"/>
                <a:ext cx="951572" cy="955891"/>
              </a:xfrm>
              <a:prstGeom prst="ellipse">
                <a:avLst/>
              </a:prstGeom>
              <a:solidFill>
                <a:schemeClr val="accent6">
                  <a:hueOff val="105381"/>
                  <a:satOff val="14341"/>
                  <a:lumOff val="10801"/>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67" name="D"/>
              <p:cNvSpPr txBox="1"/>
              <p:nvPr/>
            </p:nvSpPr>
            <p:spPr>
              <a:xfrm>
                <a:off x="189702" y="0"/>
                <a:ext cx="642718" cy="1037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latin typeface="+mj-lt"/>
                    <a:ea typeface="+mj-ea"/>
                    <a:cs typeface="+mj-cs"/>
                    <a:sym typeface="Trebuchet MS"/>
                  </a:defRPr>
                </a:lvl1pPr>
              </a:lstStyle>
              <a:p>
                <a:pPr/>
                <a:r>
                  <a:t>D</a:t>
                </a:r>
              </a:p>
            </p:txBody>
          </p:sp>
        </p:grpSp>
        <p:grpSp>
          <p:nvGrpSpPr>
            <p:cNvPr id="2371" name="Group"/>
            <p:cNvGrpSpPr/>
            <p:nvPr/>
          </p:nvGrpSpPr>
          <p:grpSpPr>
            <a:xfrm>
              <a:off x="4696010" y="748326"/>
              <a:ext cx="951572" cy="1037681"/>
              <a:chOff x="0" y="0"/>
              <a:chExt cx="951571" cy="1037679"/>
            </a:xfrm>
          </p:grpSpPr>
          <p:sp>
            <p:nvSpPr>
              <p:cNvPr id="2369" name="Circle"/>
              <p:cNvSpPr/>
              <p:nvPr/>
            </p:nvSpPr>
            <p:spPr>
              <a:xfrm>
                <a:off x="0" y="2794"/>
                <a:ext cx="951572" cy="955891"/>
              </a:xfrm>
              <a:prstGeom prst="ellipse">
                <a:avLst/>
              </a:prstGeom>
              <a:solidFill>
                <a:schemeClr val="accent4">
                  <a:hueOff val="-241732"/>
                  <a:satOff val="29417"/>
                  <a:lumOff val="20730"/>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70" name="E"/>
              <p:cNvSpPr txBox="1"/>
              <p:nvPr/>
            </p:nvSpPr>
            <p:spPr>
              <a:xfrm>
                <a:off x="138902" y="0"/>
                <a:ext cx="642718" cy="1037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latin typeface="+mj-lt"/>
                    <a:ea typeface="+mj-ea"/>
                    <a:cs typeface="+mj-cs"/>
                    <a:sym typeface="Trebuchet MS"/>
                  </a:defRPr>
                </a:lvl1pPr>
              </a:lstStyle>
              <a:p>
                <a:pPr/>
                <a:r>
                  <a:t>E</a:t>
                </a:r>
              </a:p>
            </p:txBody>
          </p:sp>
        </p:grpSp>
      </p:grpSp>
      <p:grpSp>
        <p:nvGrpSpPr>
          <p:cNvPr id="2384" name="Group"/>
          <p:cNvGrpSpPr/>
          <p:nvPr/>
        </p:nvGrpSpPr>
        <p:grpSpPr>
          <a:xfrm>
            <a:off x="15519071" y="3498141"/>
            <a:ext cx="7596864" cy="9811894"/>
            <a:chOff x="0" y="0"/>
            <a:chExt cx="7596863" cy="9811893"/>
          </a:xfrm>
        </p:grpSpPr>
        <p:grpSp>
          <p:nvGrpSpPr>
            <p:cNvPr id="2377" name="Group"/>
            <p:cNvGrpSpPr/>
            <p:nvPr/>
          </p:nvGrpSpPr>
          <p:grpSpPr>
            <a:xfrm>
              <a:off x="5795061" y="83980"/>
              <a:ext cx="1801802" cy="2300202"/>
              <a:chOff x="100578" y="0"/>
              <a:chExt cx="1801801" cy="2300200"/>
            </a:xfrm>
          </p:grpSpPr>
          <p:grpSp>
            <p:nvGrpSpPr>
              <p:cNvPr id="2375" name="Group"/>
              <p:cNvGrpSpPr/>
              <p:nvPr/>
            </p:nvGrpSpPr>
            <p:grpSpPr>
              <a:xfrm>
                <a:off x="874608" y="0"/>
                <a:ext cx="1027772" cy="1120775"/>
                <a:chOff x="0" y="0"/>
                <a:chExt cx="1027771" cy="1120775"/>
              </a:xfrm>
            </p:grpSpPr>
            <p:sp>
              <p:nvSpPr>
                <p:cNvPr id="2373" name="Circle"/>
                <p:cNvSpPr/>
                <p:nvPr/>
              </p:nvSpPr>
              <p:spPr>
                <a:xfrm>
                  <a:off x="0" y="44169"/>
                  <a:ext cx="1027772" cy="1032437"/>
                </a:xfrm>
                <a:prstGeom prst="ellipse">
                  <a:avLst/>
                </a:prstGeom>
                <a:solidFill>
                  <a:schemeClr val="accent6">
                    <a:hueOff val="105381"/>
                    <a:satOff val="14341"/>
                    <a:lumOff val="10801"/>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74" name="D"/>
                <p:cNvSpPr txBox="1"/>
                <p:nvPr/>
              </p:nvSpPr>
              <p:spPr>
                <a:xfrm>
                  <a:off x="204893" y="0"/>
                  <a:ext cx="694185" cy="1120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D</a:t>
                  </a:r>
                </a:p>
              </p:txBody>
            </p:sp>
          </p:grpSp>
          <p:sp>
            <p:nvSpPr>
              <p:cNvPr id="2376" name="Line"/>
              <p:cNvSpPr/>
              <p:nvPr/>
            </p:nvSpPr>
            <p:spPr>
              <a:xfrm flipH="1">
                <a:off x="100578" y="1115624"/>
                <a:ext cx="812606" cy="1184577"/>
              </a:xfrm>
              <a:prstGeom prst="line">
                <a:avLst/>
              </a:prstGeom>
              <a:noFill/>
              <a:ln w="88900" cap="flat">
                <a:solidFill>
                  <a:srgbClr val="FFFFFF"/>
                </a:solidFill>
                <a:prstDash val="solid"/>
                <a:miter lim="400000"/>
                <a:tailEnd type="oval" w="med" len="med"/>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382" name="Group"/>
            <p:cNvGrpSpPr/>
            <p:nvPr/>
          </p:nvGrpSpPr>
          <p:grpSpPr>
            <a:xfrm>
              <a:off x="4827336" y="7552914"/>
              <a:ext cx="2769528" cy="2258980"/>
              <a:chOff x="137570" y="112637"/>
              <a:chExt cx="2769526" cy="2258978"/>
            </a:xfrm>
          </p:grpSpPr>
          <p:grpSp>
            <p:nvGrpSpPr>
              <p:cNvPr id="2380" name="Group"/>
              <p:cNvGrpSpPr/>
              <p:nvPr/>
            </p:nvGrpSpPr>
            <p:grpSpPr>
              <a:xfrm>
                <a:off x="1879325" y="1250840"/>
                <a:ext cx="1027772" cy="1120776"/>
                <a:chOff x="0" y="0"/>
                <a:chExt cx="1027771" cy="1120775"/>
              </a:xfrm>
            </p:grpSpPr>
            <p:sp>
              <p:nvSpPr>
                <p:cNvPr id="2378" name="Circle"/>
                <p:cNvSpPr/>
                <p:nvPr/>
              </p:nvSpPr>
              <p:spPr>
                <a:xfrm>
                  <a:off x="0" y="44169"/>
                  <a:ext cx="1027772" cy="1032437"/>
                </a:xfrm>
                <a:prstGeom prst="ellipse">
                  <a:avLst/>
                </a:prstGeom>
                <a:solidFill>
                  <a:schemeClr val="accent4">
                    <a:hueOff val="-241732"/>
                    <a:satOff val="29417"/>
                    <a:lumOff val="20730"/>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79" name="E"/>
                <p:cNvSpPr txBox="1"/>
                <p:nvPr/>
              </p:nvSpPr>
              <p:spPr>
                <a:xfrm>
                  <a:off x="170646" y="0"/>
                  <a:ext cx="632384" cy="1120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E</a:t>
                  </a:r>
                </a:p>
              </p:txBody>
            </p:sp>
          </p:grpSp>
          <p:sp>
            <p:nvSpPr>
              <p:cNvPr id="2381" name="Line"/>
              <p:cNvSpPr/>
              <p:nvPr/>
            </p:nvSpPr>
            <p:spPr>
              <a:xfrm flipH="1" flipV="1">
                <a:off x="137570" y="112637"/>
                <a:ext cx="1592876" cy="1304181"/>
              </a:xfrm>
              <a:prstGeom prst="line">
                <a:avLst/>
              </a:prstGeom>
              <a:noFill/>
              <a:ln w="88900" cap="flat">
                <a:solidFill>
                  <a:srgbClr val="FFFFFF"/>
                </a:solidFill>
                <a:prstDash val="solid"/>
                <a:miter lim="400000"/>
                <a:tailEnd type="oval" w="med" len="med"/>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2383" name="Line"/>
            <p:cNvSpPr/>
            <p:nvPr/>
          </p:nvSpPr>
          <p:spPr>
            <a:xfrm rot="18824756">
              <a:off x="1409098" y="806191"/>
              <a:ext cx="4767753" cy="59373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584" y="17709"/>
                    <a:pt x="2774" y="14088"/>
                    <a:pt x="6222" y="11314"/>
                  </a:cubicBezTo>
                  <a:cubicBezTo>
                    <a:pt x="8286" y="9653"/>
                    <a:pt x="10739" y="8354"/>
                    <a:pt x="13031" y="6902"/>
                  </a:cubicBezTo>
                  <a:cubicBezTo>
                    <a:pt x="16218" y="4883"/>
                    <a:pt x="19095" y="2566"/>
                    <a:pt x="21600" y="0"/>
                  </a:cubicBezTo>
                </a:path>
              </a:pathLst>
            </a:custGeom>
            <a:noFill/>
            <a:ln w="152400" cap="flat">
              <a:solidFill>
                <a:schemeClr val="accent5">
                  <a:hueOff val="100859"/>
                  <a:satOff val="-13629"/>
                  <a:lumOff val="23879"/>
                </a:schemeClr>
              </a:solidFill>
              <a:prstDash val="sysDot"/>
              <a:miter lim="400000"/>
              <a:headEnd type="stealth" w="med" len="med"/>
              <a:tailEnd type="triangle" w="med" len="sm"/>
            </a:ln>
            <a:effectLst>
              <a:outerShdw sx="100000" sy="100000" kx="0" ky="0" algn="b" rotWithShape="0" blurRad="266700" dist="190500" dir="3296472">
                <a:srgbClr val="000000">
                  <a:alpha val="7001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2385" name=". . ."/>
          <p:cNvSpPr txBox="1"/>
          <p:nvPr/>
        </p:nvSpPr>
        <p:spPr>
          <a:xfrm>
            <a:off x="2120327" y="9508800"/>
            <a:ext cx="3966196" cy="166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0000">
                <a:solidFill>
                  <a:srgbClr val="000000"/>
                </a:solidFill>
                <a:latin typeface="Courier"/>
                <a:ea typeface="Courier"/>
                <a:cs typeface="Courier"/>
                <a:sym typeface="Courier"/>
              </a:defRPr>
            </a:lvl1pPr>
          </a:lstStyle>
          <a:p>
            <a:pPr/>
            <a:r>
              <a:t>. . .</a:t>
            </a:r>
          </a:p>
        </p:txBody>
      </p:sp>
      <p:sp>
        <p:nvSpPr>
          <p:cNvPr id="2386" name="❮target,codec,location,transform❯"/>
          <p:cNvSpPr txBox="1"/>
          <p:nvPr/>
        </p:nvSpPr>
        <p:spPr>
          <a:xfrm>
            <a:off x="1275059" y="838417"/>
            <a:ext cx="23586059" cy="171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spcBef>
                <a:spcPts val="900"/>
              </a:spcBef>
              <a:tabLst>
                <a:tab pos="17970500" algn="l"/>
              </a:tabLst>
              <a:defRPr b="1" sz="10700">
                <a:latin typeface="+mj-lt"/>
                <a:ea typeface="+mj-ea"/>
                <a:cs typeface="+mj-cs"/>
                <a:sym typeface="Trebuchet MS"/>
              </a:defRPr>
            </a:pPr>
            <a:r>
              <a:t>❮target,</a:t>
            </a:r>
            <a:r>
              <a:t>codec</a:t>
            </a:r>
            <a:r>
              <a:t>,</a:t>
            </a:r>
            <a:r>
              <a:rPr u="sng"/>
              <a:t>location</a:t>
            </a:r>
            <a:r>
              <a:t>,transform❯</a:t>
            </a:r>
          </a:p>
        </p:txBody>
      </p:sp>
      <p:sp>
        <p:nvSpPr>
          <p:cNvPr id="2387" name=". . ."/>
          <p:cNvSpPr txBox="1"/>
          <p:nvPr/>
        </p:nvSpPr>
        <p:spPr>
          <a:xfrm>
            <a:off x="2120327" y="6024562"/>
            <a:ext cx="3966196" cy="166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0000">
                <a:solidFill>
                  <a:srgbClr val="000000"/>
                </a:solidFill>
                <a:latin typeface="Courier"/>
                <a:ea typeface="Courier"/>
                <a:cs typeface="Courier"/>
                <a:sym typeface="Courier"/>
              </a:defRPr>
            </a:lvl1pPr>
          </a:lstStyle>
          <a:p>
            <a:pPr/>
            <a:r>
              <a:t>. .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6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384"/>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387"/>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238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xit" nodeType="clickEffect" presetSubtype="4" presetID="22" grpId="5" fill="hold">
                                  <p:stCondLst>
                                    <p:cond delay="0"/>
                                  </p:stCondLst>
                                  <p:iterate type="el" backwards="0">
                                    <p:tmAbs val="0"/>
                                  </p:iterate>
                                  <p:childTnLst>
                                    <p:animEffect filter="wipe(down)" transition="out">
                                      <p:cBhvr>
                                        <p:cTn id="19" dur="1000" fill="hold"/>
                                        <p:tgtEl>
                                          <p:spTgt spid="2384"/>
                                        </p:tgtEl>
                                      </p:cBhvr>
                                    </p:animEffect>
                                    <p:set>
                                      <p:cBhvr>
                                        <p:cTn id="20" fill="hold">
                                          <p:stCondLst>
                                            <p:cond delay="999"/>
                                          </p:stCondLst>
                                        </p:cTn>
                                        <p:tgtEl>
                                          <p:spTgt spid="238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84" grpId="2"/>
      <p:bldP build="whole" bldLvl="1" animBg="1" rev="0" advAuto="0" spid="2387" grpId="3"/>
      <p:bldP build="whole" bldLvl="1" animBg="1" rev="0" advAuto="0" spid="2361" grpId="1"/>
      <p:bldP build="whole" bldLvl="1" animBg="1" rev="0" advAuto="0" spid="2385" grpId="4"/>
      <p:bldP build="whole" bldLvl="1" animBg="1" rev="0" advAuto="0" spid="2384" grpId="5"/>
    </p:bldLst>
  </p:timing>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91" name="Rectangle"/>
          <p:cNvSpPr/>
          <p:nvPr/>
        </p:nvSpPr>
        <p:spPr>
          <a:xfrm>
            <a:off x="660056" y="3869787"/>
            <a:ext cx="13798508" cy="8324370"/>
          </a:xfrm>
          <a:prstGeom prst="rect">
            <a:avLst/>
          </a:prstGeom>
          <a:solidFill>
            <a:srgbClr val="FFFFFF"/>
          </a:solidFill>
          <a:ln w="12700">
            <a:miter lim="400000"/>
          </a:ln>
          <a:effectLst>
            <a:outerShdw sx="100000" sy="100000" kx="0" ky="0" algn="b" rotWithShape="0" blurRad="101600" dist="325420" dir="3808970">
              <a:srgbClr val="000000">
                <a:alpha val="42052"/>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grpSp>
        <p:nvGrpSpPr>
          <p:cNvPr id="2407" name="Group"/>
          <p:cNvGrpSpPr/>
          <p:nvPr/>
        </p:nvGrpSpPr>
        <p:grpSpPr>
          <a:xfrm>
            <a:off x="15177725" y="2707119"/>
            <a:ext cx="8279556" cy="10079762"/>
            <a:chOff x="0" y="0"/>
            <a:chExt cx="8279555" cy="10079760"/>
          </a:xfrm>
        </p:grpSpPr>
        <p:sp>
          <p:nvSpPr>
            <p:cNvPr id="2392" name="Line"/>
            <p:cNvSpPr/>
            <p:nvPr/>
          </p:nvSpPr>
          <p:spPr>
            <a:xfrm rot="16653527">
              <a:off x="-1706940" y="4620126"/>
              <a:ext cx="7076171" cy="2755412"/>
            </a:xfrm>
            <a:custGeom>
              <a:avLst/>
              <a:gdLst/>
              <a:ahLst/>
              <a:cxnLst>
                <a:cxn ang="0">
                  <a:pos x="wd2" y="hd2"/>
                </a:cxn>
                <a:cxn ang="5400000">
                  <a:pos x="wd2" y="hd2"/>
                </a:cxn>
                <a:cxn ang="10800000">
                  <a:pos x="wd2" y="hd2"/>
                </a:cxn>
                <a:cxn ang="16200000">
                  <a:pos x="wd2" y="hd2"/>
                </a:cxn>
              </a:cxnLst>
              <a:rect l="0" t="0" r="r" b="b"/>
              <a:pathLst>
                <a:path w="21575" h="21297" fill="norm" stroke="1" extrusionOk="0">
                  <a:moveTo>
                    <a:pt x="4" y="21297"/>
                  </a:moveTo>
                  <a:cubicBezTo>
                    <a:pt x="-25" y="19190"/>
                    <a:pt x="114" y="17127"/>
                    <a:pt x="425" y="15188"/>
                  </a:cubicBezTo>
                  <a:cubicBezTo>
                    <a:pt x="2068" y="4934"/>
                    <a:pt x="6891" y="1334"/>
                    <a:pt x="11483" y="319"/>
                  </a:cubicBezTo>
                  <a:cubicBezTo>
                    <a:pt x="13621" y="-154"/>
                    <a:pt x="15799" y="-303"/>
                    <a:pt x="17845" y="1323"/>
                  </a:cubicBezTo>
                  <a:cubicBezTo>
                    <a:pt x="19158" y="2367"/>
                    <a:pt x="20400" y="4237"/>
                    <a:pt x="20921" y="7428"/>
                  </a:cubicBezTo>
                  <a:cubicBezTo>
                    <a:pt x="21261" y="9514"/>
                    <a:pt x="21217" y="11859"/>
                    <a:pt x="21575" y="13877"/>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93" name="Rounded Rectangle"/>
            <p:cNvSpPr/>
            <p:nvPr/>
          </p:nvSpPr>
          <p:spPr>
            <a:xfrm>
              <a:off x="2755634" y="0"/>
              <a:ext cx="2429520" cy="1148063"/>
            </a:xfrm>
            <a:prstGeom prst="roundRect">
              <a:avLst>
                <a:gd name="adj" fmla="val 21248"/>
              </a:avLst>
            </a:prstGeom>
            <a:solidFill>
              <a:schemeClr val="accent6">
                <a:hueOff val="7068543"/>
                <a:satOff val="-63217"/>
                <a:lumOff val="21330"/>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94" name="Line"/>
            <p:cNvSpPr/>
            <p:nvPr/>
          </p:nvSpPr>
          <p:spPr>
            <a:xfrm>
              <a:off x="3970395" y="1102421"/>
              <a:ext cx="1" cy="1244598"/>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95" name="Line"/>
            <p:cNvSpPr/>
            <p:nvPr/>
          </p:nvSpPr>
          <p:spPr>
            <a:xfrm flipH="1">
              <a:off x="1950050" y="5812060"/>
              <a:ext cx="1281633" cy="988067"/>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96" name="Line"/>
            <p:cNvSpPr/>
            <p:nvPr/>
          </p:nvSpPr>
          <p:spPr>
            <a:xfrm>
              <a:off x="4648621" y="5816334"/>
              <a:ext cx="977294" cy="977293"/>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97" name="Rounded Rectangle"/>
            <p:cNvSpPr/>
            <p:nvPr/>
          </p:nvSpPr>
          <p:spPr>
            <a:xfrm>
              <a:off x="2755634" y="2334670"/>
              <a:ext cx="2429520" cy="1148064"/>
            </a:xfrm>
            <a:prstGeom prst="roundRect">
              <a:avLst>
                <a:gd name="adj" fmla="val 21248"/>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98" name="Rounded Rectangle"/>
            <p:cNvSpPr/>
            <p:nvPr/>
          </p:nvSpPr>
          <p:spPr>
            <a:xfrm>
              <a:off x="2755634" y="4720462"/>
              <a:ext cx="2429520" cy="1148064"/>
            </a:xfrm>
            <a:prstGeom prst="roundRect">
              <a:avLst>
                <a:gd name="adj" fmla="val 21248"/>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399" name="Rounded Rectangle"/>
            <p:cNvSpPr/>
            <p:nvPr/>
          </p:nvSpPr>
          <p:spPr>
            <a:xfrm>
              <a:off x="869909" y="6794600"/>
              <a:ext cx="2429520" cy="1148064"/>
            </a:xfrm>
            <a:prstGeom prst="roundRect">
              <a:avLst>
                <a:gd name="adj" fmla="val 21248"/>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00" name="Rounded Rectangle"/>
            <p:cNvSpPr/>
            <p:nvPr/>
          </p:nvSpPr>
          <p:spPr>
            <a:xfrm>
              <a:off x="4439387" y="6826080"/>
              <a:ext cx="2429519" cy="1148064"/>
            </a:xfrm>
            <a:prstGeom prst="roundRect">
              <a:avLst>
                <a:gd name="adj" fmla="val 21248"/>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01" name="Rounded Rectangle"/>
            <p:cNvSpPr/>
            <p:nvPr/>
          </p:nvSpPr>
          <p:spPr>
            <a:xfrm>
              <a:off x="2755634" y="8931697"/>
              <a:ext cx="2429520" cy="1148064"/>
            </a:xfrm>
            <a:prstGeom prst="roundRect">
              <a:avLst>
                <a:gd name="adj" fmla="val 21248"/>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02" name="Rounded Rectangle"/>
            <p:cNvSpPr/>
            <p:nvPr/>
          </p:nvSpPr>
          <p:spPr>
            <a:xfrm>
              <a:off x="5850037" y="4720462"/>
              <a:ext cx="2429519" cy="1148064"/>
            </a:xfrm>
            <a:prstGeom prst="roundRect">
              <a:avLst>
                <a:gd name="adj" fmla="val 21248"/>
              </a:avLst>
            </a:prstGeom>
            <a:solidFill>
              <a:schemeClr val="accent6">
                <a:hueOff val="10811956"/>
                <a:satOff val="-58544"/>
                <a:lumOff val="-9736"/>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03" name="Line"/>
            <p:cNvSpPr/>
            <p:nvPr/>
          </p:nvSpPr>
          <p:spPr>
            <a:xfrm>
              <a:off x="3970395" y="3501904"/>
              <a:ext cx="1" cy="1244598"/>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04" name="Line"/>
            <p:cNvSpPr/>
            <p:nvPr/>
          </p:nvSpPr>
          <p:spPr>
            <a:xfrm flipH="1">
              <a:off x="4374220" y="7968763"/>
              <a:ext cx="1338758" cy="925497"/>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05" name="Line"/>
            <p:cNvSpPr/>
            <p:nvPr/>
          </p:nvSpPr>
          <p:spPr>
            <a:xfrm>
              <a:off x="2021497" y="7918462"/>
              <a:ext cx="1366408" cy="974163"/>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06" name="Line"/>
            <p:cNvSpPr/>
            <p:nvPr/>
          </p:nvSpPr>
          <p:spPr>
            <a:xfrm rot="5632167">
              <a:off x="5214755" y="2817458"/>
              <a:ext cx="1743065" cy="1935469"/>
            </a:xfrm>
            <a:custGeom>
              <a:avLst/>
              <a:gdLst/>
              <a:ahLst/>
              <a:cxnLst>
                <a:cxn ang="0">
                  <a:pos x="wd2" y="hd2"/>
                </a:cxn>
                <a:cxn ang="5400000">
                  <a:pos x="wd2" y="hd2"/>
                </a:cxn>
                <a:cxn ang="10800000">
                  <a:pos x="wd2" y="hd2"/>
                </a:cxn>
                <a:cxn ang="16200000">
                  <a:pos x="wd2" y="hd2"/>
                </a:cxn>
              </a:cxnLst>
              <a:rect l="0" t="0" r="r" b="b"/>
              <a:pathLst>
                <a:path w="21588" h="21600" fill="norm" stroke="1" extrusionOk="0">
                  <a:moveTo>
                    <a:pt x="0" y="21600"/>
                  </a:moveTo>
                  <a:cubicBezTo>
                    <a:pt x="-12" y="18818"/>
                    <a:pt x="635" y="16055"/>
                    <a:pt x="1898" y="13425"/>
                  </a:cubicBezTo>
                  <a:cubicBezTo>
                    <a:pt x="3336" y="10432"/>
                    <a:pt x="5529" y="7666"/>
                    <a:pt x="8567" y="5389"/>
                  </a:cubicBezTo>
                  <a:cubicBezTo>
                    <a:pt x="12103" y="2739"/>
                    <a:pt x="16620" y="869"/>
                    <a:pt x="21588" y="0"/>
                  </a:cubicBez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418" name="Group"/>
          <p:cNvGrpSpPr/>
          <p:nvPr/>
        </p:nvGrpSpPr>
        <p:grpSpPr>
          <a:xfrm>
            <a:off x="1079078" y="5859336"/>
            <a:ext cx="12630767" cy="2634418"/>
            <a:chOff x="0" y="44169"/>
            <a:chExt cx="12630766" cy="2634416"/>
          </a:xfrm>
        </p:grpSpPr>
        <p:grpSp>
          <p:nvGrpSpPr>
            <p:cNvPr id="2416" name="Group"/>
            <p:cNvGrpSpPr/>
            <p:nvPr/>
          </p:nvGrpSpPr>
          <p:grpSpPr>
            <a:xfrm>
              <a:off x="3802857" y="44169"/>
              <a:ext cx="7035505" cy="2634418"/>
              <a:chOff x="0" y="44169"/>
              <a:chExt cx="7035503" cy="2634416"/>
            </a:xfrm>
          </p:grpSpPr>
          <p:sp>
            <p:nvSpPr>
              <p:cNvPr id="2408" name="Rounded Rectangle"/>
              <p:cNvSpPr/>
              <p:nvPr/>
            </p:nvSpPr>
            <p:spPr>
              <a:xfrm>
                <a:off x="0" y="965331"/>
                <a:ext cx="1101609" cy="886511"/>
              </a:xfrm>
              <a:prstGeom prst="roundRect">
                <a:avLst>
                  <a:gd name="adj" fmla="val 18225"/>
                </a:avLst>
              </a:prstGeom>
              <a:solidFill>
                <a:schemeClr val="accent6">
                  <a:hueOff val="7068543"/>
                  <a:satOff val="-63217"/>
                  <a:lumOff val="21330"/>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09" name="Line"/>
              <p:cNvSpPr/>
              <p:nvPr/>
            </p:nvSpPr>
            <p:spPr>
              <a:xfrm>
                <a:off x="1451491" y="1156525"/>
                <a:ext cx="3525025" cy="504135"/>
              </a:xfrm>
              <a:custGeom>
                <a:avLst/>
                <a:gdLst/>
                <a:ahLst/>
                <a:cxnLst>
                  <a:cxn ang="0">
                    <a:pos x="wd2" y="hd2"/>
                  </a:cxn>
                  <a:cxn ang="5400000">
                    <a:pos x="wd2" y="hd2"/>
                  </a:cxn>
                  <a:cxn ang="10800000">
                    <a:pos x="wd2" y="hd2"/>
                  </a:cxn>
                  <a:cxn ang="16200000">
                    <a:pos x="wd2" y="hd2"/>
                  </a:cxn>
                </a:cxnLst>
                <a:rect l="0" t="0" r="r" b="b"/>
                <a:pathLst>
                  <a:path w="21600" h="19850" fill="norm" stroke="1" extrusionOk="0">
                    <a:moveTo>
                      <a:pt x="0" y="7576"/>
                    </a:moveTo>
                    <a:lnTo>
                      <a:pt x="2856" y="7762"/>
                    </a:lnTo>
                    <a:cubicBezTo>
                      <a:pt x="2593" y="14261"/>
                      <a:pt x="3419" y="20452"/>
                      <a:pt x="4459" y="19776"/>
                    </a:cubicBezTo>
                    <a:cubicBezTo>
                      <a:pt x="6189" y="18651"/>
                      <a:pt x="6339" y="99"/>
                      <a:pt x="8158" y="129"/>
                    </a:cubicBezTo>
                    <a:cubicBezTo>
                      <a:pt x="9975" y="159"/>
                      <a:pt x="10116" y="19253"/>
                      <a:pt x="11896" y="19836"/>
                    </a:cubicBezTo>
                    <a:cubicBezTo>
                      <a:pt x="13839" y="20472"/>
                      <a:pt x="14098" y="-1128"/>
                      <a:pt x="16077" y="46"/>
                    </a:cubicBezTo>
                    <a:cubicBezTo>
                      <a:pt x="16879" y="522"/>
                      <a:pt x="17443" y="5323"/>
                      <a:pt x="17294" y="10405"/>
                    </a:cubicBezTo>
                    <a:lnTo>
                      <a:pt x="21600" y="9829"/>
                    </a:lnTo>
                  </a:path>
                </a:pathLst>
              </a:custGeom>
              <a:noFill/>
              <a:ln w="101600" cap="flat">
                <a:solidFill>
                  <a:srgbClr val="000000"/>
                </a:solidFill>
                <a:prstDash val="solid"/>
                <a:miter lim="400000"/>
                <a:headEnd type="triangle" w="med" len="sm"/>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412" name="Group"/>
              <p:cNvGrpSpPr/>
              <p:nvPr/>
            </p:nvGrpSpPr>
            <p:grpSpPr>
              <a:xfrm>
                <a:off x="5278666" y="892368"/>
                <a:ext cx="1756838" cy="1786219"/>
                <a:chOff x="0" y="44169"/>
                <a:chExt cx="1756837" cy="1786217"/>
              </a:xfrm>
            </p:grpSpPr>
            <p:sp>
              <p:nvSpPr>
                <p:cNvPr id="2410" name="Circle"/>
                <p:cNvSpPr/>
                <p:nvPr/>
              </p:nvSpPr>
              <p:spPr>
                <a:xfrm>
                  <a:off x="0" y="44169"/>
                  <a:ext cx="1027772" cy="1032437"/>
                </a:xfrm>
                <a:prstGeom prst="ellipse">
                  <a:avLst/>
                </a:prstGeom>
                <a:solidFill>
                  <a:schemeClr val="accent4">
                    <a:hueOff val="-241732"/>
                    <a:satOff val="29417"/>
                    <a:lumOff val="20730"/>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11" name="E"/>
                <p:cNvSpPr/>
                <p:nvPr/>
              </p:nvSpPr>
              <p:spPr>
                <a:xfrm>
                  <a:off x="486837" y="56038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E</a:t>
                  </a:r>
                </a:p>
              </p:txBody>
            </p:sp>
          </p:grpSp>
          <p:grpSp>
            <p:nvGrpSpPr>
              <p:cNvPr id="2415" name="Group"/>
              <p:cNvGrpSpPr/>
              <p:nvPr/>
            </p:nvGrpSpPr>
            <p:grpSpPr>
              <a:xfrm>
                <a:off x="2890381" y="44169"/>
                <a:ext cx="1821987" cy="1786219"/>
                <a:chOff x="0" y="44169"/>
                <a:chExt cx="1821985" cy="1786217"/>
              </a:xfrm>
            </p:grpSpPr>
            <p:sp>
              <p:nvSpPr>
                <p:cNvPr id="2413" name="Circle"/>
                <p:cNvSpPr/>
                <p:nvPr/>
              </p:nvSpPr>
              <p:spPr>
                <a:xfrm>
                  <a:off x="0" y="44169"/>
                  <a:ext cx="1027772" cy="1032437"/>
                </a:xfrm>
                <a:prstGeom prst="ellipse">
                  <a:avLst/>
                </a:prstGeom>
                <a:solidFill>
                  <a:schemeClr val="accent6">
                    <a:hueOff val="105381"/>
                    <a:satOff val="14341"/>
                    <a:lumOff val="10801"/>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14" name="D"/>
                <p:cNvSpPr/>
                <p:nvPr/>
              </p:nvSpPr>
              <p:spPr>
                <a:xfrm>
                  <a:off x="551985" y="56038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D</a:t>
                  </a:r>
                </a:p>
              </p:txBody>
            </p:sp>
          </p:grpSp>
        </p:grpSp>
        <p:sp>
          <p:nvSpPr>
            <p:cNvPr id="2417" name="filter(              )→"/>
            <p:cNvSpPr/>
            <p:nvPr/>
          </p:nvSpPr>
          <p:spPr>
            <a:xfrm>
              <a:off x="0" y="1755821"/>
              <a:ext cx="1263076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sz="6000">
                  <a:solidFill>
                    <a:srgbClr val="000000"/>
                  </a:solidFill>
                  <a:latin typeface="Courier"/>
                  <a:ea typeface="Courier"/>
                  <a:cs typeface="Courier"/>
                  <a:sym typeface="Courier"/>
                </a:defRPr>
              </a:pPr>
              <a:r>
                <a:t>filter</a:t>
              </a:r>
              <a:r>
                <a:rPr sz="12000"/>
                <a:t>(</a:t>
              </a:r>
              <a:r>
                <a:t>              </a:t>
              </a:r>
              <a:r>
                <a:rPr sz="12000"/>
                <a:t>)→</a:t>
              </a:r>
            </a:p>
          </p:txBody>
        </p:sp>
      </p:grpSp>
      <p:grpSp>
        <p:nvGrpSpPr>
          <p:cNvPr id="2429" name="Group"/>
          <p:cNvGrpSpPr/>
          <p:nvPr/>
        </p:nvGrpSpPr>
        <p:grpSpPr>
          <a:xfrm>
            <a:off x="-1231122" y="4556170"/>
            <a:ext cx="17580864" cy="1037680"/>
            <a:chOff x="0" y="748326"/>
            <a:chExt cx="17580863" cy="1037679"/>
          </a:xfrm>
        </p:grpSpPr>
        <p:grpSp>
          <p:nvGrpSpPr>
            <p:cNvPr id="2422" name="Group"/>
            <p:cNvGrpSpPr/>
            <p:nvPr/>
          </p:nvGrpSpPr>
          <p:grpSpPr>
            <a:xfrm>
              <a:off x="0" y="1033160"/>
              <a:ext cx="17580864" cy="565755"/>
              <a:chOff x="0" y="1033160"/>
              <a:chExt cx="17580863" cy="565753"/>
            </a:xfrm>
          </p:grpSpPr>
          <p:sp>
            <p:nvSpPr>
              <p:cNvPr id="2419" name="{(  ,  )|dom(  )×pDom(  )}→"/>
              <p:cNvSpPr/>
              <p:nvPr/>
            </p:nvSpPr>
            <p:spPr>
              <a:xfrm>
                <a:off x="0" y="1443037"/>
                <a:ext cx="1758086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defRPr sz="6000">
                    <a:solidFill>
                      <a:srgbClr val="000000"/>
                    </a:solidFill>
                    <a:latin typeface="Courier"/>
                    <a:ea typeface="Courier"/>
                    <a:cs typeface="Courier"/>
                    <a:sym typeface="Courier"/>
                  </a:defRPr>
                </a:pPr>
                <a:r>
                  <a:rPr sz="12000"/>
                  <a:t>{</a:t>
                </a:r>
                <a:r>
                  <a:t>(  ,  )|dom(  )×pDom(  )</a:t>
                </a:r>
                <a:r>
                  <a:rPr sz="12000"/>
                  <a:t>}→</a:t>
                </a:r>
              </a:p>
            </p:txBody>
          </p:sp>
          <p:sp>
            <p:nvSpPr>
              <p:cNvPr id="2420" name="Rounded Rectangle"/>
              <p:cNvSpPr/>
              <p:nvPr/>
            </p:nvSpPr>
            <p:spPr>
              <a:xfrm>
                <a:off x="8368565" y="1033160"/>
                <a:ext cx="843733" cy="565755"/>
              </a:xfrm>
              <a:prstGeom prst="roundRect">
                <a:avLst>
                  <a:gd name="adj" fmla="val 21872"/>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21" name="Rounded Rectangle"/>
              <p:cNvSpPr/>
              <p:nvPr/>
            </p:nvSpPr>
            <p:spPr>
              <a:xfrm>
                <a:off x="12481933" y="1033160"/>
                <a:ext cx="843732" cy="565755"/>
              </a:xfrm>
              <a:prstGeom prst="roundRect">
                <a:avLst>
                  <a:gd name="adj" fmla="val 21872"/>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425" name="Group"/>
            <p:cNvGrpSpPr/>
            <p:nvPr/>
          </p:nvGrpSpPr>
          <p:grpSpPr>
            <a:xfrm>
              <a:off x="3223802" y="748326"/>
              <a:ext cx="951573" cy="1037681"/>
              <a:chOff x="0" y="0"/>
              <a:chExt cx="951571" cy="1037679"/>
            </a:xfrm>
          </p:grpSpPr>
          <p:sp>
            <p:nvSpPr>
              <p:cNvPr id="2423" name="Circle"/>
              <p:cNvSpPr/>
              <p:nvPr/>
            </p:nvSpPr>
            <p:spPr>
              <a:xfrm>
                <a:off x="0" y="40894"/>
                <a:ext cx="951572" cy="955891"/>
              </a:xfrm>
              <a:prstGeom prst="ellipse">
                <a:avLst/>
              </a:prstGeom>
              <a:solidFill>
                <a:schemeClr val="accent6">
                  <a:hueOff val="105381"/>
                  <a:satOff val="14341"/>
                  <a:lumOff val="10801"/>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24" name="D"/>
              <p:cNvSpPr txBox="1"/>
              <p:nvPr/>
            </p:nvSpPr>
            <p:spPr>
              <a:xfrm>
                <a:off x="189702" y="0"/>
                <a:ext cx="642718" cy="1037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latin typeface="+mj-lt"/>
                    <a:ea typeface="+mj-ea"/>
                    <a:cs typeface="+mj-cs"/>
                    <a:sym typeface="Trebuchet MS"/>
                  </a:defRPr>
                </a:lvl1pPr>
              </a:lstStyle>
              <a:p>
                <a:pPr/>
                <a:r>
                  <a:t>D</a:t>
                </a:r>
              </a:p>
            </p:txBody>
          </p:sp>
        </p:grpSp>
        <p:grpSp>
          <p:nvGrpSpPr>
            <p:cNvPr id="2428" name="Group"/>
            <p:cNvGrpSpPr/>
            <p:nvPr/>
          </p:nvGrpSpPr>
          <p:grpSpPr>
            <a:xfrm>
              <a:off x="4696010" y="748326"/>
              <a:ext cx="951572" cy="1037681"/>
              <a:chOff x="0" y="0"/>
              <a:chExt cx="951571" cy="1037679"/>
            </a:xfrm>
          </p:grpSpPr>
          <p:sp>
            <p:nvSpPr>
              <p:cNvPr id="2426" name="Circle"/>
              <p:cNvSpPr/>
              <p:nvPr/>
            </p:nvSpPr>
            <p:spPr>
              <a:xfrm>
                <a:off x="0" y="2794"/>
                <a:ext cx="951572" cy="955891"/>
              </a:xfrm>
              <a:prstGeom prst="ellipse">
                <a:avLst/>
              </a:prstGeom>
              <a:solidFill>
                <a:schemeClr val="accent4">
                  <a:hueOff val="-241732"/>
                  <a:satOff val="29417"/>
                  <a:lumOff val="20730"/>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27" name="E"/>
              <p:cNvSpPr txBox="1"/>
              <p:nvPr/>
            </p:nvSpPr>
            <p:spPr>
              <a:xfrm>
                <a:off x="138902" y="0"/>
                <a:ext cx="642718" cy="1037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6000">
                    <a:latin typeface="+mj-lt"/>
                    <a:ea typeface="+mj-ea"/>
                    <a:cs typeface="+mj-cs"/>
                    <a:sym typeface="Trebuchet MS"/>
                  </a:defRPr>
                </a:lvl1pPr>
              </a:lstStyle>
              <a:p>
                <a:pPr/>
                <a:r>
                  <a:t>E</a:t>
                </a:r>
              </a:p>
            </p:txBody>
          </p:sp>
        </p:grpSp>
      </p:grpSp>
      <p:grpSp>
        <p:nvGrpSpPr>
          <p:cNvPr id="2439" name="Group"/>
          <p:cNvGrpSpPr/>
          <p:nvPr/>
        </p:nvGrpSpPr>
        <p:grpSpPr>
          <a:xfrm>
            <a:off x="1079078" y="7974302"/>
            <a:ext cx="12630767" cy="2640457"/>
            <a:chOff x="0" y="44169"/>
            <a:chExt cx="12630766" cy="2640455"/>
          </a:xfrm>
        </p:grpSpPr>
        <p:sp>
          <p:nvSpPr>
            <p:cNvPr id="2430" name="filter(              )→"/>
            <p:cNvSpPr/>
            <p:nvPr/>
          </p:nvSpPr>
          <p:spPr>
            <a:xfrm>
              <a:off x="0" y="1761859"/>
              <a:ext cx="1263076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sz="6000">
                  <a:solidFill>
                    <a:srgbClr val="000000"/>
                  </a:solidFill>
                  <a:latin typeface="Courier"/>
                  <a:ea typeface="Courier"/>
                  <a:cs typeface="Courier"/>
                  <a:sym typeface="Courier"/>
                </a:defRPr>
              </a:pPr>
              <a:r>
                <a:t>filter</a:t>
              </a:r>
              <a:r>
                <a:rPr sz="12000"/>
                <a:t>(</a:t>
              </a:r>
              <a:r>
                <a:t>              </a:t>
              </a:r>
              <a:r>
                <a:rPr sz="12000"/>
                <a:t>)→</a:t>
              </a:r>
            </a:p>
          </p:txBody>
        </p:sp>
        <p:sp>
          <p:nvSpPr>
            <p:cNvPr id="2431" name="Rounded Rectangle"/>
            <p:cNvSpPr/>
            <p:nvPr/>
          </p:nvSpPr>
          <p:spPr>
            <a:xfrm>
              <a:off x="9115149" y="971370"/>
              <a:ext cx="1101610" cy="886511"/>
            </a:xfrm>
            <a:prstGeom prst="roundRect">
              <a:avLst>
                <a:gd name="adj" fmla="val 18225"/>
              </a:avLst>
            </a:prstGeom>
            <a:solidFill>
              <a:schemeClr val="accent6">
                <a:hueOff val="10811956"/>
                <a:satOff val="-58544"/>
                <a:lumOff val="-9736"/>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32" name="Line"/>
            <p:cNvSpPr/>
            <p:nvPr/>
          </p:nvSpPr>
          <p:spPr>
            <a:xfrm>
              <a:off x="5254349" y="1162564"/>
              <a:ext cx="3525024" cy="504135"/>
            </a:xfrm>
            <a:custGeom>
              <a:avLst/>
              <a:gdLst/>
              <a:ahLst/>
              <a:cxnLst>
                <a:cxn ang="0">
                  <a:pos x="wd2" y="hd2"/>
                </a:cxn>
                <a:cxn ang="5400000">
                  <a:pos x="wd2" y="hd2"/>
                </a:cxn>
                <a:cxn ang="10800000">
                  <a:pos x="wd2" y="hd2"/>
                </a:cxn>
                <a:cxn ang="16200000">
                  <a:pos x="wd2" y="hd2"/>
                </a:cxn>
              </a:cxnLst>
              <a:rect l="0" t="0" r="r" b="b"/>
              <a:pathLst>
                <a:path w="21600" h="19850" fill="norm" stroke="1" extrusionOk="0">
                  <a:moveTo>
                    <a:pt x="0" y="7576"/>
                  </a:moveTo>
                  <a:lnTo>
                    <a:pt x="2856" y="7762"/>
                  </a:lnTo>
                  <a:cubicBezTo>
                    <a:pt x="2593" y="14261"/>
                    <a:pt x="3419" y="20452"/>
                    <a:pt x="4459" y="19776"/>
                  </a:cubicBezTo>
                  <a:cubicBezTo>
                    <a:pt x="6189" y="18651"/>
                    <a:pt x="6339" y="99"/>
                    <a:pt x="8158" y="129"/>
                  </a:cubicBezTo>
                  <a:cubicBezTo>
                    <a:pt x="9975" y="159"/>
                    <a:pt x="10116" y="19253"/>
                    <a:pt x="11896" y="19836"/>
                  </a:cubicBezTo>
                  <a:cubicBezTo>
                    <a:pt x="13839" y="20472"/>
                    <a:pt x="14098" y="-1128"/>
                    <a:pt x="16077" y="46"/>
                  </a:cubicBezTo>
                  <a:cubicBezTo>
                    <a:pt x="16879" y="522"/>
                    <a:pt x="17443" y="5323"/>
                    <a:pt x="17294" y="10405"/>
                  </a:cubicBezTo>
                  <a:lnTo>
                    <a:pt x="21600" y="9829"/>
                  </a:lnTo>
                </a:path>
              </a:pathLst>
            </a:custGeom>
            <a:noFill/>
            <a:ln w="101600" cap="flat">
              <a:solidFill>
                <a:srgbClr val="000000"/>
              </a:solidFill>
              <a:prstDash val="solid"/>
              <a:miter lim="400000"/>
              <a:headEnd type="triangle" w="med" len="sm"/>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435" name="Group"/>
            <p:cNvGrpSpPr/>
            <p:nvPr/>
          </p:nvGrpSpPr>
          <p:grpSpPr>
            <a:xfrm>
              <a:off x="6501334" y="44169"/>
              <a:ext cx="1756838" cy="1786219"/>
              <a:chOff x="0" y="44169"/>
              <a:chExt cx="1756837" cy="1786217"/>
            </a:xfrm>
          </p:grpSpPr>
          <p:sp>
            <p:nvSpPr>
              <p:cNvPr id="2433" name="Circle"/>
              <p:cNvSpPr/>
              <p:nvPr/>
            </p:nvSpPr>
            <p:spPr>
              <a:xfrm>
                <a:off x="0" y="44169"/>
                <a:ext cx="1027772" cy="1032437"/>
              </a:xfrm>
              <a:prstGeom prst="ellipse">
                <a:avLst/>
              </a:prstGeom>
              <a:solidFill>
                <a:schemeClr val="accent4">
                  <a:hueOff val="-241732"/>
                  <a:satOff val="29417"/>
                  <a:lumOff val="20730"/>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34" name="E"/>
              <p:cNvSpPr/>
              <p:nvPr/>
            </p:nvSpPr>
            <p:spPr>
              <a:xfrm>
                <a:off x="486837" y="56038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E</a:t>
                </a:r>
              </a:p>
            </p:txBody>
          </p:sp>
        </p:grpSp>
        <p:grpSp>
          <p:nvGrpSpPr>
            <p:cNvPr id="2438" name="Group"/>
            <p:cNvGrpSpPr/>
            <p:nvPr/>
          </p:nvGrpSpPr>
          <p:grpSpPr>
            <a:xfrm>
              <a:off x="3703406" y="898407"/>
              <a:ext cx="1821987" cy="1786219"/>
              <a:chOff x="0" y="44169"/>
              <a:chExt cx="1821985" cy="1786217"/>
            </a:xfrm>
          </p:grpSpPr>
          <p:sp>
            <p:nvSpPr>
              <p:cNvPr id="2436" name="Circle"/>
              <p:cNvSpPr/>
              <p:nvPr/>
            </p:nvSpPr>
            <p:spPr>
              <a:xfrm>
                <a:off x="0" y="44169"/>
                <a:ext cx="1027772" cy="1032437"/>
              </a:xfrm>
              <a:prstGeom prst="ellipse">
                <a:avLst/>
              </a:prstGeom>
              <a:solidFill>
                <a:schemeClr val="accent6">
                  <a:hueOff val="105381"/>
                  <a:satOff val="14341"/>
                  <a:lumOff val="10801"/>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37" name="D"/>
              <p:cNvSpPr/>
              <p:nvPr/>
            </p:nvSpPr>
            <p:spPr>
              <a:xfrm>
                <a:off x="551985" y="56038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D</a:t>
                </a:r>
              </a:p>
            </p:txBody>
          </p:sp>
        </p:grpSp>
      </p:grpSp>
      <p:grpSp>
        <p:nvGrpSpPr>
          <p:cNvPr id="2451" name="Group"/>
          <p:cNvGrpSpPr/>
          <p:nvPr/>
        </p:nvGrpSpPr>
        <p:grpSpPr>
          <a:xfrm>
            <a:off x="15519071" y="3498141"/>
            <a:ext cx="7596864" cy="9811894"/>
            <a:chOff x="0" y="0"/>
            <a:chExt cx="7596863" cy="9811893"/>
          </a:xfrm>
        </p:grpSpPr>
        <p:grpSp>
          <p:nvGrpSpPr>
            <p:cNvPr id="2444" name="Group"/>
            <p:cNvGrpSpPr/>
            <p:nvPr/>
          </p:nvGrpSpPr>
          <p:grpSpPr>
            <a:xfrm>
              <a:off x="5795061" y="83980"/>
              <a:ext cx="1801802" cy="2300202"/>
              <a:chOff x="100578" y="0"/>
              <a:chExt cx="1801801" cy="2300200"/>
            </a:xfrm>
          </p:grpSpPr>
          <p:grpSp>
            <p:nvGrpSpPr>
              <p:cNvPr id="2442" name="Group"/>
              <p:cNvGrpSpPr/>
              <p:nvPr/>
            </p:nvGrpSpPr>
            <p:grpSpPr>
              <a:xfrm>
                <a:off x="874608" y="0"/>
                <a:ext cx="1027772" cy="1120775"/>
                <a:chOff x="0" y="0"/>
                <a:chExt cx="1027771" cy="1120775"/>
              </a:xfrm>
            </p:grpSpPr>
            <p:sp>
              <p:nvSpPr>
                <p:cNvPr id="2440" name="Circle"/>
                <p:cNvSpPr/>
                <p:nvPr/>
              </p:nvSpPr>
              <p:spPr>
                <a:xfrm>
                  <a:off x="0" y="44169"/>
                  <a:ext cx="1027772" cy="1032437"/>
                </a:xfrm>
                <a:prstGeom prst="ellipse">
                  <a:avLst/>
                </a:prstGeom>
                <a:solidFill>
                  <a:schemeClr val="accent6">
                    <a:hueOff val="105381"/>
                    <a:satOff val="14341"/>
                    <a:lumOff val="10801"/>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41" name="D"/>
                <p:cNvSpPr txBox="1"/>
                <p:nvPr/>
              </p:nvSpPr>
              <p:spPr>
                <a:xfrm>
                  <a:off x="204893" y="0"/>
                  <a:ext cx="694185" cy="1120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D</a:t>
                  </a:r>
                </a:p>
              </p:txBody>
            </p:sp>
          </p:grpSp>
          <p:sp>
            <p:nvSpPr>
              <p:cNvPr id="2443" name="Line"/>
              <p:cNvSpPr/>
              <p:nvPr/>
            </p:nvSpPr>
            <p:spPr>
              <a:xfrm flipH="1">
                <a:off x="100578" y="1115624"/>
                <a:ext cx="812606" cy="1184577"/>
              </a:xfrm>
              <a:prstGeom prst="line">
                <a:avLst/>
              </a:prstGeom>
              <a:noFill/>
              <a:ln w="88900" cap="flat">
                <a:solidFill>
                  <a:srgbClr val="FFFFFF"/>
                </a:solidFill>
                <a:prstDash val="solid"/>
                <a:miter lim="400000"/>
                <a:tailEnd type="oval" w="med" len="med"/>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449" name="Group"/>
            <p:cNvGrpSpPr/>
            <p:nvPr/>
          </p:nvGrpSpPr>
          <p:grpSpPr>
            <a:xfrm>
              <a:off x="4827336" y="7552914"/>
              <a:ext cx="2769528" cy="2258980"/>
              <a:chOff x="137570" y="112637"/>
              <a:chExt cx="2769526" cy="2258978"/>
            </a:xfrm>
          </p:grpSpPr>
          <p:grpSp>
            <p:nvGrpSpPr>
              <p:cNvPr id="2447" name="Group"/>
              <p:cNvGrpSpPr/>
              <p:nvPr/>
            </p:nvGrpSpPr>
            <p:grpSpPr>
              <a:xfrm>
                <a:off x="1879325" y="1250840"/>
                <a:ext cx="1027772" cy="1120776"/>
                <a:chOff x="0" y="0"/>
                <a:chExt cx="1027771" cy="1120775"/>
              </a:xfrm>
            </p:grpSpPr>
            <p:sp>
              <p:nvSpPr>
                <p:cNvPr id="2445" name="Circle"/>
                <p:cNvSpPr/>
                <p:nvPr/>
              </p:nvSpPr>
              <p:spPr>
                <a:xfrm>
                  <a:off x="0" y="44169"/>
                  <a:ext cx="1027772" cy="1032437"/>
                </a:xfrm>
                <a:prstGeom prst="ellipse">
                  <a:avLst/>
                </a:prstGeom>
                <a:solidFill>
                  <a:schemeClr val="accent4">
                    <a:hueOff val="-241732"/>
                    <a:satOff val="29417"/>
                    <a:lumOff val="20730"/>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46" name="E"/>
                <p:cNvSpPr txBox="1"/>
                <p:nvPr/>
              </p:nvSpPr>
              <p:spPr>
                <a:xfrm>
                  <a:off x="170646" y="0"/>
                  <a:ext cx="632384" cy="1120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E</a:t>
                  </a:r>
                </a:p>
              </p:txBody>
            </p:sp>
          </p:grpSp>
          <p:sp>
            <p:nvSpPr>
              <p:cNvPr id="2448" name="Line"/>
              <p:cNvSpPr/>
              <p:nvPr/>
            </p:nvSpPr>
            <p:spPr>
              <a:xfrm flipH="1" flipV="1">
                <a:off x="137570" y="112637"/>
                <a:ext cx="1592876" cy="1304181"/>
              </a:xfrm>
              <a:prstGeom prst="line">
                <a:avLst/>
              </a:prstGeom>
              <a:noFill/>
              <a:ln w="88900" cap="flat">
                <a:solidFill>
                  <a:srgbClr val="FFFFFF"/>
                </a:solidFill>
                <a:prstDash val="solid"/>
                <a:miter lim="400000"/>
                <a:tailEnd type="oval" w="med" len="med"/>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2450" name="Line"/>
            <p:cNvSpPr/>
            <p:nvPr/>
          </p:nvSpPr>
          <p:spPr>
            <a:xfrm rot="18824756">
              <a:off x="1409098" y="806191"/>
              <a:ext cx="4767753" cy="59373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584" y="17709"/>
                    <a:pt x="2774" y="14088"/>
                    <a:pt x="6222" y="11314"/>
                  </a:cubicBezTo>
                  <a:cubicBezTo>
                    <a:pt x="8286" y="9653"/>
                    <a:pt x="10739" y="8354"/>
                    <a:pt x="13031" y="6902"/>
                  </a:cubicBezTo>
                  <a:cubicBezTo>
                    <a:pt x="16218" y="4883"/>
                    <a:pt x="19095" y="2566"/>
                    <a:pt x="21600" y="0"/>
                  </a:cubicBezTo>
                </a:path>
              </a:pathLst>
            </a:custGeom>
            <a:noFill/>
            <a:ln w="152400" cap="flat">
              <a:solidFill>
                <a:schemeClr val="accent5">
                  <a:hueOff val="100859"/>
                  <a:satOff val="-13629"/>
                  <a:lumOff val="23879"/>
                </a:schemeClr>
              </a:solidFill>
              <a:prstDash val="sysDot"/>
              <a:miter lim="400000"/>
              <a:headEnd type="stealth" w="med" len="med"/>
              <a:tailEnd type="triangle" w="med" len="sm"/>
            </a:ln>
            <a:effectLst>
              <a:outerShdw sx="100000" sy="100000" kx="0" ky="0" algn="b" rotWithShape="0" blurRad="266700" dist="190500" dir="3296472">
                <a:srgbClr val="000000">
                  <a:alpha val="7001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463" name="Group"/>
          <p:cNvGrpSpPr/>
          <p:nvPr/>
        </p:nvGrpSpPr>
        <p:grpSpPr>
          <a:xfrm>
            <a:off x="16061881" y="3212626"/>
            <a:ext cx="7054054" cy="10062211"/>
            <a:chOff x="0" y="44169"/>
            <a:chExt cx="7054053" cy="10062208"/>
          </a:xfrm>
        </p:grpSpPr>
        <p:grpSp>
          <p:nvGrpSpPr>
            <p:cNvPr id="2456" name="Group"/>
            <p:cNvGrpSpPr/>
            <p:nvPr/>
          </p:nvGrpSpPr>
          <p:grpSpPr>
            <a:xfrm>
              <a:off x="0" y="44169"/>
              <a:ext cx="3089493" cy="1786219"/>
              <a:chOff x="0" y="44169"/>
              <a:chExt cx="3089492" cy="1786217"/>
            </a:xfrm>
          </p:grpSpPr>
          <p:grpSp>
            <p:nvGrpSpPr>
              <p:cNvPr id="2454" name="Group"/>
              <p:cNvGrpSpPr/>
              <p:nvPr/>
            </p:nvGrpSpPr>
            <p:grpSpPr>
              <a:xfrm>
                <a:off x="0" y="44169"/>
                <a:ext cx="1783886" cy="1786219"/>
                <a:chOff x="0" y="44169"/>
                <a:chExt cx="1783885" cy="1786217"/>
              </a:xfrm>
            </p:grpSpPr>
            <p:sp>
              <p:nvSpPr>
                <p:cNvPr id="2452" name="Circle"/>
                <p:cNvSpPr/>
                <p:nvPr/>
              </p:nvSpPr>
              <p:spPr>
                <a:xfrm>
                  <a:off x="0" y="44169"/>
                  <a:ext cx="1027772" cy="1032437"/>
                </a:xfrm>
                <a:prstGeom prst="ellipse">
                  <a:avLst/>
                </a:prstGeom>
                <a:solidFill>
                  <a:schemeClr val="accent6">
                    <a:hueOff val="105381"/>
                    <a:satOff val="14341"/>
                    <a:lumOff val="10801"/>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53" name="D"/>
                <p:cNvSpPr/>
                <p:nvPr/>
              </p:nvSpPr>
              <p:spPr>
                <a:xfrm>
                  <a:off x="513885" y="56038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D</a:t>
                  </a:r>
                </a:p>
              </p:txBody>
            </p:sp>
          </p:grpSp>
          <p:sp>
            <p:nvSpPr>
              <p:cNvPr id="2455" name="Line"/>
              <p:cNvSpPr/>
              <p:nvPr/>
            </p:nvSpPr>
            <p:spPr>
              <a:xfrm>
                <a:off x="1175767" y="818681"/>
                <a:ext cx="1913726" cy="501718"/>
              </a:xfrm>
              <a:prstGeom prst="line">
                <a:avLst/>
              </a:prstGeom>
              <a:noFill/>
              <a:ln w="88900" cap="flat">
                <a:solidFill>
                  <a:srgbClr val="FFFFFF"/>
                </a:solidFill>
                <a:prstDash val="solid"/>
                <a:miter lim="400000"/>
                <a:tailEnd type="oval" w="med" len="med"/>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461" name="Group"/>
            <p:cNvGrpSpPr/>
            <p:nvPr/>
          </p:nvGrpSpPr>
          <p:grpSpPr>
            <a:xfrm>
              <a:off x="4284527" y="7847399"/>
              <a:ext cx="2769527" cy="2258980"/>
              <a:chOff x="137570" y="112637"/>
              <a:chExt cx="2769526" cy="2258978"/>
            </a:xfrm>
          </p:grpSpPr>
          <p:grpSp>
            <p:nvGrpSpPr>
              <p:cNvPr id="2459" name="Group"/>
              <p:cNvGrpSpPr/>
              <p:nvPr/>
            </p:nvGrpSpPr>
            <p:grpSpPr>
              <a:xfrm>
                <a:off x="1879325" y="1250840"/>
                <a:ext cx="1027772" cy="1120776"/>
                <a:chOff x="0" y="0"/>
                <a:chExt cx="1027771" cy="1120775"/>
              </a:xfrm>
            </p:grpSpPr>
            <p:sp>
              <p:nvSpPr>
                <p:cNvPr id="2457" name="Circle"/>
                <p:cNvSpPr/>
                <p:nvPr/>
              </p:nvSpPr>
              <p:spPr>
                <a:xfrm>
                  <a:off x="0" y="44169"/>
                  <a:ext cx="1027772" cy="1032437"/>
                </a:xfrm>
                <a:prstGeom prst="ellipse">
                  <a:avLst/>
                </a:prstGeom>
                <a:solidFill>
                  <a:schemeClr val="accent4">
                    <a:hueOff val="-241732"/>
                    <a:satOff val="29417"/>
                    <a:lumOff val="20730"/>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58" name="E"/>
                <p:cNvSpPr txBox="1"/>
                <p:nvPr/>
              </p:nvSpPr>
              <p:spPr>
                <a:xfrm>
                  <a:off x="170646" y="0"/>
                  <a:ext cx="632384" cy="1120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latin typeface="+mj-lt"/>
                      <a:ea typeface="+mj-ea"/>
                      <a:cs typeface="+mj-cs"/>
                      <a:sym typeface="Trebuchet MS"/>
                    </a:defRPr>
                  </a:lvl1pPr>
                </a:lstStyle>
                <a:p>
                  <a:pPr/>
                  <a:r>
                    <a:t>E</a:t>
                  </a:r>
                </a:p>
              </p:txBody>
            </p:sp>
          </p:grpSp>
          <p:sp>
            <p:nvSpPr>
              <p:cNvPr id="2460" name="Line"/>
              <p:cNvSpPr/>
              <p:nvPr/>
            </p:nvSpPr>
            <p:spPr>
              <a:xfrm flipH="1" flipV="1">
                <a:off x="137570" y="112637"/>
                <a:ext cx="1592876" cy="1304181"/>
              </a:xfrm>
              <a:prstGeom prst="line">
                <a:avLst/>
              </a:prstGeom>
              <a:noFill/>
              <a:ln w="88900" cap="flat">
                <a:solidFill>
                  <a:srgbClr val="FFFFFF"/>
                </a:solidFill>
                <a:prstDash val="solid"/>
                <a:miter lim="400000"/>
                <a:tailEnd type="oval" w="med" len="med"/>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2462" name="Line"/>
            <p:cNvSpPr/>
            <p:nvPr/>
          </p:nvSpPr>
          <p:spPr>
            <a:xfrm rot="18824756">
              <a:off x="4822795" y="307093"/>
              <a:ext cx="843553" cy="4046000"/>
            </a:xfrm>
            <a:custGeom>
              <a:avLst/>
              <a:gdLst/>
              <a:ahLst/>
              <a:cxnLst>
                <a:cxn ang="0">
                  <a:pos x="wd2" y="hd2"/>
                </a:cxn>
                <a:cxn ang="5400000">
                  <a:pos x="wd2" y="hd2"/>
                </a:cxn>
                <a:cxn ang="10800000">
                  <a:pos x="wd2" y="hd2"/>
                </a:cxn>
                <a:cxn ang="16200000">
                  <a:pos x="wd2" y="hd2"/>
                </a:cxn>
              </a:cxnLst>
              <a:rect l="0" t="0" r="r" b="b"/>
              <a:pathLst>
                <a:path w="20968" h="21600" fill="norm" stroke="1" extrusionOk="0">
                  <a:moveTo>
                    <a:pt x="3461" y="21600"/>
                  </a:moveTo>
                  <a:cubicBezTo>
                    <a:pt x="13136" y="19516"/>
                    <a:pt x="19195" y="16783"/>
                    <a:pt x="20630" y="13856"/>
                  </a:cubicBezTo>
                  <a:cubicBezTo>
                    <a:pt x="21600" y="11878"/>
                    <a:pt x="20402" y="9888"/>
                    <a:pt x="18034" y="7966"/>
                  </a:cubicBezTo>
                  <a:cubicBezTo>
                    <a:pt x="14483" y="5085"/>
                    <a:pt x="16871" y="4901"/>
                    <a:pt x="0" y="0"/>
                  </a:cubicBezTo>
                </a:path>
              </a:pathLst>
            </a:custGeom>
            <a:noFill/>
            <a:ln w="152400" cap="flat">
              <a:solidFill>
                <a:schemeClr val="accent5">
                  <a:hueOff val="100859"/>
                  <a:satOff val="-13629"/>
                  <a:lumOff val="23879"/>
                </a:schemeClr>
              </a:solidFill>
              <a:prstDash val="sysDot"/>
              <a:miter lim="400000"/>
              <a:headEnd type="stealth" w="med" len="med"/>
              <a:tailEnd type="triangle" w="med" len="sm"/>
            </a:ln>
            <a:effectLst>
              <a:outerShdw sx="100000" sy="100000" kx="0" ky="0" algn="b" rotWithShape="0" blurRad="266700" dist="190500" dir="3296472">
                <a:srgbClr val="000000">
                  <a:alpha val="7001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2464" name=". . ."/>
          <p:cNvSpPr txBox="1"/>
          <p:nvPr/>
        </p:nvSpPr>
        <p:spPr>
          <a:xfrm>
            <a:off x="1625027" y="10308900"/>
            <a:ext cx="3966196" cy="166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defRPr sz="10000">
                <a:solidFill>
                  <a:srgbClr val="000000"/>
                </a:solidFill>
                <a:latin typeface="Courier"/>
                <a:ea typeface="Courier"/>
                <a:cs typeface="Courier"/>
                <a:sym typeface="Courier"/>
              </a:defRPr>
            </a:lvl1pPr>
          </a:lstStyle>
          <a:p>
            <a:pPr/>
            <a:r>
              <a:t>. . .</a:t>
            </a:r>
          </a:p>
        </p:txBody>
      </p:sp>
      <p:sp>
        <p:nvSpPr>
          <p:cNvPr id="2465" name="❮target,codec,location,transform❯"/>
          <p:cNvSpPr txBox="1"/>
          <p:nvPr/>
        </p:nvSpPr>
        <p:spPr>
          <a:xfrm>
            <a:off x="1275059" y="838417"/>
            <a:ext cx="23586059" cy="171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spcBef>
                <a:spcPts val="900"/>
              </a:spcBef>
              <a:tabLst>
                <a:tab pos="17970500" algn="l"/>
              </a:tabLst>
              <a:defRPr b="1" sz="10700">
                <a:latin typeface="+mj-lt"/>
                <a:ea typeface="+mj-ea"/>
                <a:cs typeface="+mj-cs"/>
                <a:sym typeface="Trebuchet MS"/>
              </a:defRPr>
            </a:pPr>
            <a:r>
              <a:t>❮target,</a:t>
            </a:r>
            <a:r>
              <a:t>codec</a:t>
            </a:r>
            <a:r>
              <a:t>,</a:t>
            </a:r>
            <a:r>
              <a:rPr u="sng"/>
              <a:t>location</a:t>
            </a:r>
            <a:r>
              <a:t>,transform❯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1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45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xit" nodeType="clickEffect" presetSubtype="4" presetID="22" grpId="3" fill="hold">
                                  <p:stCondLst>
                                    <p:cond delay="0"/>
                                  </p:stCondLst>
                                  <p:iterate type="el" backwards="0">
                                    <p:tmAbs val="0"/>
                                  </p:iterate>
                                  <p:childTnLst>
                                    <p:animEffect filter="wipe(down)" transition="out">
                                      <p:cBhvr>
                                        <p:cTn id="13" dur="1000" fill="hold"/>
                                        <p:tgtEl>
                                          <p:spTgt spid="2451"/>
                                        </p:tgtEl>
                                      </p:cBhvr>
                                    </p:animEffect>
                                    <p:set>
                                      <p:cBhvr>
                                        <p:cTn id="14" fill="hold">
                                          <p:stCondLst>
                                            <p:cond delay="999"/>
                                          </p:stCondLst>
                                        </p:cTn>
                                        <p:tgtEl>
                                          <p:spTgt spid="2451"/>
                                        </p:tgtEl>
                                        <p:attrNameLst>
                                          <p:attrName>style.visibility</p:attrName>
                                        </p:attrNameLst>
                                      </p:cBhvr>
                                      <p:to>
                                        <p:strVal val="hidden"/>
                                      </p:to>
                                    </p:set>
                                  </p:childTnLst>
                                </p:cTn>
                              </p:par>
                            </p:childTnLst>
                          </p:cTn>
                        </p:par>
                        <p:par>
                          <p:cTn id="15" fill="hold">
                            <p:stCondLst>
                              <p:cond delay="1000"/>
                            </p:stCondLst>
                            <p:childTnLst>
                              <p:par>
                                <p:cTn id="16" presetClass="entr" nodeType="afterEffect" presetSubtype="0" presetID="1" grpId="4" fill="hold">
                                  <p:stCondLst>
                                    <p:cond delay="0"/>
                                  </p:stCondLst>
                                  <p:iterate type="el" backwards="0">
                                    <p:tmAbs val="0"/>
                                  </p:iterate>
                                  <p:childTnLst>
                                    <p:set>
                                      <p:cBhvr>
                                        <p:cTn id="17" fill="hold"/>
                                        <p:tgtEl>
                                          <p:spTgt spid="2439"/>
                                        </p:tgtEl>
                                        <p:attrNameLst>
                                          <p:attrName>style.visibility</p:attrName>
                                        </p:attrNameLst>
                                      </p:cBhvr>
                                      <p:to>
                                        <p:strVal val="visible"/>
                                      </p:to>
                                    </p:set>
                                  </p:childTnLst>
                                </p:cTn>
                              </p:par>
                            </p:childTnLst>
                          </p:cTn>
                        </p:par>
                        <p:par>
                          <p:cTn id="18" fill="hold">
                            <p:stCondLst>
                              <p:cond delay="1000"/>
                            </p:stCondLst>
                            <p:childTnLst>
                              <p:par>
                                <p:cTn id="19" presetClass="entr" nodeType="afterEffect" presetSubtype="0" presetID="1" grpId="5" fill="hold">
                                  <p:stCondLst>
                                    <p:cond delay="0"/>
                                  </p:stCondLst>
                                  <p:iterate type="el" backwards="0">
                                    <p:tmAbs val="0"/>
                                  </p:iterate>
                                  <p:childTnLst>
                                    <p:set>
                                      <p:cBhvr>
                                        <p:cTn id="20" fill="hold"/>
                                        <p:tgtEl>
                                          <p:spTgt spid="24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xit" nodeType="clickEffect" presetSubtype="4" presetID="22" grpId="6" fill="hold">
                                  <p:stCondLst>
                                    <p:cond delay="0"/>
                                  </p:stCondLst>
                                  <p:iterate type="el" backwards="0">
                                    <p:tmAbs val="0"/>
                                  </p:iterate>
                                  <p:childTnLst>
                                    <p:animEffect filter="wipe(down)" transition="out">
                                      <p:cBhvr>
                                        <p:cTn id="24" dur="1000" fill="hold"/>
                                        <p:tgtEl>
                                          <p:spTgt spid="2463"/>
                                        </p:tgtEl>
                                      </p:cBhvr>
                                    </p:animEffect>
                                    <p:set>
                                      <p:cBhvr>
                                        <p:cTn id="25" fill="hold">
                                          <p:stCondLst>
                                            <p:cond delay="999"/>
                                          </p:stCondLst>
                                        </p:cTn>
                                        <p:tgtEl>
                                          <p:spTgt spid="2463"/>
                                        </p:tgtEl>
                                        <p:attrNameLst>
                                          <p:attrName>style.visibility</p:attrName>
                                        </p:attrNameLst>
                                      </p:cBhvr>
                                      <p:to>
                                        <p:strVal val="hidden"/>
                                      </p:to>
                                    </p:set>
                                  </p:childTnLst>
                                </p:cTn>
                              </p:par>
                            </p:childTnLst>
                          </p:cTn>
                        </p:par>
                        <p:par>
                          <p:cTn id="26" fill="hold">
                            <p:stCondLst>
                              <p:cond delay="1000"/>
                            </p:stCondLst>
                            <p:childTnLst>
                              <p:par>
                                <p:cTn id="27" presetClass="entr" nodeType="afterEffect" presetSubtype="0" presetID="1" grpId="7" fill="hold">
                                  <p:stCondLst>
                                    <p:cond delay="0"/>
                                  </p:stCondLst>
                                  <p:iterate type="el" backwards="0">
                                    <p:tmAbs val="0"/>
                                  </p:iterate>
                                  <p:childTnLst>
                                    <p:set>
                                      <p:cBhvr>
                                        <p:cTn id="28" fill="hold"/>
                                        <p:tgtEl>
                                          <p:spTgt spid="24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51" grpId="3"/>
      <p:bldP build="whole" bldLvl="1" animBg="1" rev="0" advAuto="0" spid="2418" grpId="1"/>
      <p:bldP build="whole" bldLvl="1" animBg="1" rev="0" advAuto="0" spid="2439" grpId="4"/>
      <p:bldP build="whole" bldLvl="1" animBg="1" rev="0" advAuto="0" spid="2464" grpId="7"/>
      <p:bldP build="whole" bldLvl="1" animBg="1" rev="0" advAuto="0" spid="2463" grpId="5"/>
      <p:bldP build="whole" bldLvl="1" animBg="1" rev="0" advAuto="0" spid="2463" grpId="6"/>
      <p:bldP build="whole" bldLvl="1" animBg="1" rev="0" advAuto="0" spid="2451" grpId="2"/>
    </p:bld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9" name="Rounded Rectangle"/>
          <p:cNvSpPr/>
          <p:nvPr/>
        </p:nvSpPr>
        <p:spPr>
          <a:xfrm>
            <a:off x="12658376" y="10070893"/>
            <a:ext cx="2940429" cy="1145585"/>
          </a:xfrm>
          <a:prstGeom prst="roundRect">
            <a:avLst>
              <a:gd name="adj" fmla="val 25772"/>
            </a:avLst>
          </a:prstGeom>
          <a:solidFill>
            <a:srgbClr val="8ED3F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470" name="Rounded Rectangle"/>
          <p:cNvSpPr/>
          <p:nvPr/>
        </p:nvSpPr>
        <p:spPr>
          <a:xfrm>
            <a:off x="17950761" y="10056544"/>
            <a:ext cx="2940428" cy="1145585"/>
          </a:xfrm>
          <a:prstGeom prst="roundRect">
            <a:avLst>
              <a:gd name="adj" fmla="val 25772"/>
            </a:avLst>
          </a:prstGeom>
          <a:solidFill>
            <a:srgbClr val="B4833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471" name="Rounded Rectangle"/>
          <p:cNvSpPr/>
          <p:nvPr/>
        </p:nvSpPr>
        <p:spPr>
          <a:xfrm>
            <a:off x="15457072" y="2669979"/>
            <a:ext cx="2940428" cy="1145586"/>
          </a:xfrm>
          <a:prstGeom prst="roundRect">
            <a:avLst>
              <a:gd name="adj" fmla="val 25772"/>
            </a:avLst>
          </a:prstGeom>
          <a:solidFill>
            <a:schemeClr val="accent6">
              <a:hueOff val="7068543"/>
              <a:satOff val="-63217"/>
              <a:lumOff val="21330"/>
            </a:schemeClr>
          </a:solidFill>
          <a:ln w="88900">
            <a:solidFill>
              <a:srgbClr val="000000"/>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472" name="Rounded Rectangle"/>
          <p:cNvSpPr/>
          <p:nvPr/>
        </p:nvSpPr>
        <p:spPr>
          <a:xfrm>
            <a:off x="15073523" y="12084835"/>
            <a:ext cx="2940428" cy="1145586"/>
          </a:xfrm>
          <a:prstGeom prst="roundRect">
            <a:avLst>
              <a:gd name="adj" fmla="val 25772"/>
            </a:avLst>
          </a:prstGeom>
          <a:solidFill>
            <a:schemeClr val="accent6">
              <a:hueOff val="7068543"/>
              <a:satOff val="-63217"/>
              <a:lumOff val="21330"/>
            </a:schemeClr>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473" name="Rounded Rectangle"/>
          <p:cNvSpPr/>
          <p:nvPr/>
        </p:nvSpPr>
        <p:spPr>
          <a:xfrm>
            <a:off x="12658376" y="6197692"/>
            <a:ext cx="2940429" cy="1145585"/>
          </a:xfrm>
          <a:prstGeom prst="roundRect">
            <a:avLst>
              <a:gd name="adj" fmla="val 25772"/>
            </a:avLst>
          </a:prstGeom>
          <a:solidFill>
            <a:srgbClr val="F093AC"/>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solidFill>
                  <a:srgbClr val="F093AA"/>
                </a:solidFill>
                <a:effectLst>
                  <a:outerShdw sx="100000" sy="100000" kx="0" ky="0" algn="b" rotWithShape="0" blurRad="25400" dist="23998" dir="2700000">
                    <a:srgbClr val="000000">
                      <a:alpha val="31034"/>
                    </a:srgbClr>
                  </a:outerShdw>
                </a:effectLst>
              </a:defRPr>
            </a:pPr>
          </a:p>
        </p:txBody>
      </p:sp>
      <p:sp>
        <p:nvSpPr>
          <p:cNvPr id="2474" name="Rounded Rectangle"/>
          <p:cNvSpPr/>
          <p:nvPr/>
        </p:nvSpPr>
        <p:spPr>
          <a:xfrm>
            <a:off x="17950761" y="6197692"/>
            <a:ext cx="2940428" cy="1145585"/>
          </a:xfrm>
          <a:prstGeom prst="roundRect">
            <a:avLst>
              <a:gd name="adj" fmla="val 25772"/>
            </a:avLst>
          </a:prstGeom>
          <a:solidFill>
            <a:srgbClr val="FFFC8B"/>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475" name="Line"/>
          <p:cNvSpPr/>
          <p:nvPr/>
        </p:nvSpPr>
        <p:spPr>
          <a:xfrm>
            <a:off x="14607128" y="11311924"/>
            <a:ext cx="1117820" cy="690132"/>
          </a:xfrm>
          <a:prstGeom prst="line">
            <a:avLst/>
          </a:prstGeom>
          <a:ln w="63500">
            <a:solidFill>
              <a:srgbClr val="000000"/>
            </a:solidFill>
            <a:miter lim="400000"/>
            <a:tailEnd type="triangle"/>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476" name="Line"/>
          <p:cNvSpPr/>
          <p:nvPr/>
        </p:nvSpPr>
        <p:spPr>
          <a:xfrm flipH="1">
            <a:off x="17528128" y="11311924"/>
            <a:ext cx="1117820" cy="690132"/>
          </a:xfrm>
          <a:prstGeom prst="line">
            <a:avLst/>
          </a:prstGeom>
          <a:ln w="63500">
            <a:solidFill>
              <a:srgbClr val="000000"/>
            </a:solidFill>
            <a:miter lim="400000"/>
            <a:tailEnd type="triangle"/>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grpSp>
        <p:nvGrpSpPr>
          <p:cNvPr id="2481" name="Group"/>
          <p:cNvGrpSpPr/>
          <p:nvPr/>
        </p:nvGrpSpPr>
        <p:grpSpPr>
          <a:xfrm>
            <a:off x="14056200" y="3767187"/>
            <a:ext cx="5531594" cy="6244908"/>
            <a:chOff x="0" y="349865"/>
            <a:chExt cx="5531592" cy="6244907"/>
          </a:xfrm>
        </p:grpSpPr>
        <p:sp>
          <p:nvSpPr>
            <p:cNvPr id="2477" name="Line"/>
            <p:cNvSpPr/>
            <p:nvPr/>
          </p:nvSpPr>
          <p:spPr>
            <a:xfrm flipH="1">
              <a:off x="0" y="349865"/>
              <a:ext cx="2217066" cy="2410812"/>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78" name="Line"/>
            <p:cNvSpPr/>
            <p:nvPr/>
          </p:nvSpPr>
          <p:spPr>
            <a:xfrm>
              <a:off x="3383127" y="401369"/>
              <a:ext cx="2148466" cy="2351649"/>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79" name="Line"/>
            <p:cNvSpPr/>
            <p:nvPr/>
          </p:nvSpPr>
          <p:spPr>
            <a:xfrm flipH="1">
              <a:off x="161290" y="3989670"/>
              <a:ext cx="1" cy="2605104"/>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80" name="Line"/>
            <p:cNvSpPr/>
            <p:nvPr/>
          </p:nvSpPr>
          <p:spPr>
            <a:xfrm flipH="1">
              <a:off x="5381491" y="3951340"/>
              <a:ext cx="1" cy="2605103"/>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2482" name="❮target,codec,location,transform❯"/>
          <p:cNvSpPr txBox="1"/>
          <p:nvPr/>
        </p:nvSpPr>
        <p:spPr>
          <a:xfrm>
            <a:off x="1275059" y="838417"/>
            <a:ext cx="23586059" cy="171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spcBef>
                <a:spcPts val="900"/>
              </a:spcBef>
              <a:tabLst>
                <a:tab pos="17970500" algn="l"/>
              </a:tabLst>
              <a:defRPr b="1" sz="10700">
                <a:latin typeface="+mj-lt"/>
                <a:ea typeface="+mj-ea"/>
                <a:cs typeface="+mj-cs"/>
                <a:sym typeface="Trebuchet MS"/>
              </a:defRPr>
            </a:pPr>
            <a:r>
              <a:t>❮target,</a:t>
            </a:r>
            <a:r>
              <a:t>codec</a:t>
            </a:r>
            <a:r>
              <a:t>,location,</a:t>
            </a:r>
            <a:r>
              <a:rPr u="sng"/>
              <a:t>transform</a:t>
            </a:r>
            <a:r>
              <a:t>❯</a:t>
            </a:r>
          </a:p>
        </p:txBody>
      </p:sp>
      <p:grpSp>
        <p:nvGrpSpPr>
          <p:cNvPr id="2490" name="Group"/>
          <p:cNvGrpSpPr/>
          <p:nvPr/>
        </p:nvGrpSpPr>
        <p:grpSpPr>
          <a:xfrm>
            <a:off x="1600607" y="2723582"/>
            <a:ext cx="20463190" cy="6399662"/>
            <a:chOff x="0" y="0"/>
            <a:chExt cx="20463188" cy="6399660"/>
          </a:xfrm>
        </p:grpSpPr>
        <p:pic>
          <p:nvPicPr>
            <p:cNvPr id="2483" name="Oval Oval" descr="Oval Oval"/>
            <p:cNvPicPr>
              <a:picLocks noChangeAspect="0"/>
            </p:cNvPicPr>
            <p:nvPr/>
          </p:nvPicPr>
          <p:blipFill>
            <a:blip r:embed="rId3">
              <a:extLst/>
            </a:blip>
            <a:stretch>
              <a:fillRect/>
            </a:stretch>
          </p:blipFill>
          <p:spPr>
            <a:xfrm>
              <a:off x="9361447" y="1869174"/>
              <a:ext cx="11101742" cy="4530487"/>
            </a:xfrm>
            <a:prstGeom prst="rect">
              <a:avLst/>
            </a:prstGeom>
            <a:effectLst>
              <a:outerShdw sx="100000" sy="100000" kx="0" ky="0" algn="b" rotWithShape="0" blurRad="101600" dist="0" dir="18900000">
                <a:srgbClr val="000000">
                  <a:alpha val="80000"/>
                </a:srgbClr>
              </a:outerShdw>
            </a:effectLst>
          </p:spPr>
        </p:pic>
        <p:grpSp>
          <p:nvGrpSpPr>
            <p:cNvPr id="2489" name="Group"/>
            <p:cNvGrpSpPr/>
            <p:nvPr/>
          </p:nvGrpSpPr>
          <p:grpSpPr>
            <a:xfrm>
              <a:off x="-1" y="0"/>
              <a:ext cx="9328801" cy="4915821"/>
              <a:chOff x="0" y="0"/>
              <a:chExt cx="9328799" cy="4915820"/>
            </a:xfrm>
          </p:grpSpPr>
          <p:sp>
            <p:nvSpPr>
              <p:cNvPr id="2484" name="Line"/>
              <p:cNvSpPr/>
              <p:nvPr/>
            </p:nvSpPr>
            <p:spPr>
              <a:xfrm>
                <a:off x="6932705" y="2371736"/>
                <a:ext cx="2396095" cy="1266429"/>
              </a:xfrm>
              <a:prstGeom prst="line">
                <a:avLst/>
              </a:prstGeom>
              <a:noFill/>
              <a:ln w="177800" cap="flat">
                <a:solidFill>
                  <a:srgbClr val="FFFFFF"/>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2488" name="Group"/>
              <p:cNvGrpSpPr/>
              <p:nvPr/>
            </p:nvGrpSpPr>
            <p:grpSpPr>
              <a:xfrm>
                <a:off x="0" y="0"/>
                <a:ext cx="7659238" cy="4915821"/>
                <a:chOff x="0" y="0"/>
                <a:chExt cx="7659237" cy="4915820"/>
              </a:xfrm>
            </p:grpSpPr>
            <p:sp>
              <p:nvSpPr>
                <p:cNvPr id="2485" name="merge( ,  )"/>
                <p:cNvSpPr txBox="1"/>
                <p:nvPr/>
              </p:nvSpPr>
              <p:spPr>
                <a:xfrm>
                  <a:off x="0" y="0"/>
                  <a:ext cx="7659238" cy="49158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1" sz="6000">
                      <a:latin typeface="Courier"/>
                      <a:ea typeface="Courier"/>
                      <a:cs typeface="Courier"/>
                      <a:sym typeface="Courier"/>
                    </a:defRPr>
                  </a:pPr>
                  <a:r>
                    <a:t>merge</a:t>
                  </a:r>
                  <a:r>
                    <a:rPr sz="12000"/>
                    <a:t>( </a:t>
                  </a:r>
                  <a:r>
                    <a:t>,  </a:t>
                  </a:r>
                  <a:r>
                    <a:rPr sz="12000"/>
                    <a:t>) </a:t>
                  </a:r>
                </a:p>
              </p:txBody>
            </p:sp>
            <p:sp>
              <p:nvSpPr>
                <p:cNvPr id="2486" name="Rounded Rectangle"/>
                <p:cNvSpPr/>
                <p:nvPr/>
              </p:nvSpPr>
              <p:spPr>
                <a:xfrm>
                  <a:off x="3601081" y="1806937"/>
                  <a:ext cx="1148560" cy="924294"/>
                </a:xfrm>
                <a:prstGeom prst="roundRect">
                  <a:avLst>
                    <a:gd name="adj" fmla="val 18225"/>
                  </a:avLst>
                </a:prstGeom>
                <a:solidFill>
                  <a:srgbClr val="F093AC"/>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87" name="Rounded Rectangle"/>
                <p:cNvSpPr/>
                <p:nvPr/>
              </p:nvSpPr>
              <p:spPr>
                <a:xfrm>
                  <a:off x="5243913" y="1806937"/>
                  <a:ext cx="1148559" cy="924294"/>
                </a:xfrm>
                <a:prstGeom prst="roundRect">
                  <a:avLst>
                    <a:gd name="adj" fmla="val 18225"/>
                  </a:avLst>
                </a:prstGeom>
                <a:solidFill>
                  <a:srgbClr val="FEFC8D"/>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grpSp>
      <p:grpSp>
        <p:nvGrpSpPr>
          <p:cNvPr id="2495" name="Group"/>
          <p:cNvGrpSpPr/>
          <p:nvPr/>
        </p:nvGrpSpPr>
        <p:grpSpPr>
          <a:xfrm>
            <a:off x="14217491" y="3777021"/>
            <a:ext cx="5220202" cy="6196744"/>
            <a:chOff x="0" y="0"/>
            <a:chExt cx="5220201" cy="6196743"/>
          </a:xfrm>
        </p:grpSpPr>
        <p:sp>
          <p:nvSpPr>
            <p:cNvPr id="2491" name="Line"/>
            <p:cNvSpPr/>
            <p:nvPr/>
          </p:nvSpPr>
          <p:spPr>
            <a:xfrm>
              <a:off x="2055774" y="6044"/>
              <a:ext cx="559319" cy="2314627"/>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92" name="Line"/>
            <p:cNvSpPr/>
            <p:nvPr/>
          </p:nvSpPr>
          <p:spPr>
            <a:xfrm flipH="1">
              <a:off x="2756210" y="-1"/>
              <a:ext cx="533813" cy="2317735"/>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93" name="Line"/>
            <p:cNvSpPr/>
            <p:nvPr/>
          </p:nvSpPr>
          <p:spPr>
            <a:xfrm flipH="1">
              <a:off x="0" y="3557845"/>
              <a:ext cx="2638898" cy="2638899"/>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494" name="Line"/>
            <p:cNvSpPr/>
            <p:nvPr/>
          </p:nvSpPr>
          <p:spPr>
            <a:xfrm>
              <a:off x="2802496" y="3536761"/>
              <a:ext cx="2417706" cy="2621652"/>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0 0.000000 L 0.114776 0.000000" origin="layout" pathEditMode="relative">
                                      <p:cBhvr>
                                        <p:cTn id="10" dur="1000" fill="hold"/>
                                        <p:tgtEl>
                                          <p:spTgt spid="2473"/>
                                        </p:tgtEl>
                                        <p:attrNameLst>
                                          <p:attrName>ppt_x</p:attrName>
                                          <p:attrName>ppt_y</p:attrName>
                                        </p:attrNameLst>
                                      </p:cBhvr>
                                    </p:animMotion>
                                  </p:childTnLst>
                                </p:cTn>
                              </p:par>
                            </p:childTnLst>
                          </p:cTn>
                        </p:par>
                        <p:par>
                          <p:cTn id="11" fill="hold">
                            <p:stCondLst>
                              <p:cond delay="0"/>
                            </p:stCondLst>
                            <p:childTnLst>
                              <p:par>
                                <p:cTn id="12" presetClass="path" nodeType="withEffect" presetSubtype="0" presetID="-1" grpId="3" accel="50000" decel="50000" fill="hold">
                                  <p:stCondLst>
                                    <p:cond delay="0"/>
                                  </p:stCondLst>
                                  <p:childTnLst>
                                    <p:animMotion path="M 0.000000 0.000000 L -0.087464 0.000000" origin="layout" pathEditMode="relative">
                                      <p:cBhvr>
                                        <p:cTn id="13" dur="1000" fill="hold"/>
                                        <p:tgtEl>
                                          <p:spTgt spid="2474"/>
                                        </p:tgtEl>
                                        <p:attrNameLst>
                                          <p:attrName>ppt_x</p:attrName>
                                          <p:attrName>ppt_y</p:attrName>
                                        </p:attrNameLst>
                                      </p:cBhvr>
                                    </p:animMotion>
                                  </p:childTnLst>
                                </p:cTn>
                              </p:par>
                            </p:childTnLst>
                          </p:cTn>
                        </p:par>
                        <p:par>
                          <p:cTn id="14" fill="hold">
                            <p:stCondLst>
                              <p:cond delay="1000"/>
                            </p:stCondLst>
                            <p:childTnLst>
                              <p:par>
                                <p:cTn id="15" presetClass="exit" nodeType="afterEffect" presetID="9" grpId="4" fill="hold">
                                  <p:stCondLst>
                                    <p:cond delay="0"/>
                                  </p:stCondLst>
                                  <p:iterate type="el" backwards="0">
                                    <p:tmAbs val="0"/>
                                  </p:iterate>
                                  <p:childTnLst>
                                    <p:animEffect filter="dissolve" transition="out">
                                      <p:cBhvr>
                                        <p:cTn id="16" dur="500" fill="hold"/>
                                        <p:tgtEl>
                                          <p:spTgt spid="2481"/>
                                        </p:tgtEl>
                                      </p:cBhvr>
                                    </p:animEffect>
                                    <p:set>
                                      <p:cBhvr>
                                        <p:cTn id="17" fill="hold">
                                          <p:stCondLst>
                                            <p:cond delay="499"/>
                                          </p:stCondLst>
                                        </p:cTn>
                                        <p:tgtEl>
                                          <p:spTgt spid="2481"/>
                                        </p:tgtEl>
                                        <p:attrNameLst>
                                          <p:attrName>style.visibility</p:attrName>
                                        </p:attrNameLst>
                                      </p:cBhvr>
                                      <p:to>
                                        <p:strVal val="hidden"/>
                                      </p:to>
                                    </p:set>
                                  </p:childTnLst>
                                </p:cTn>
                              </p:par>
                            </p:childTnLst>
                          </p:cTn>
                        </p:par>
                        <p:par>
                          <p:cTn id="18" fill="hold">
                            <p:stCondLst>
                              <p:cond delay="1500"/>
                            </p:stCondLst>
                            <p:childTnLst>
                              <p:par>
                                <p:cTn id="19" presetClass="entr" nodeType="afterEffect" presetID="9" grpId="5" fill="hold">
                                  <p:stCondLst>
                                    <p:cond delay="0"/>
                                  </p:stCondLst>
                                  <p:iterate type="el" backwards="0">
                                    <p:tmAbs val="0"/>
                                  </p:iterate>
                                  <p:childTnLst>
                                    <p:set>
                                      <p:cBhvr>
                                        <p:cTn id="20" fill="hold"/>
                                        <p:tgtEl>
                                          <p:spTgt spid="2495"/>
                                        </p:tgtEl>
                                        <p:attrNameLst>
                                          <p:attrName>style.visibility</p:attrName>
                                        </p:attrNameLst>
                                      </p:cBhvr>
                                      <p:to>
                                        <p:strVal val="visible"/>
                                      </p:to>
                                    </p:set>
                                    <p:animEffect filter="dissolve" transition="in">
                                      <p:cBhvr>
                                        <p:cTn id="21" dur="500"/>
                                        <p:tgtEl>
                                          <p:spTgt spid="24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81" grpId="4"/>
      <p:bldP build="whole" bldLvl="1" animBg="1" rev="0" advAuto="0" spid="2495" grpId="5"/>
      <p:bldP build="whole" bldLvl="1" animBg="1" rev="0" advAuto="0" spid="2490" grpId="1"/>
    </p:bld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9" name="Rectangle"/>
          <p:cNvSpPr/>
          <p:nvPr/>
        </p:nvSpPr>
        <p:spPr>
          <a:xfrm>
            <a:off x="517560" y="826441"/>
            <a:ext cx="9874949" cy="12063118"/>
          </a:xfrm>
          <a:prstGeom prst="rect">
            <a:avLst/>
          </a:prstGeom>
          <a:solidFill>
            <a:srgbClr val="FFFFFF"/>
          </a:solidFill>
          <a:ln w="12700">
            <a:miter lim="400000"/>
          </a:ln>
          <a:effectLst>
            <a:outerShdw sx="100000" sy="100000" kx="0" ky="0" algn="b" rotWithShape="0" blurRad="101600" dist="325420" dir="3808970">
              <a:srgbClr val="000000">
                <a:alpha val="42052"/>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grpSp>
        <p:nvGrpSpPr>
          <p:cNvPr id="2506" name="Group"/>
          <p:cNvGrpSpPr/>
          <p:nvPr/>
        </p:nvGrpSpPr>
        <p:grpSpPr>
          <a:xfrm>
            <a:off x="339915" y="552929"/>
            <a:ext cx="9874949" cy="4283508"/>
            <a:chOff x="0" y="0"/>
            <a:chExt cx="9874947" cy="4283507"/>
          </a:xfrm>
        </p:grpSpPr>
        <p:grpSp>
          <p:nvGrpSpPr>
            <p:cNvPr id="2502" name="Group"/>
            <p:cNvGrpSpPr/>
            <p:nvPr/>
          </p:nvGrpSpPr>
          <p:grpSpPr>
            <a:xfrm>
              <a:off x="0" y="0"/>
              <a:ext cx="9874948" cy="2886075"/>
              <a:chOff x="0" y="0"/>
              <a:chExt cx="9874947" cy="2886075"/>
            </a:xfrm>
          </p:grpSpPr>
          <p:sp>
            <p:nvSpPr>
              <p:cNvPr id="2500" name="insert(DEC(   ))"/>
              <p:cNvSpPr txBox="1"/>
              <p:nvPr/>
            </p:nvSpPr>
            <p:spPr>
              <a:xfrm>
                <a:off x="0" y="-1"/>
                <a:ext cx="9874948" cy="2886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defRPr sz="6000">
                    <a:solidFill>
                      <a:srgbClr val="000000"/>
                    </a:solidFill>
                    <a:latin typeface="Courier"/>
                    <a:ea typeface="Courier"/>
                    <a:cs typeface="Courier"/>
                    <a:sym typeface="Courier"/>
                  </a:defRPr>
                </a:pPr>
                <a:r>
                  <a:t>insert</a:t>
                </a:r>
                <a:r>
                  <a:rPr sz="12000"/>
                  <a:t>(</a:t>
                </a:r>
                <a:r>
                  <a:t>DEC(   )</a:t>
                </a:r>
                <a:r>
                  <a:rPr sz="12000"/>
                  <a:t>) </a:t>
                </a:r>
              </a:p>
            </p:txBody>
          </p:sp>
          <p:sp>
            <p:nvSpPr>
              <p:cNvPr id="2501" name="Rounded Rectangle"/>
              <p:cNvSpPr/>
              <p:nvPr/>
            </p:nvSpPr>
            <p:spPr>
              <a:xfrm>
                <a:off x="6411779" y="834239"/>
                <a:ext cx="1101610" cy="886511"/>
              </a:xfrm>
              <a:prstGeom prst="roundRect">
                <a:avLst>
                  <a:gd name="adj" fmla="val 18225"/>
                </a:avLst>
              </a:prstGeom>
              <a:solidFill>
                <a:srgbClr val="F193A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505" name="Group"/>
            <p:cNvGrpSpPr/>
            <p:nvPr/>
          </p:nvGrpSpPr>
          <p:grpSpPr>
            <a:xfrm>
              <a:off x="0" y="1397432"/>
              <a:ext cx="9874948" cy="2886076"/>
              <a:chOff x="0" y="0"/>
              <a:chExt cx="9874947" cy="2886075"/>
            </a:xfrm>
          </p:grpSpPr>
          <p:sp>
            <p:nvSpPr>
              <p:cNvPr id="2503" name="insert(DEC(   ))"/>
              <p:cNvSpPr txBox="1"/>
              <p:nvPr/>
            </p:nvSpPr>
            <p:spPr>
              <a:xfrm>
                <a:off x="0" y="-1"/>
                <a:ext cx="9874948" cy="2886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defRPr sz="6000">
                    <a:solidFill>
                      <a:srgbClr val="000000"/>
                    </a:solidFill>
                    <a:latin typeface="Courier"/>
                    <a:ea typeface="Courier"/>
                    <a:cs typeface="Courier"/>
                    <a:sym typeface="Courier"/>
                  </a:defRPr>
                </a:pPr>
                <a:r>
                  <a:t>insert</a:t>
                </a:r>
                <a:r>
                  <a:rPr sz="12000"/>
                  <a:t>(</a:t>
                </a:r>
                <a:r>
                  <a:t>DEC(   )</a:t>
                </a:r>
                <a:r>
                  <a:rPr sz="12000"/>
                  <a:t>) </a:t>
                </a:r>
              </a:p>
            </p:txBody>
          </p:sp>
          <p:sp>
            <p:nvSpPr>
              <p:cNvPr id="2504" name="Rounded Rectangle"/>
              <p:cNvSpPr/>
              <p:nvPr/>
            </p:nvSpPr>
            <p:spPr>
              <a:xfrm>
                <a:off x="6411779" y="834239"/>
                <a:ext cx="1101610" cy="886511"/>
              </a:xfrm>
              <a:prstGeom prst="roundRect">
                <a:avLst>
                  <a:gd name="adj" fmla="val 18225"/>
                </a:avLst>
              </a:prstGeom>
              <a:solidFill>
                <a:srgbClr val="FFFC8A"/>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grpSp>
        <p:nvGrpSpPr>
          <p:cNvPr id="2532" name="Group"/>
          <p:cNvGrpSpPr/>
          <p:nvPr/>
        </p:nvGrpSpPr>
        <p:grpSpPr>
          <a:xfrm>
            <a:off x="11660595" y="485579"/>
            <a:ext cx="10075975" cy="12744842"/>
            <a:chOff x="0" y="0"/>
            <a:chExt cx="10075974" cy="12744840"/>
          </a:xfrm>
        </p:grpSpPr>
        <p:sp>
          <p:nvSpPr>
            <p:cNvPr id="2507" name="Rounded Rectangle"/>
            <p:cNvSpPr/>
            <p:nvPr/>
          </p:nvSpPr>
          <p:spPr>
            <a:xfrm>
              <a:off x="998208" y="9570965"/>
              <a:ext cx="2940429" cy="1145585"/>
            </a:xfrm>
            <a:prstGeom prst="roundRect">
              <a:avLst>
                <a:gd name="adj" fmla="val 25772"/>
              </a:avLst>
            </a:prstGeom>
            <a:solidFill>
              <a:srgbClr val="8DD3FC"/>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510" name="Group"/>
            <p:cNvGrpSpPr/>
            <p:nvPr/>
          </p:nvGrpSpPr>
          <p:grpSpPr>
            <a:xfrm>
              <a:off x="3111557" y="1171919"/>
              <a:ext cx="4204423" cy="697739"/>
              <a:chOff x="0" y="271208"/>
              <a:chExt cx="4204422" cy="697738"/>
            </a:xfrm>
          </p:grpSpPr>
          <p:sp>
            <p:nvSpPr>
              <p:cNvPr id="2508" name="Line"/>
              <p:cNvSpPr/>
              <p:nvPr/>
            </p:nvSpPr>
            <p:spPr>
              <a:xfrm flipH="1">
                <a:off x="0" y="271208"/>
                <a:ext cx="1465921" cy="697740"/>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09" name="Line"/>
              <p:cNvSpPr/>
              <p:nvPr/>
            </p:nvSpPr>
            <p:spPr>
              <a:xfrm>
                <a:off x="3086603" y="274226"/>
                <a:ext cx="1117820" cy="690132"/>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2511" name="Rounded Rectangle"/>
            <p:cNvSpPr/>
            <p:nvPr/>
          </p:nvSpPr>
          <p:spPr>
            <a:xfrm>
              <a:off x="6290592" y="9570965"/>
              <a:ext cx="2940429" cy="1145585"/>
            </a:xfrm>
            <a:prstGeom prst="roundRect">
              <a:avLst>
                <a:gd name="adj" fmla="val 25772"/>
              </a:avLst>
            </a:prstGeom>
            <a:solidFill>
              <a:srgbClr val="B2833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12" name="Rounded Rectangle"/>
            <p:cNvSpPr/>
            <p:nvPr/>
          </p:nvSpPr>
          <p:spPr>
            <a:xfrm>
              <a:off x="3796903" y="0"/>
              <a:ext cx="2940428" cy="1145585"/>
            </a:xfrm>
            <a:prstGeom prst="roundRect">
              <a:avLst>
                <a:gd name="adj" fmla="val 25772"/>
              </a:avLst>
            </a:prstGeom>
            <a:solidFill>
              <a:schemeClr val="accent6">
                <a:hueOff val="7068543"/>
                <a:satOff val="-63217"/>
                <a:lumOff val="21330"/>
              </a:schemeClr>
            </a:solidFill>
            <a:ln w="88900" cap="flat">
              <a:solidFill>
                <a:srgbClr val="00000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13" name="Rounded Rectangle"/>
            <p:cNvSpPr/>
            <p:nvPr/>
          </p:nvSpPr>
          <p:spPr>
            <a:xfrm>
              <a:off x="3413354" y="11599256"/>
              <a:ext cx="2940428" cy="1145585"/>
            </a:xfrm>
            <a:prstGeom prst="roundRect">
              <a:avLst>
                <a:gd name="adj" fmla="val 25772"/>
              </a:avLst>
            </a:prstGeom>
            <a:solidFill>
              <a:schemeClr val="accent6">
                <a:hueOff val="7068543"/>
                <a:satOff val="-63217"/>
                <a:lumOff val="21330"/>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518" name="Group"/>
            <p:cNvGrpSpPr/>
            <p:nvPr/>
          </p:nvGrpSpPr>
          <p:grpSpPr>
            <a:xfrm>
              <a:off x="0" y="1867275"/>
              <a:ext cx="4596898" cy="1221707"/>
              <a:chOff x="0" y="0"/>
              <a:chExt cx="4596897" cy="1221706"/>
            </a:xfrm>
          </p:grpSpPr>
          <p:grpSp>
            <p:nvGrpSpPr>
              <p:cNvPr id="2516" name="Group"/>
              <p:cNvGrpSpPr/>
              <p:nvPr/>
            </p:nvGrpSpPr>
            <p:grpSpPr>
              <a:xfrm>
                <a:off x="0" y="0"/>
                <a:ext cx="4596898" cy="1221707"/>
                <a:chOff x="0" y="0"/>
                <a:chExt cx="4596897" cy="1221706"/>
              </a:xfrm>
            </p:grpSpPr>
            <p:sp>
              <p:nvSpPr>
                <p:cNvPr id="2514" name="Rounded Rectangle"/>
                <p:cNvSpPr/>
                <p:nvPr/>
              </p:nvSpPr>
              <p:spPr>
                <a:xfrm>
                  <a:off x="0" y="0"/>
                  <a:ext cx="4596898" cy="1221707"/>
                </a:xfrm>
                <a:prstGeom prst="roundRect">
                  <a:avLst>
                    <a:gd name="adj" fmla="val 23186"/>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15" name="DEC(   )"/>
                <p:cNvSpPr txBox="1"/>
                <p:nvPr/>
              </p:nvSpPr>
              <p:spPr>
                <a:xfrm>
                  <a:off x="391563" y="18715"/>
                  <a:ext cx="3813771"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6000">
                      <a:solidFill>
                        <a:srgbClr val="000000"/>
                      </a:solidFill>
                      <a:latin typeface="Courier"/>
                      <a:ea typeface="Courier"/>
                      <a:cs typeface="Courier"/>
                      <a:sym typeface="Courier"/>
                    </a:defRPr>
                  </a:lvl1pPr>
                </a:lstStyle>
                <a:p>
                  <a:pPr/>
                  <a:r>
                    <a:t>DEC(   )</a:t>
                  </a:r>
                </a:p>
              </p:txBody>
            </p:sp>
          </p:grpSp>
          <p:sp>
            <p:nvSpPr>
              <p:cNvPr id="2517" name="Rounded Rectangle"/>
              <p:cNvSpPr/>
              <p:nvPr/>
            </p:nvSpPr>
            <p:spPr>
              <a:xfrm>
                <a:off x="2457450" y="167598"/>
                <a:ext cx="1101609" cy="886511"/>
              </a:xfrm>
              <a:prstGeom prst="roundRect">
                <a:avLst>
                  <a:gd name="adj" fmla="val 18225"/>
                </a:avLst>
              </a:prstGeom>
              <a:solidFill>
                <a:srgbClr val="F193AA"/>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523" name="Group"/>
            <p:cNvGrpSpPr/>
            <p:nvPr/>
          </p:nvGrpSpPr>
          <p:grpSpPr>
            <a:xfrm>
              <a:off x="5479076" y="1841970"/>
              <a:ext cx="4596899" cy="1221708"/>
              <a:chOff x="0" y="0"/>
              <a:chExt cx="4596897" cy="1221706"/>
            </a:xfrm>
          </p:grpSpPr>
          <p:grpSp>
            <p:nvGrpSpPr>
              <p:cNvPr id="2521" name="Group"/>
              <p:cNvGrpSpPr/>
              <p:nvPr/>
            </p:nvGrpSpPr>
            <p:grpSpPr>
              <a:xfrm>
                <a:off x="0" y="0"/>
                <a:ext cx="4596898" cy="1221707"/>
                <a:chOff x="0" y="0"/>
                <a:chExt cx="4596897" cy="1221706"/>
              </a:xfrm>
            </p:grpSpPr>
            <p:sp>
              <p:nvSpPr>
                <p:cNvPr id="2519" name="Rounded Rectangle"/>
                <p:cNvSpPr/>
                <p:nvPr/>
              </p:nvSpPr>
              <p:spPr>
                <a:xfrm>
                  <a:off x="0" y="0"/>
                  <a:ext cx="4596898" cy="1221707"/>
                </a:xfrm>
                <a:prstGeom prst="roundRect">
                  <a:avLst>
                    <a:gd name="adj" fmla="val 23186"/>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20" name="DEC(   )"/>
                <p:cNvSpPr txBox="1"/>
                <p:nvPr/>
              </p:nvSpPr>
              <p:spPr>
                <a:xfrm>
                  <a:off x="391563" y="18715"/>
                  <a:ext cx="3813771"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6000">
                      <a:solidFill>
                        <a:srgbClr val="000000"/>
                      </a:solidFill>
                      <a:latin typeface="Courier"/>
                      <a:ea typeface="Courier"/>
                      <a:cs typeface="Courier"/>
                      <a:sym typeface="Courier"/>
                    </a:defRPr>
                  </a:lvl1pPr>
                </a:lstStyle>
                <a:p>
                  <a:pPr/>
                  <a:r>
                    <a:t>DEC(   )</a:t>
                  </a:r>
                </a:p>
              </p:txBody>
            </p:sp>
          </p:grpSp>
          <p:sp>
            <p:nvSpPr>
              <p:cNvPr id="2522" name="Rounded Rectangle"/>
              <p:cNvSpPr/>
              <p:nvPr/>
            </p:nvSpPr>
            <p:spPr>
              <a:xfrm>
                <a:off x="2457450" y="167598"/>
                <a:ext cx="1101609" cy="886511"/>
              </a:xfrm>
              <a:prstGeom prst="roundRect">
                <a:avLst>
                  <a:gd name="adj" fmla="val 18225"/>
                </a:avLst>
              </a:prstGeom>
              <a:solidFill>
                <a:srgbClr val="FFFC8A"/>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2524" name="Rounded Rectangle"/>
            <p:cNvSpPr/>
            <p:nvPr/>
          </p:nvSpPr>
          <p:spPr>
            <a:xfrm>
              <a:off x="998208" y="5712112"/>
              <a:ext cx="2940429" cy="1145585"/>
            </a:xfrm>
            <a:prstGeom prst="roundRect">
              <a:avLst>
                <a:gd name="adj" fmla="val 25772"/>
              </a:avLst>
            </a:prstGeom>
            <a:solidFill>
              <a:srgbClr val="F293AA"/>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25" name="Rounded Rectangle"/>
            <p:cNvSpPr/>
            <p:nvPr/>
          </p:nvSpPr>
          <p:spPr>
            <a:xfrm>
              <a:off x="6290592" y="5722304"/>
              <a:ext cx="2940429" cy="1145585"/>
            </a:xfrm>
            <a:prstGeom prst="roundRect">
              <a:avLst>
                <a:gd name="adj" fmla="val 25772"/>
              </a:avLst>
            </a:prstGeom>
            <a:solidFill>
              <a:srgbClr val="FFFC8A"/>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26" name="Line"/>
            <p:cNvSpPr/>
            <p:nvPr/>
          </p:nvSpPr>
          <p:spPr>
            <a:xfrm>
              <a:off x="2946961" y="10826345"/>
              <a:ext cx="1117820" cy="690132"/>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27" name="Line"/>
            <p:cNvSpPr/>
            <p:nvPr/>
          </p:nvSpPr>
          <p:spPr>
            <a:xfrm flipH="1">
              <a:off x="5867961" y="10826345"/>
              <a:ext cx="1117820" cy="690132"/>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28" name="Line"/>
            <p:cNvSpPr/>
            <p:nvPr/>
          </p:nvSpPr>
          <p:spPr>
            <a:xfrm flipH="1">
              <a:off x="2360725" y="6915686"/>
              <a:ext cx="1" cy="2605104"/>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29" name="Line"/>
            <p:cNvSpPr/>
            <p:nvPr/>
          </p:nvSpPr>
          <p:spPr>
            <a:xfrm>
              <a:off x="7872660" y="6883083"/>
              <a:ext cx="1" cy="2605103"/>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30" name="Line"/>
            <p:cNvSpPr/>
            <p:nvPr/>
          </p:nvSpPr>
          <p:spPr>
            <a:xfrm>
              <a:off x="7872660" y="3013965"/>
              <a:ext cx="1" cy="2605103"/>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31" name="Line"/>
            <p:cNvSpPr/>
            <p:nvPr/>
          </p:nvSpPr>
          <p:spPr>
            <a:xfrm flipH="1">
              <a:off x="2360725" y="3057992"/>
              <a:ext cx="1" cy="2605104"/>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6" name="Rectangle"/>
          <p:cNvSpPr/>
          <p:nvPr/>
        </p:nvSpPr>
        <p:spPr>
          <a:xfrm>
            <a:off x="517560" y="826441"/>
            <a:ext cx="9874949" cy="12063118"/>
          </a:xfrm>
          <a:prstGeom prst="rect">
            <a:avLst/>
          </a:prstGeom>
          <a:solidFill>
            <a:srgbClr val="FFFFFF"/>
          </a:solidFill>
          <a:ln w="12700">
            <a:miter lim="400000"/>
          </a:ln>
          <a:effectLst>
            <a:outerShdw sx="100000" sy="100000" kx="0" ky="0" algn="b" rotWithShape="0" blurRad="101600" dist="325420" dir="3808970">
              <a:srgbClr val="000000">
                <a:alpha val="42052"/>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grpSp>
        <p:nvGrpSpPr>
          <p:cNvPr id="2543" name="Group"/>
          <p:cNvGrpSpPr/>
          <p:nvPr/>
        </p:nvGrpSpPr>
        <p:grpSpPr>
          <a:xfrm>
            <a:off x="339915" y="552929"/>
            <a:ext cx="9874949" cy="4283508"/>
            <a:chOff x="0" y="0"/>
            <a:chExt cx="9874947" cy="4283507"/>
          </a:xfrm>
        </p:grpSpPr>
        <p:grpSp>
          <p:nvGrpSpPr>
            <p:cNvPr id="2539" name="Group"/>
            <p:cNvGrpSpPr/>
            <p:nvPr/>
          </p:nvGrpSpPr>
          <p:grpSpPr>
            <a:xfrm>
              <a:off x="0" y="0"/>
              <a:ext cx="9874948" cy="2886075"/>
              <a:chOff x="0" y="0"/>
              <a:chExt cx="9874947" cy="2886075"/>
            </a:xfrm>
          </p:grpSpPr>
          <p:sp>
            <p:nvSpPr>
              <p:cNvPr id="2537" name="insert(DEC(   ))"/>
              <p:cNvSpPr txBox="1"/>
              <p:nvPr/>
            </p:nvSpPr>
            <p:spPr>
              <a:xfrm>
                <a:off x="0" y="-1"/>
                <a:ext cx="9874948" cy="2886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defRPr sz="6000">
                    <a:solidFill>
                      <a:srgbClr val="000000"/>
                    </a:solidFill>
                    <a:latin typeface="Courier"/>
                    <a:ea typeface="Courier"/>
                    <a:cs typeface="Courier"/>
                    <a:sym typeface="Courier"/>
                  </a:defRPr>
                </a:pPr>
                <a:r>
                  <a:t>insert</a:t>
                </a:r>
                <a:r>
                  <a:rPr sz="12000"/>
                  <a:t>(</a:t>
                </a:r>
                <a:r>
                  <a:t>DEC(   )</a:t>
                </a:r>
                <a:r>
                  <a:rPr sz="12000"/>
                  <a:t>) </a:t>
                </a:r>
              </a:p>
            </p:txBody>
          </p:sp>
          <p:sp>
            <p:nvSpPr>
              <p:cNvPr id="2538" name="Rounded Rectangle"/>
              <p:cNvSpPr/>
              <p:nvPr/>
            </p:nvSpPr>
            <p:spPr>
              <a:xfrm>
                <a:off x="6411779" y="834239"/>
                <a:ext cx="1101610" cy="886511"/>
              </a:xfrm>
              <a:prstGeom prst="roundRect">
                <a:avLst>
                  <a:gd name="adj" fmla="val 18225"/>
                </a:avLst>
              </a:prstGeom>
              <a:solidFill>
                <a:srgbClr val="F193A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542" name="Group"/>
            <p:cNvGrpSpPr/>
            <p:nvPr/>
          </p:nvGrpSpPr>
          <p:grpSpPr>
            <a:xfrm>
              <a:off x="0" y="1397432"/>
              <a:ext cx="9874948" cy="2886076"/>
              <a:chOff x="0" y="0"/>
              <a:chExt cx="9874947" cy="2886075"/>
            </a:xfrm>
          </p:grpSpPr>
          <p:sp>
            <p:nvSpPr>
              <p:cNvPr id="2540" name="insert(DEC(   ))"/>
              <p:cNvSpPr txBox="1"/>
              <p:nvPr/>
            </p:nvSpPr>
            <p:spPr>
              <a:xfrm>
                <a:off x="0" y="-1"/>
                <a:ext cx="9874948" cy="2886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defRPr sz="6000">
                    <a:solidFill>
                      <a:srgbClr val="000000"/>
                    </a:solidFill>
                    <a:latin typeface="Courier"/>
                    <a:ea typeface="Courier"/>
                    <a:cs typeface="Courier"/>
                    <a:sym typeface="Courier"/>
                  </a:defRPr>
                </a:pPr>
                <a:r>
                  <a:t>insert</a:t>
                </a:r>
                <a:r>
                  <a:rPr sz="12000"/>
                  <a:t>(</a:t>
                </a:r>
                <a:r>
                  <a:t>DEC(   )</a:t>
                </a:r>
                <a:r>
                  <a:rPr sz="12000"/>
                  <a:t>) </a:t>
                </a:r>
              </a:p>
            </p:txBody>
          </p:sp>
          <p:sp>
            <p:nvSpPr>
              <p:cNvPr id="2541" name="Rounded Rectangle"/>
              <p:cNvSpPr/>
              <p:nvPr/>
            </p:nvSpPr>
            <p:spPr>
              <a:xfrm>
                <a:off x="6411779" y="834239"/>
                <a:ext cx="1101610" cy="886511"/>
              </a:xfrm>
              <a:prstGeom prst="roundRect">
                <a:avLst>
                  <a:gd name="adj" fmla="val 18225"/>
                </a:avLst>
              </a:prstGeom>
              <a:solidFill>
                <a:srgbClr val="FFFC8D"/>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grpSp>
        <p:nvGrpSpPr>
          <p:cNvPr id="2578" name="Group"/>
          <p:cNvGrpSpPr/>
          <p:nvPr/>
        </p:nvGrpSpPr>
        <p:grpSpPr>
          <a:xfrm>
            <a:off x="11673295" y="485579"/>
            <a:ext cx="10075975" cy="12744842"/>
            <a:chOff x="0" y="0"/>
            <a:chExt cx="10075974" cy="12744840"/>
          </a:xfrm>
        </p:grpSpPr>
        <p:sp>
          <p:nvSpPr>
            <p:cNvPr id="2544" name="Rounded Rectangle"/>
            <p:cNvSpPr/>
            <p:nvPr/>
          </p:nvSpPr>
          <p:spPr>
            <a:xfrm>
              <a:off x="998208" y="9570965"/>
              <a:ext cx="2940429" cy="1145585"/>
            </a:xfrm>
            <a:prstGeom prst="roundRect">
              <a:avLst>
                <a:gd name="adj" fmla="val 25772"/>
              </a:avLst>
            </a:prstGeom>
            <a:solidFill>
              <a:srgbClr val="8ED3F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547" name="Group"/>
            <p:cNvGrpSpPr/>
            <p:nvPr/>
          </p:nvGrpSpPr>
          <p:grpSpPr>
            <a:xfrm>
              <a:off x="3111557" y="1171919"/>
              <a:ext cx="4204423" cy="697739"/>
              <a:chOff x="0" y="271208"/>
              <a:chExt cx="4204422" cy="697738"/>
            </a:xfrm>
          </p:grpSpPr>
          <p:sp>
            <p:nvSpPr>
              <p:cNvPr id="2545" name="Line"/>
              <p:cNvSpPr/>
              <p:nvPr/>
            </p:nvSpPr>
            <p:spPr>
              <a:xfrm flipH="1">
                <a:off x="0" y="271208"/>
                <a:ext cx="1465921" cy="697740"/>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46" name="Line"/>
              <p:cNvSpPr/>
              <p:nvPr/>
            </p:nvSpPr>
            <p:spPr>
              <a:xfrm>
                <a:off x="3086603" y="274226"/>
                <a:ext cx="1117820" cy="690132"/>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2548" name="Rounded Rectangle"/>
            <p:cNvSpPr/>
            <p:nvPr/>
          </p:nvSpPr>
          <p:spPr>
            <a:xfrm>
              <a:off x="6290592" y="9570965"/>
              <a:ext cx="2940429" cy="1145585"/>
            </a:xfrm>
            <a:prstGeom prst="roundRect">
              <a:avLst>
                <a:gd name="adj" fmla="val 25772"/>
              </a:avLst>
            </a:prstGeom>
            <a:solidFill>
              <a:srgbClr val="B3833C"/>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49" name="Rounded Rectangle"/>
            <p:cNvSpPr/>
            <p:nvPr/>
          </p:nvSpPr>
          <p:spPr>
            <a:xfrm>
              <a:off x="3796903" y="0"/>
              <a:ext cx="2940428" cy="1145585"/>
            </a:xfrm>
            <a:prstGeom prst="roundRect">
              <a:avLst>
                <a:gd name="adj" fmla="val 25772"/>
              </a:avLst>
            </a:prstGeom>
            <a:solidFill>
              <a:schemeClr val="accent6">
                <a:hueOff val="7068543"/>
                <a:satOff val="-63217"/>
                <a:lumOff val="21330"/>
              </a:schemeClr>
            </a:solidFill>
            <a:ln w="88900" cap="flat">
              <a:solidFill>
                <a:srgbClr val="00000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50" name="Rounded Rectangle"/>
            <p:cNvSpPr/>
            <p:nvPr/>
          </p:nvSpPr>
          <p:spPr>
            <a:xfrm>
              <a:off x="3413354" y="11599256"/>
              <a:ext cx="2940428" cy="1145585"/>
            </a:xfrm>
            <a:prstGeom prst="roundRect">
              <a:avLst>
                <a:gd name="adj" fmla="val 25772"/>
              </a:avLst>
            </a:prstGeom>
            <a:solidFill>
              <a:schemeClr val="accent6">
                <a:hueOff val="7068543"/>
                <a:satOff val="-63217"/>
                <a:lumOff val="21330"/>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555" name="Group"/>
            <p:cNvGrpSpPr/>
            <p:nvPr/>
          </p:nvGrpSpPr>
          <p:grpSpPr>
            <a:xfrm>
              <a:off x="0" y="1867275"/>
              <a:ext cx="4596898" cy="1221707"/>
              <a:chOff x="0" y="0"/>
              <a:chExt cx="4596897" cy="1221706"/>
            </a:xfrm>
          </p:grpSpPr>
          <p:grpSp>
            <p:nvGrpSpPr>
              <p:cNvPr id="2553" name="Group"/>
              <p:cNvGrpSpPr/>
              <p:nvPr/>
            </p:nvGrpSpPr>
            <p:grpSpPr>
              <a:xfrm>
                <a:off x="0" y="0"/>
                <a:ext cx="4596898" cy="1221707"/>
                <a:chOff x="0" y="0"/>
                <a:chExt cx="4596897" cy="1221706"/>
              </a:xfrm>
            </p:grpSpPr>
            <p:sp>
              <p:nvSpPr>
                <p:cNvPr id="2551" name="Rounded Rectangle"/>
                <p:cNvSpPr/>
                <p:nvPr/>
              </p:nvSpPr>
              <p:spPr>
                <a:xfrm>
                  <a:off x="0" y="0"/>
                  <a:ext cx="4596898" cy="1221707"/>
                </a:xfrm>
                <a:prstGeom prst="roundRect">
                  <a:avLst>
                    <a:gd name="adj" fmla="val 23186"/>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52" name="DEC(   )"/>
                <p:cNvSpPr txBox="1"/>
                <p:nvPr/>
              </p:nvSpPr>
              <p:spPr>
                <a:xfrm>
                  <a:off x="391563" y="18715"/>
                  <a:ext cx="3813771"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6000">
                      <a:solidFill>
                        <a:srgbClr val="000000"/>
                      </a:solidFill>
                      <a:latin typeface="Courier"/>
                      <a:ea typeface="Courier"/>
                      <a:cs typeface="Courier"/>
                      <a:sym typeface="Courier"/>
                    </a:defRPr>
                  </a:lvl1pPr>
                </a:lstStyle>
                <a:p>
                  <a:pPr/>
                  <a:r>
                    <a:t>DEC(   )</a:t>
                  </a:r>
                </a:p>
              </p:txBody>
            </p:sp>
          </p:grpSp>
          <p:sp>
            <p:nvSpPr>
              <p:cNvPr id="2554" name="Rounded Rectangle"/>
              <p:cNvSpPr/>
              <p:nvPr/>
            </p:nvSpPr>
            <p:spPr>
              <a:xfrm>
                <a:off x="2457450" y="167598"/>
                <a:ext cx="1101609" cy="886511"/>
              </a:xfrm>
              <a:prstGeom prst="roundRect">
                <a:avLst>
                  <a:gd name="adj" fmla="val 18225"/>
                </a:avLst>
              </a:prstGeom>
              <a:solidFill>
                <a:srgbClr val="EF93A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560" name="Group"/>
            <p:cNvGrpSpPr/>
            <p:nvPr/>
          </p:nvGrpSpPr>
          <p:grpSpPr>
            <a:xfrm>
              <a:off x="5479076" y="1841970"/>
              <a:ext cx="4596899" cy="1221708"/>
              <a:chOff x="0" y="0"/>
              <a:chExt cx="4596897" cy="1221706"/>
            </a:xfrm>
          </p:grpSpPr>
          <p:grpSp>
            <p:nvGrpSpPr>
              <p:cNvPr id="2558" name="Group"/>
              <p:cNvGrpSpPr/>
              <p:nvPr/>
            </p:nvGrpSpPr>
            <p:grpSpPr>
              <a:xfrm>
                <a:off x="0" y="0"/>
                <a:ext cx="4596898" cy="1221707"/>
                <a:chOff x="0" y="0"/>
                <a:chExt cx="4596897" cy="1221706"/>
              </a:xfrm>
            </p:grpSpPr>
            <p:sp>
              <p:nvSpPr>
                <p:cNvPr id="2556" name="Rounded Rectangle"/>
                <p:cNvSpPr/>
                <p:nvPr/>
              </p:nvSpPr>
              <p:spPr>
                <a:xfrm>
                  <a:off x="0" y="0"/>
                  <a:ext cx="4596898" cy="1221707"/>
                </a:xfrm>
                <a:prstGeom prst="roundRect">
                  <a:avLst>
                    <a:gd name="adj" fmla="val 23186"/>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57" name="DEC(   )"/>
                <p:cNvSpPr txBox="1"/>
                <p:nvPr/>
              </p:nvSpPr>
              <p:spPr>
                <a:xfrm>
                  <a:off x="391563" y="18715"/>
                  <a:ext cx="3813771"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6000">
                      <a:solidFill>
                        <a:srgbClr val="000000"/>
                      </a:solidFill>
                      <a:latin typeface="Courier"/>
                      <a:ea typeface="Courier"/>
                      <a:cs typeface="Courier"/>
                      <a:sym typeface="Courier"/>
                    </a:defRPr>
                  </a:lvl1pPr>
                </a:lstStyle>
                <a:p>
                  <a:pPr/>
                  <a:r>
                    <a:t>DEC(   )</a:t>
                  </a:r>
                </a:p>
              </p:txBody>
            </p:sp>
          </p:grpSp>
          <p:sp>
            <p:nvSpPr>
              <p:cNvPr id="2559" name="Rounded Rectangle"/>
              <p:cNvSpPr/>
              <p:nvPr/>
            </p:nvSpPr>
            <p:spPr>
              <a:xfrm>
                <a:off x="2457450" y="167598"/>
                <a:ext cx="1101609" cy="886511"/>
              </a:xfrm>
              <a:prstGeom prst="roundRect">
                <a:avLst>
                  <a:gd name="adj" fmla="val 18225"/>
                </a:avLst>
              </a:prstGeom>
              <a:solidFill>
                <a:srgbClr val="FFFC8C"/>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2561" name="Line"/>
            <p:cNvSpPr/>
            <p:nvPr/>
          </p:nvSpPr>
          <p:spPr>
            <a:xfrm>
              <a:off x="2946961" y="10826345"/>
              <a:ext cx="1117820" cy="690132"/>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62" name="Line"/>
            <p:cNvSpPr/>
            <p:nvPr/>
          </p:nvSpPr>
          <p:spPr>
            <a:xfrm flipH="1">
              <a:off x="5867961" y="10826345"/>
              <a:ext cx="1117820" cy="690132"/>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575" name="Group"/>
            <p:cNvGrpSpPr/>
            <p:nvPr/>
          </p:nvGrpSpPr>
          <p:grpSpPr>
            <a:xfrm>
              <a:off x="1090570" y="5714018"/>
              <a:ext cx="8255001" cy="1145585"/>
              <a:chOff x="4301" y="0"/>
              <a:chExt cx="8255000" cy="1145584"/>
            </a:xfrm>
          </p:grpSpPr>
          <p:sp>
            <p:nvSpPr>
              <p:cNvPr id="2563" name="Rounded Rectangle"/>
              <p:cNvSpPr/>
              <p:nvPr/>
            </p:nvSpPr>
            <p:spPr>
              <a:xfrm>
                <a:off x="4301" y="0"/>
                <a:ext cx="8255001" cy="1145585"/>
              </a:xfrm>
              <a:prstGeom prst="roundRect">
                <a:avLst>
                  <a:gd name="adj" fmla="val 25772"/>
                </a:avLst>
              </a:prstGeom>
              <a:solidFill>
                <a:srgbClr val="EF93A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64" name="Rectangle"/>
              <p:cNvSpPr/>
              <p:nvPr/>
            </p:nvSpPr>
            <p:spPr>
              <a:xfrm>
                <a:off x="264507" y="47188"/>
                <a:ext cx="386100" cy="1051208"/>
              </a:xfrm>
              <a:prstGeom prst="rect">
                <a:avLst/>
              </a:prstGeom>
              <a:solidFill>
                <a:srgbClr val="FFFC8D"/>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65" name="Rectangle"/>
              <p:cNvSpPr/>
              <p:nvPr/>
            </p:nvSpPr>
            <p:spPr>
              <a:xfrm>
                <a:off x="999356" y="47188"/>
                <a:ext cx="386100" cy="1051208"/>
              </a:xfrm>
              <a:prstGeom prst="rect">
                <a:avLst/>
              </a:prstGeom>
              <a:solidFill>
                <a:srgbClr val="FFFC8D"/>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66" name="Rectangle"/>
              <p:cNvSpPr/>
              <p:nvPr/>
            </p:nvSpPr>
            <p:spPr>
              <a:xfrm>
                <a:off x="1734205" y="47188"/>
                <a:ext cx="386100" cy="1051208"/>
              </a:xfrm>
              <a:prstGeom prst="rect">
                <a:avLst/>
              </a:prstGeom>
              <a:solidFill>
                <a:srgbClr val="FFFC8D"/>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67" name="Rectangle"/>
              <p:cNvSpPr/>
              <p:nvPr/>
            </p:nvSpPr>
            <p:spPr>
              <a:xfrm>
                <a:off x="2469054" y="47188"/>
                <a:ext cx="386100" cy="1051208"/>
              </a:xfrm>
              <a:prstGeom prst="rect">
                <a:avLst/>
              </a:prstGeom>
              <a:solidFill>
                <a:srgbClr val="FFFC8D"/>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68" name="Rectangle"/>
              <p:cNvSpPr/>
              <p:nvPr/>
            </p:nvSpPr>
            <p:spPr>
              <a:xfrm>
                <a:off x="3203903" y="47188"/>
                <a:ext cx="386100" cy="1051208"/>
              </a:xfrm>
              <a:prstGeom prst="rect">
                <a:avLst/>
              </a:prstGeom>
              <a:solidFill>
                <a:srgbClr val="FFFC8D"/>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69" name="Rectangle"/>
              <p:cNvSpPr/>
              <p:nvPr/>
            </p:nvSpPr>
            <p:spPr>
              <a:xfrm>
                <a:off x="3938752" y="47188"/>
                <a:ext cx="386100" cy="1051208"/>
              </a:xfrm>
              <a:prstGeom prst="rect">
                <a:avLst/>
              </a:prstGeom>
              <a:solidFill>
                <a:srgbClr val="FFFC8D"/>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70" name="Rectangle"/>
              <p:cNvSpPr/>
              <p:nvPr/>
            </p:nvSpPr>
            <p:spPr>
              <a:xfrm>
                <a:off x="4673601" y="47188"/>
                <a:ext cx="386100" cy="1051208"/>
              </a:xfrm>
              <a:prstGeom prst="rect">
                <a:avLst/>
              </a:prstGeom>
              <a:solidFill>
                <a:srgbClr val="FFFC8D"/>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71" name="Rectangle"/>
              <p:cNvSpPr/>
              <p:nvPr/>
            </p:nvSpPr>
            <p:spPr>
              <a:xfrm>
                <a:off x="5408450" y="47188"/>
                <a:ext cx="386100" cy="1051208"/>
              </a:xfrm>
              <a:prstGeom prst="rect">
                <a:avLst/>
              </a:prstGeom>
              <a:solidFill>
                <a:srgbClr val="FFFC8D"/>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72" name="Rectangle"/>
              <p:cNvSpPr/>
              <p:nvPr/>
            </p:nvSpPr>
            <p:spPr>
              <a:xfrm>
                <a:off x="6143299" y="47188"/>
                <a:ext cx="386100" cy="1051208"/>
              </a:xfrm>
              <a:prstGeom prst="rect">
                <a:avLst/>
              </a:prstGeom>
              <a:solidFill>
                <a:srgbClr val="FFFC8D"/>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73" name="Rectangle"/>
              <p:cNvSpPr/>
              <p:nvPr/>
            </p:nvSpPr>
            <p:spPr>
              <a:xfrm>
                <a:off x="6878149" y="47188"/>
                <a:ext cx="386099" cy="1051208"/>
              </a:xfrm>
              <a:prstGeom prst="rect">
                <a:avLst/>
              </a:prstGeom>
              <a:solidFill>
                <a:srgbClr val="FFFC8D"/>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74" name="Rectangle"/>
              <p:cNvSpPr/>
              <p:nvPr/>
            </p:nvSpPr>
            <p:spPr>
              <a:xfrm>
                <a:off x="7612997" y="47188"/>
                <a:ext cx="386099" cy="1051208"/>
              </a:xfrm>
              <a:prstGeom prst="rect">
                <a:avLst/>
              </a:prstGeom>
              <a:solidFill>
                <a:srgbClr val="FFFC8D"/>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2576" name="Line"/>
            <p:cNvSpPr/>
            <p:nvPr/>
          </p:nvSpPr>
          <p:spPr>
            <a:xfrm>
              <a:off x="7859960" y="3013965"/>
              <a:ext cx="1" cy="2605103"/>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77" name="Line"/>
            <p:cNvSpPr/>
            <p:nvPr/>
          </p:nvSpPr>
          <p:spPr>
            <a:xfrm flipH="1">
              <a:off x="2348025" y="3057992"/>
              <a:ext cx="1" cy="2605104"/>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2579" name="Line"/>
          <p:cNvSpPr/>
          <p:nvPr/>
        </p:nvSpPr>
        <p:spPr>
          <a:xfrm>
            <a:off x="14021321" y="7401266"/>
            <a:ext cx="1" cy="2605103"/>
          </a:xfrm>
          <a:prstGeom prst="line">
            <a:avLst/>
          </a:prstGeom>
          <a:ln w="63500">
            <a:solidFill>
              <a:srgbClr val="000000"/>
            </a:solidFill>
            <a:miter lim="400000"/>
            <a:tailEnd type="triangle"/>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580" name="Line"/>
          <p:cNvSpPr/>
          <p:nvPr/>
        </p:nvSpPr>
        <p:spPr>
          <a:xfrm>
            <a:off x="19533255" y="7368663"/>
            <a:ext cx="1" cy="2605103"/>
          </a:xfrm>
          <a:prstGeom prst="line">
            <a:avLst/>
          </a:prstGeom>
          <a:ln w="63500">
            <a:solidFill>
              <a:srgbClr val="000000"/>
            </a:solidFill>
            <a:miter lim="400000"/>
            <a:tailEnd type="triangle"/>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grpSp>
        <p:nvGrpSpPr>
          <p:cNvPr id="2589" name="Group"/>
          <p:cNvGrpSpPr/>
          <p:nvPr/>
        </p:nvGrpSpPr>
        <p:grpSpPr>
          <a:xfrm>
            <a:off x="216307" y="3002982"/>
            <a:ext cx="8138838" cy="6671045"/>
            <a:chOff x="0" y="0"/>
            <a:chExt cx="8138836" cy="6671043"/>
          </a:xfrm>
        </p:grpSpPr>
        <p:grpSp>
          <p:nvGrpSpPr>
            <p:cNvPr id="2584" name="Group"/>
            <p:cNvGrpSpPr/>
            <p:nvPr/>
          </p:nvGrpSpPr>
          <p:grpSpPr>
            <a:xfrm>
              <a:off x="495300" y="1765300"/>
              <a:ext cx="7643537" cy="4905744"/>
              <a:chOff x="0" y="0"/>
              <a:chExt cx="7643536" cy="4905743"/>
            </a:xfrm>
          </p:grpSpPr>
          <p:sp>
            <p:nvSpPr>
              <p:cNvPr id="2581" name="merge( ,  )"/>
              <p:cNvSpPr txBox="1"/>
              <p:nvPr/>
            </p:nvSpPr>
            <p:spPr>
              <a:xfrm>
                <a:off x="0" y="0"/>
                <a:ext cx="7643537" cy="49057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6000">
                    <a:solidFill>
                      <a:srgbClr val="000000"/>
                    </a:solidFill>
                    <a:latin typeface="Courier"/>
                    <a:ea typeface="Courier"/>
                    <a:cs typeface="Courier"/>
                    <a:sym typeface="Courier"/>
                  </a:defRPr>
                </a:pPr>
                <a:r>
                  <a:t>merge</a:t>
                </a:r>
                <a:r>
                  <a:rPr sz="12000"/>
                  <a:t>( </a:t>
                </a:r>
                <a:r>
                  <a:t>,  </a:t>
                </a:r>
                <a:r>
                  <a:rPr sz="12000"/>
                  <a:t>) </a:t>
                </a:r>
              </a:p>
            </p:txBody>
          </p:sp>
          <p:sp>
            <p:nvSpPr>
              <p:cNvPr id="2582" name="Rounded Rectangle"/>
              <p:cNvSpPr/>
              <p:nvPr/>
            </p:nvSpPr>
            <p:spPr>
              <a:xfrm>
                <a:off x="3593699" y="1803233"/>
                <a:ext cx="1146205" cy="922399"/>
              </a:xfrm>
              <a:prstGeom prst="roundRect">
                <a:avLst>
                  <a:gd name="adj" fmla="val 18225"/>
                </a:avLst>
              </a:prstGeom>
              <a:solidFill>
                <a:srgbClr val="F093AC"/>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83" name="Rounded Rectangle"/>
              <p:cNvSpPr/>
              <p:nvPr/>
            </p:nvSpPr>
            <p:spPr>
              <a:xfrm>
                <a:off x="5233163" y="1803233"/>
                <a:ext cx="1146205" cy="922399"/>
              </a:xfrm>
              <a:prstGeom prst="roundRect">
                <a:avLst>
                  <a:gd name="adj" fmla="val 18225"/>
                </a:avLst>
              </a:prstGeom>
              <a:solidFill>
                <a:srgbClr val="FEFC8D"/>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588" name="Group"/>
            <p:cNvGrpSpPr/>
            <p:nvPr/>
          </p:nvGrpSpPr>
          <p:grpSpPr>
            <a:xfrm>
              <a:off x="0" y="0"/>
              <a:ext cx="7643537" cy="4905744"/>
              <a:chOff x="0" y="0"/>
              <a:chExt cx="7643536" cy="4905743"/>
            </a:xfrm>
          </p:grpSpPr>
          <p:sp>
            <p:nvSpPr>
              <p:cNvPr id="2585" name="pad( ,  )"/>
              <p:cNvSpPr txBox="1"/>
              <p:nvPr/>
            </p:nvSpPr>
            <p:spPr>
              <a:xfrm>
                <a:off x="0" y="0"/>
                <a:ext cx="7643537" cy="49057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6000">
                    <a:solidFill>
                      <a:srgbClr val="000000"/>
                    </a:solidFill>
                    <a:latin typeface="Courier"/>
                    <a:ea typeface="Courier"/>
                    <a:cs typeface="Courier"/>
                    <a:sym typeface="Courier"/>
                  </a:defRPr>
                </a:pPr>
                <a:r>
                  <a:t>pad</a:t>
                </a:r>
                <a:r>
                  <a:rPr sz="12000"/>
                  <a:t>( </a:t>
                </a:r>
                <a:r>
                  <a:t>,  </a:t>
                </a:r>
                <a:r>
                  <a:rPr sz="12000"/>
                  <a:t>) </a:t>
                </a:r>
              </a:p>
            </p:txBody>
          </p:sp>
          <p:sp>
            <p:nvSpPr>
              <p:cNvPr id="2586" name="Rounded Rectangle"/>
              <p:cNvSpPr/>
              <p:nvPr/>
            </p:nvSpPr>
            <p:spPr>
              <a:xfrm>
                <a:off x="3060299" y="1803233"/>
                <a:ext cx="1146205" cy="922399"/>
              </a:xfrm>
              <a:prstGeom prst="roundRect">
                <a:avLst>
                  <a:gd name="adj" fmla="val 18225"/>
                </a:avLst>
              </a:prstGeom>
              <a:solidFill>
                <a:srgbClr val="F093AC"/>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587" name="Rounded Rectangle"/>
              <p:cNvSpPr/>
              <p:nvPr/>
            </p:nvSpPr>
            <p:spPr>
              <a:xfrm>
                <a:off x="4814063" y="1803233"/>
                <a:ext cx="1146205" cy="922399"/>
              </a:xfrm>
              <a:prstGeom prst="roundRect">
                <a:avLst>
                  <a:gd name="adj" fmla="val 18225"/>
                </a:avLst>
              </a:prstGeom>
              <a:solidFill>
                <a:srgbClr val="FEFC8D"/>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658DA0"/>
        </a:solidFill>
      </p:bgPr>
    </p:bg>
    <p:spTree>
      <p:nvGrpSpPr>
        <p:cNvPr id="1" name=""/>
        <p:cNvGrpSpPr/>
        <p:nvPr/>
      </p:nvGrpSpPr>
      <p:grpSpPr>
        <a:xfrm>
          <a:off x="0" y="0"/>
          <a:ext cx="0" cy="0"/>
          <a:chOff x="0" y="0"/>
          <a:chExt cx="0" cy="0"/>
        </a:xfrm>
      </p:grpSpPr>
      <p:sp>
        <p:nvSpPr>
          <p:cNvPr id="271" name="Rounded Rectangle"/>
          <p:cNvSpPr/>
          <p:nvPr/>
        </p:nvSpPr>
        <p:spPr>
          <a:xfrm>
            <a:off x="2684126" y="1480776"/>
            <a:ext cx="2237396" cy="1057276"/>
          </a:xfrm>
          <a:prstGeom prst="roundRect">
            <a:avLst>
              <a:gd name="adj" fmla="val 21248"/>
            </a:avLst>
          </a:prstGeom>
          <a:solidFill>
            <a:schemeClr val="accent6">
              <a:hueOff val="10811956"/>
              <a:satOff val="-58544"/>
              <a:lumOff val="-9736"/>
            </a:schemeClr>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72" name="Line"/>
          <p:cNvSpPr/>
          <p:nvPr/>
        </p:nvSpPr>
        <p:spPr>
          <a:xfrm>
            <a:off x="3802823" y="2496019"/>
            <a:ext cx="1" cy="1146176"/>
          </a:xfrm>
          <a:prstGeom prst="line">
            <a:avLst/>
          </a:prstGeom>
          <a:ln w="88900">
            <a:solidFill>
              <a:srgbClr val="000000"/>
            </a:solidFill>
            <a:miter lim="400000"/>
            <a:tailEnd type="triangle"/>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73" name="Line"/>
          <p:cNvSpPr/>
          <p:nvPr/>
        </p:nvSpPr>
        <p:spPr>
          <a:xfrm flipH="1">
            <a:off x="2214843" y="6833223"/>
            <a:ext cx="907685" cy="907685"/>
          </a:xfrm>
          <a:prstGeom prst="line">
            <a:avLst/>
          </a:prstGeom>
          <a:ln w="88900">
            <a:solidFill>
              <a:srgbClr val="000000"/>
            </a:solidFill>
            <a:miter lim="400000"/>
            <a:tailEnd type="triangle"/>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74" name="Line"/>
          <p:cNvSpPr/>
          <p:nvPr/>
        </p:nvSpPr>
        <p:spPr>
          <a:xfrm>
            <a:off x="4427416" y="6837158"/>
            <a:ext cx="899814" cy="899814"/>
          </a:xfrm>
          <a:prstGeom prst="line">
            <a:avLst/>
          </a:prstGeom>
          <a:ln w="88900">
            <a:solidFill>
              <a:srgbClr val="000000"/>
            </a:solidFill>
            <a:miter lim="400000"/>
            <a:tailEnd type="triangle"/>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75" name="Line"/>
          <p:cNvSpPr/>
          <p:nvPr/>
        </p:nvSpPr>
        <p:spPr>
          <a:xfrm rot="16653527">
            <a:off x="-1425553" y="5751311"/>
            <a:ext cx="6516593" cy="2537516"/>
          </a:xfrm>
          <a:custGeom>
            <a:avLst/>
            <a:gdLst/>
            <a:ahLst/>
            <a:cxnLst>
              <a:cxn ang="0">
                <a:pos x="wd2" y="hd2"/>
              </a:cxn>
              <a:cxn ang="5400000">
                <a:pos x="wd2" y="hd2"/>
              </a:cxn>
              <a:cxn ang="10800000">
                <a:pos x="wd2" y="hd2"/>
              </a:cxn>
              <a:cxn ang="16200000">
                <a:pos x="wd2" y="hd2"/>
              </a:cxn>
            </a:cxnLst>
            <a:rect l="0" t="0" r="r" b="b"/>
            <a:pathLst>
              <a:path w="21575" h="21297" fill="norm" stroke="1" extrusionOk="0">
                <a:moveTo>
                  <a:pt x="4" y="21297"/>
                </a:moveTo>
                <a:cubicBezTo>
                  <a:pt x="-25" y="19190"/>
                  <a:pt x="114" y="17127"/>
                  <a:pt x="425" y="15188"/>
                </a:cubicBezTo>
                <a:cubicBezTo>
                  <a:pt x="2068" y="4934"/>
                  <a:pt x="6891" y="1334"/>
                  <a:pt x="11483" y="319"/>
                </a:cubicBezTo>
                <a:cubicBezTo>
                  <a:pt x="13621" y="-154"/>
                  <a:pt x="15799" y="-303"/>
                  <a:pt x="17845" y="1323"/>
                </a:cubicBezTo>
                <a:cubicBezTo>
                  <a:pt x="19158" y="2367"/>
                  <a:pt x="20400" y="4237"/>
                  <a:pt x="20921" y="7428"/>
                </a:cubicBezTo>
                <a:cubicBezTo>
                  <a:pt x="21261" y="9514"/>
                  <a:pt x="21217" y="11859"/>
                  <a:pt x="21575" y="13877"/>
                </a:cubicBezTo>
              </a:path>
            </a:pathLst>
          </a:custGeom>
          <a:ln w="88900">
            <a:solidFill>
              <a:srgbClr val="000000"/>
            </a:solidFill>
            <a:miter lim="400000"/>
            <a:tailEnd type="triangle"/>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76" name="Rounded Rectangle"/>
          <p:cNvSpPr/>
          <p:nvPr/>
        </p:nvSpPr>
        <p:spPr>
          <a:xfrm>
            <a:off x="2684126" y="3630823"/>
            <a:ext cx="2237396" cy="1057276"/>
          </a:xfrm>
          <a:prstGeom prst="roundRect">
            <a:avLst>
              <a:gd name="adj" fmla="val 21248"/>
            </a:avLst>
          </a:prstGeom>
          <a:solidFill>
            <a:schemeClr val="accent1">
              <a:hueOff val="-137334"/>
              <a:satOff val="-2150"/>
              <a:lumOff val="15684"/>
            </a:schemeClr>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77" name="Rounded Rectangle"/>
          <p:cNvSpPr/>
          <p:nvPr/>
        </p:nvSpPr>
        <p:spPr>
          <a:xfrm>
            <a:off x="2684126" y="5827948"/>
            <a:ext cx="2237396" cy="1057276"/>
          </a:xfrm>
          <a:prstGeom prst="roundRect">
            <a:avLst>
              <a:gd name="adj" fmla="val 21248"/>
            </a:avLst>
          </a:prstGeom>
          <a:solidFill>
            <a:schemeClr val="accent2">
              <a:hueOff val="-1342298"/>
              <a:satOff val="-4651"/>
              <a:lumOff val="19617"/>
            </a:schemeClr>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78" name="Rounded Rectangle"/>
          <p:cNvSpPr/>
          <p:nvPr/>
        </p:nvSpPr>
        <p:spPr>
          <a:xfrm>
            <a:off x="1063483" y="7693031"/>
            <a:ext cx="2237395" cy="1057276"/>
          </a:xfrm>
          <a:prstGeom prst="roundRect">
            <a:avLst>
              <a:gd name="adj" fmla="val 21248"/>
            </a:avLst>
          </a:prstGeom>
          <a:solidFill>
            <a:schemeClr val="accent4">
              <a:hueOff val="-241732"/>
              <a:satOff val="29417"/>
              <a:lumOff val="20730"/>
            </a:schemeClr>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79" name="Rounded Rectangle"/>
          <p:cNvSpPr/>
          <p:nvPr/>
        </p:nvSpPr>
        <p:spPr>
          <a:xfrm>
            <a:off x="3832308" y="7693031"/>
            <a:ext cx="2237396" cy="1057276"/>
          </a:xfrm>
          <a:prstGeom prst="roundRect">
            <a:avLst>
              <a:gd name="adj" fmla="val 21248"/>
            </a:avLst>
          </a:prstGeom>
          <a:solidFill>
            <a:schemeClr val="accent5">
              <a:hueOff val="100859"/>
              <a:satOff val="-13629"/>
              <a:lumOff val="23879"/>
            </a:schemeClr>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80" name="Rounded Rectangle"/>
          <p:cNvSpPr/>
          <p:nvPr/>
        </p:nvSpPr>
        <p:spPr>
          <a:xfrm>
            <a:off x="2684126" y="9706161"/>
            <a:ext cx="2237396" cy="1057276"/>
          </a:xfrm>
          <a:prstGeom prst="roundRect">
            <a:avLst>
              <a:gd name="adj" fmla="val 21248"/>
            </a:avLst>
          </a:prstGeom>
          <a:solidFill>
            <a:schemeClr val="accent6">
              <a:hueOff val="105381"/>
              <a:satOff val="14341"/>
              <a:lumOff val="10801"/>
            </a:schemeClr>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81" name="Rounded Rectangle"/>
          <p:cNvSpPr/>
          <p:nvPr/>
        </p:nvSpPr>
        <p:spPr>
          <a:xfrm>
            <a:off x="2684126" y="11519031"/>
            <a:ext cx="2237396" cy="1057276"/>
          </a:xfrm>
          <a:prstGeom prst="roundRect">
            <a:avLst>
              <a:gd name="adj" fmla="val 21248"/>
            </a:avLst>
          </a:prstGeom>
          <a:solidFill>
            <a:schemeClr val="accent3">
              <a:satOff val="-13807"/>
              <a:lumOff val="19329"/>
            </a:schemeClr>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82" name="Line"/>
          <p:cNvSpPr/>
          <p:nvPr/>
        </p:nvSpPr>
        <p:spPr>
          <a:xfrm>
            <a:off x="3802823" y="4705752"/>
            <a:ext cx="1" cy="1146176"/>
          </a:xfrm>
          <a:prstGeom prst="line">
            <a:avLst/>
          </a:prstGeom>
          <a:ln w="88900">
            <a:solidFill>
              <a:srgbClr val="000000"/>
            </a:solidFill>
            <a:miter lim="400000"/>
            <a:tailEnd type="triangle"/>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83" name="Line"/>
          <p:cNvSpPr/>
          <p:nvPr/>
        </p:nvSpPr>
        <p:spPr>
          <a:xfrm flipH="1">
            <a:off x="4174714" y="8764001"/>
            <a:ext cx="907684" cy="907684"/>
          </a:xfrm>
          <a:prstGeom prst="line">
            <a:avLst/>
          </a:prstGeom>
          <a:ln w="88900">
            <a:solidFill>
              <a:srgbClr val="000000"/>
            </a:solidFill>
            <a:miter lim="400000"/>
            <a:tailEnd type="triangle"/>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84" name="Line"/>
          <p:cNvSpPr/>
          <p:nvPr/>
        </p:nvSpPr>
        <p:spPr>
          <a:xfrm>
            <a:off x="2366582" y="8770365"/>
            <a:ext cx="899814" cy="899814"/>
          </a:xfrm>
          <a:prstGeom prst="line">
            <a:avLst/>
          </a:prstGeom>
          <a:ln w="88900">
            <a:solidFill>
              <a:srgbClr val="000000"/>
            </a:solidFill>
            <a:miter lim="400000"/>
            <a:tailEnd type="triangle"/>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85" name="Line"/>
          <p:cNvSpPr/>
          <p:nvPr/>
        </p:nvSpPr>
        <p:spPr>
          <a:xfrm rot="5632167">
            <a:off x="1896691" y="6928072"/>
            <a:ext cx="7380210" cy="1843076"/>
          </a:xfrm>
          <a:custGeom>
            <a:avLst/>
            <a:gdLst/>
            <a:ahLst/>
            <a:cxnLst>
              <a:cxn ang="0">
                <a:pos x="wd2" y="hd2"/>
              </a:cxn>
              <a:cxn ang="5400000">
                <a:pos x="wd2" y="hd2"/>
              </a:cxn>
              <a:cxn ang="10800000">
                <a:pos x="wd2" y="hd2"/>
              </a:cxn>
              <a:cxn ang="16200000">
                <a:pos x="wd2" y="hd2"/>
              </a:cxn>
            </a:cxnLst>
            <a:rect l="0" t="0" r="r" b="b"/>
            <a:pathLst>
              <a:path w="21600" h="21153" fill="norm" stroke="1" extrusionOk="0">
                <a:moveTo>
                  <a:pt x="0" y="21153"/>
                </a:moveTo>
                <a:cubicBezTo>
                  <a:pt x="55" y="18546"/>
                  <a:pt x="295" y="16047"/>
                  <a:pt x="690" y="13938"/>
                </a:cubicBezTo>
                <a:cubicBezTo>
                  <a:pt x="1302" y="10663"/>
                  <a:pt x="2141" y="8642"/>
                  <a:pt x="3030" y="6992"/>
                </a:cubicBezTo>
                <a:cubicBezTo>
                  <a:pt x="5421" y="2555"/>
                  <a:pt x="8148" y="565"/>
                  <a:pt x="10802" y="102"/>
                </a:cubicBezTo>
                <a:cubicBezTo>
                  <a:pt x="13946" y="-447"/>
                  <a:pt x="17278" y="1031"/>
                  <a:pt x="19730" y="9648"/>
                </a:cubicBezTo>
                <a:cubicBezTo>
                  <a:pt x="20528" y="12452"/>
                  <a:pt x="21166" y="15886"/>
                  <a:pt x="21600" y="19728"/>
                </a:cubicBezTo>
              </a:path>
            </a:pathLst>
          </a:custGeom>
          <a:ln w="88900">
            <a:solidFill>
              <a:srgbClr val="000000"/>
            </a:solidFill>
            <a:miter lim="400000"/>
            <a:tailEnd type="triangle"/>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86" name="Rounded Rectangle"/>
          <p:cNvSpPr/>
          <p:nvPr/>
        </p:nvSpPr>
        <p:spPr>
          <a:xfrm>
            <a:off x="2684126" y="1480776"/>
            <a:ext cx="2237396" cy="1057276"/>
          </a:xfrm>
          <a:prstGeom prst="roundRect">
            <a:avLst>
              <a:gd name="adj" fmla="val 21248"/>
            </a:avLst>
          </a:prstGeom>
          <a:solidFill>
            <a:schemeClr val="accent6">
              <a:hueOff val="10811956"/>
              <a:satOff val="-58544"/>
              <a:lumOff val="-9736"/>
            </a:schemeClr>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87" name="Rounded Rectangle"/>
          <p:cNvSpPr/>
          <p:nvPr/>
        </p:nvSpPr>
        <p:spPr>
          <a:xfrm>
            <a:off x="2684126" y="3630823"/>
            <a:ext cx="2237396" cy="1057276"/>
          </a:xfrm>
          <a:prstGeom prst="roundRect">
            <a:avLst>
              <a:gd name="adj" fmla="val 21248"/>
            </a:avLst>
          </a:prstGeom>
          <a:solidFill>
            <a:schemeClr val="accent1">
              <a:hueOff val="-137334"/>
              <a:satOff val="-2150"/>
              <a:lumOff val="15684"/>
            </a:schemeClr>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88" name="Rounded Rectangle"/>
          <p:cNvSpPr/>
          <p:nvPr/>
        </p:nvSpPr>
        <p:spPr>
          <a:xfrm>
            <a:off x="2684126" y="5827948"/>
            <a:ext cx="2237396" cy="1057276"/>
          </a:xfrm>
          <a:prstGeom prst="roundRect">
            <a:avLst>
              <a:gd name="adj" fmla="val 21248"/>
            </a:avLst>
          </a:prstGeom>
          <a:solidFill>
            <a:schemeClr val="accent2">
              <a:hueOff val="-1342298"/>
              <a:satOff val="-4651"/>
              <a:lumOff val="19617"/>
            </a:schemeClr>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89" name="Rounded Rectangle"/>
          <p:cNvSpPr/>
          <p:nvPr/>
        </p:nvSpPr>
        <p:spPr>
          <a:xfrm>
            <a:off x="1063483" y="7693031"/>
            <a:ext cx="2237395" cy="1057276"/>
          </a:xfrm>
          <a:prstGeom prst="roundRect">
            <a:avLst>
              <a:gd name="adj" fmla="val 21248"/>
            </a:avLst>
          </a:prstGeom>
          <a:solidFill>
            <a:schemeClr val="accent4">
              <a:hueOff val="-241732"/>
              <a:satOff val="29417"/>
              <a:lumOff val="20730"/>
            </a:schemeClr>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90" name="Rounded Rectangle"/>
          <p:cNvSpPr/>
          <p:nvPr/>
        </p:nvSpPr>
        <p:spPr>
          <a:xfrm>
            <a:off x="3832308" y="7686666"/>
            <a:ext cx="2237396" cy="1057276"/>
          </a:xfrm>
          <a:prstGeom prst="roundRect">
            <a:avLst>
              <a:gd name="adj" fmla="val 21248"/>
            </a:avLst>
          </a:prstGeom>
          <a:solidFill>
            <a:schemeClr val="accent5">
              <a:hueOff val="100859"/>
              <a:satOff val="-13629"/>
              <a:lumOff val="23879"/>
            </a:schemeClr>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91" name="Rounded Rectangle"/>
          <p:cNvSpPr/>
          <p:nvPr/>
        </p:nvSpPr>
        <p:spPr>
          <a:xfrm>
            <a:off x="2684126" y="9706161"/>
            <a:ext cx="2237396" cy="1057276"/>
          </a:xfrm>
          <a:prstGeom prst="roundRect">
            <a:avLst>
              <a:gd name="adj" fmla="val 21248"/>
            </a:avLst>
          </a:prstGeom>
          <a:solidFill>
            <a:schemeClr val="accent6">
              <a:hueOff val="105381"/>
              <a:satOff val="14341"/>
              <a:lumOff val="10801"/>
            </a:schemeClr>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292" name="Rounded Rectangle"/>
          <p:cNvSpPr/>
          <p:nvPr/>
        </p:nvSpPr>
        <p:spPr>
          <a:xfrm>
            <a:off x="2684126" y="11517525"/>
            <a:ext cx="2237396" cy="1057276"/>
          </a:xfrm>
          <a:prstGeom prst="roundRect">
            <a:avLst>
              <a:gd name="adj" fmla="val 21248"/>
            </a:avLst>
          </a:prstGeom>
          <a:solidFill>
            <a:schemeClr val="accent3">
              <a:satOff val="-13807"/>
              <a:lumOff val="19329"/>
            </a:schemeClr>
          </a:solidFill>
          <a:ln w="88900">
            <a:solidFill>
              <a:srgbClr val="000000"/>
            </a:solidFill>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grpSp>
        <p:nvGrpSpPr>
          <p:cNvPr id="312" name="Group"/>
          <p:cNvGrpSpPr/>
          <p:nvPr/>
        </p:nvGrpSpPr>
        <p:grpSpPr>
          <a:xfrm>
            <a:off x="7161322" y="2922941"/>
            <a:ext cx="15617598" cy="8029088"/>
            <a:chOff x="0" y="0"/>
            <a:chExt cx="15617596" cy="8029086"/>
          </a:xfrm>
        </p:grpSpPr>
        <p:grpSp>
          <p:nvGrpSpPr>
            <p:cNvPr id="300" name="Group"/>
            <p:cNvGrpSpPr/>
            <p:nvPr/>
          </p:nvGrpSpPr>
          <p:grpSpPr>
            <a:xfrm>
              <a:off x="1934375" y="945110"/>
              <a:ext cx="13683222" cy="2638795"/>
              <a:chOff x="0" y="0"/>
              <a:chExt cx="13683220" cy="2638794"/>
            </a:xfrm>
          </p:grpSpPr>
          <p:sp>
            <p:nvSpPr>
              <p:cNvPr id="293" name="Line"/>
              <p:cNvSpPr/>
              <p:nvPr/>
            </p:nvSpPr>
            <p:spPr>
              <a:xfrm flipH="1">
                <a:off x="-1" y="28220"/>
                <a:ext cx="5396860" cy="2610461"/>
              </a:xfrm>
              <a:prstGeom prst="line">
                <a:avLst/>
              </a:prstGeom>
              <a:noFill/>
              <a:ln w="889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94" name="Line"/>
              <p:cNvSpPr/>
              <p:nvPr/>
            </p:nvSpPr>
            <p:spPr>
              <a:xfrm flipH="1">
                <a:off x="2280381" y="193343"/>
                <a:ext cx="3246510" cy="2445452"/>
              </a:xfrm>
              <a:prstGeom prst="line">
                <a:avLst/>
              </a:prstGeom>
              <a:noFill/>
              <a:ln w="889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95" name="Line"/>
              <p:cNvSpPr/>
              <p:nvPr/>
            </p:nvSpPr>
            <p:spPr>
              <a:xfrm flipH="1">
                <a:off x="4561073" y="351244"/>
                <a:ext cx="1137974" cy="2287437"/>
              </a:xfrm>
              <a:prstGeom prst="line">
                <a:avLst/>
              </a:prstGeom>
              <a:noFill/>
              <a:ln w="889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96" name="Line"/>
              <p:cNvSpPr/>
              <p:nvPr/>
            </p:nvSpPr>
            <p:spPr>
              <a:xfrm>
                <a:off x="6313778" y="341844"/>
                <a:ext cx="527832" cy="2296837"/>
              </a:xfrm>
              <a:prstGeom prst="line">
                <a:avLst/>
              </a:prstGeom>
              <a:noFill/>
              <a:ln w="889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97" name="Line"/>
              <p:cNvSpPr/>
              <p:nvPr/>
            </p:nvSpPr>
            <p:spPr>
              <a:xfrm>
                <a:off x="7297830" y="360565"/>
                <a:ext cx="1824318" cy="2278117"/>
              </a:xfrm>
              <a:prstGeom prst="line">
                <a:avLst/>
              </a:prstGeom>
              <a:noFill/>
              <a:ln w="889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98" name="Line"/>
              <p:cNvSpPr/>
              <p:nvPr/>
            </p:nvSpPr>
            <p:spPr>
              <a:xfrm>
                <a:off x="7584112" y="195273"/>
                <a:ext cx="3818572" cy="2443409"/>
              </a:xfrm>
              <a:prstGeom prst="line">
                <a:avLst/>
              </a:prstGeom>
              <a:noFill/>
              <a:ln w="889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99" name="Line"/>
              <p:cNvSpPr/>
              <p:nvPr/>
            </p:nvSpPr>
            <p:spPr>
              <a:xfrm>
                <a:off x="7560309" y="-1"/>
                <a:ext cx="6122912" cy="2638682"/>
              </a:xfrm>
              <a:prstGeom prst="line">
                <a:avLst/>
              </a:prstGeom>
              <a:noFill/>
              <a:ln w="889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301" name="Rounded Rectangle"/>
            <p:cNvSpPr/>
            <p:nvPr/>
          </p:nvSpPr>
          <p:spPr>
            <a:xfrm>
              <a:off x="7300418" y="274636"/>
              <a:ext cx="2237395" cy="1057276"/>
            </a:xfrm>
            <a:prstGeom prst="roundRect">
              <a:avLst>
                <a:gd name="adj" fmla="val 21248"/>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02" name="Rounded Rectangle"/>
            <p:cNvSpPr/>
            <p:nvPr/>
          </p:nvSpPr>
          <p:spPr>
            <a:xfrm>
              <a:off x="7300418" y="6971812"/>
              <a:ext cx="2237395" cy="1057276"/>
            </a:xfrm>
            <a:prstGeom prst="roundRect">
              <a:avLst>
                <a:gd name="adj" fmla="val 21248"/>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310" name="Group"/>
            <p:cNvGrpSpPr/>
            <p:nvPr/>
          </p:nvGrpSpPr>
          <p:grpSpPr>
            <a:xfrm flipH="1" rot="10800000">
              <a:off x="1934375" y="4691449"/>
              <a:ext cx="13683222" cy="2665501"/>
              <a:chOff x="0" y="0"/>
              <a:chExt cx="13683220" cy="2665499"/>
            </a:xfrm>
          </p:grpSpPr>
          <p:sp>
            <p:nvSpPr>
              <p:cNvPr id="303" name="Line"/>
              <p:cNvSpPr/>
              <p:nvPr/>
            </p:nvSpPr>
            <p:spPr>
              <a:xfrm flipH="1">
                <a:off x="0" y="60807"/>
                <a:ext cx="5331273" cy="2604579"/>
              </a:xfrm>
              <a:prstGeom prst="line">
                <a:avLst/>
              </a:prstGeom>
              <a:noFill/>
              <a:ln w="88900" cap="flat">
                <a:solidFill>
                  <a:srgbClr val="000000"/>
                </a:solidFill>
                <a:prstDash val="solid"/>
                <a:miter lim="400000"/>
                <a:head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04" name="Line"/>
              <p:cNvSpPr/>
              <p:nvPr/>
            </p:nvSpPr>
            <p:spPr>
              <a:xfrm flipH="1">
                <a:off x="2280381" y="317007"/>
                <a:ext cx="3239981" cy="2348493"/>
              </a:xfrm>
              <a:prstGeom prst="line">
                <a:avLst/>
              </a:prstGeom>
              <a:noFill/>
              <a:ln w="88900" cap="flat">
                <a:solidFill>
                  <a:srgbClr val="000000"/>
                </a:solidFill>
                <a:prstDash val="solid"/>
                <a:miter lim="400000"/>
                <a:head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05" name="Line"/>
              <p:cNvSpPr/>
              <p:nvPr/>
            </p:nvSpPr>
            <p:spPr>
              <a:xfrm flipH="1">
                <a:off x="4561073" y="372066"/>
                <a:ext cx="1383672" cy="2293320"/>
              </a:xfrm>
              <a:prstGeom prst="line">
                <a:avLst/>
              </a:prstGeom>
              <a:noFill/>
              <a:ln w="88900" cap="flat">
                <a:solidFill>
                  <a:srgbClr val="000000"/>
                </a:solidFill>
                <a:prstDash val="solid"/>
                <a:miter lim="400000"/>
                <a:head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06" name="Line"/>
              <p:cNvSpPr/>
              <p:nvPr/>
            </p:nvSpPr>
            <p:spPr>
              <a:xfrm>
                <a:off x="6313778" y="368549"/>
                <a:ext cx="527832" cy="2296837"/>
              </a:xfrm>
              <a:prstGeom prst="line">
                <a:avLst/>
              </a:prstGeom>
              <a:noFill/>
              <a:ln w="88900" cap="flat">
                <a:solidFill>
                  <a:srgbClr val="000000"/>
                </a:solidFill>
                <a:prstDash val="solid"/>
                <a:miter lim="400000"/>
                <a:head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07" name="Line"/>
              <p:cNvSpPr/>
              <p:nvPr/>
            </p:nvSpPr>
            <p:spPr>
              <a:xfrm>
                <a:off x="7191664" y="342871"/>
                <a:ext cx="1930484" cy="2322515"/>
              </a:xfrm>
              <a:prstGeom prst="line">
                <a:avLst/>
              </a:prstGeom>
              <a:noFill/>
              <a:ln w="88900" cap="flat">
                <a:solidFill>
                  <a:srgbClr val="000000"/>
                </a:solidFill>
                <a:prstDash val="solid"/>
                <a:miter lim="400000"/>
                <a:head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08" name="Line"/>
              <p:cNvSpPr/>
              <p:nvPr/>
            </p:nvSpPr>
            <p:spPr>
              <a:xfrm>
                <a:off x="7584112" y="221978"/>
                <a:ext cx="3818572" cy="2443409"/>
              </a:xfrm>
              <a:prstGeom prst="line">
                <a:avLst/>
              </a:prstGeom>
              <a:noFill/>
              <a:ln w="88900" cap="flat">
                <a:solidFill>
                  <a:srgbClr val="000000"/>
                </a:solidFill>
                <a:prstDash val="solid"/>
                <a:miter lim="400000"/>
                <a:head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09" name="Line"/>
              <p:cNvSpPr/>
              <p:nvPr/>
            </p:nvSpPr>
            <p:spPr>
              <a:xfrm>
                <a:off x="7600366" y="0"/>
                <a:ext cx="6082855" cy="2665386"/>
              </a:xfrm>
              <a:prstGeom prst="line">
                <a:avLst/>
              </a:prstGeom>
              <a:noFill/>
              <a:ln w="88900" cap="flat">
                <a:solidFill>
                  <a:srgbClr val="000000"/>
                </a:solidFill>
                <a:prstDash val="solid"/>
                <a:miter lim="400000"/>
                <a:head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311" name="Line"/>
            <p:cNvSpPr/>
            <p:nvPr/>
          </p:nvSpPr>
          <p:spPr>
            <a:xfrm rot="16653527">
              <a:off x="764844" y="95905"/>
              <a:ext cx="6646609" cy="7365989"/>
            </a:xfrm>
            <a:custGeom>
              <a:avLst/>
              <a:gdLst/>
              <a:ahLst/>
              <a:cxnLst>
                <a:cxn ang="0">
                  <a:pos x="wd2" y="hd2"/>
                </a:cxn>
                <a:cxn ang="5400000">
                  <a:pos x="wd2" y="hd2"/>
                </a:cxn>
                <a:cxn ang="10800000">
                  <a:pos x="wd2" y="hd2"/>
                </a:cxn>
                <a:cxn ang="16200000">
                  <a:pos x="wd2" y="hd2"/>
                </a:cxn>
              </a:cxnLst>
              <a:rect l="0" t="0" r="r" b="b"/>
              <a:pathLst>
                <a:path w="21571" h="20276" fill="norm" stroke="1" extrusionOk="0">
                  <a:moveTo>
                    <a:pt x="125" y="20276"/>
                  </a:moveTo>
                  <a:cubicBezTo>
                    <a:pt x="-7" y="18360"/>
                    <a:pt x="-29" y="16471"/>
                    <a:pt x="34" y="14656"/>
                  </a:cubicBezTo>
                  <a:cubicBezTo>
                    <a:pt x="170" y="10730"/>
                    <a:pt x="730" y="6682"/>
                    <a:pt x="3526" y="3615"/>
                  </a:cubicBezTo>
                  <a:cubicBezTo>
                    <a:pt x="6992" y="-187"/>
                    <a:pt x="13125" y="-1324"/>
                    <a:pt x="16916" y="1827"/>
                  </a:cubicBezTo>
                  <a:cubicBezTo>
                    <a:pt x="18465" y="3114"/>
                    <a:pt x="19258" y="5111"/>
                    <a:pt x="19897" y="7475"/>
                  </a:cubicBezTo>
                  <a:cubicBezTo>
                    <a:pt x="20789" y="10779"/>
                    <a:pt x="21369" y="14328"/>
                    <a:pt x="21571" y="17665"/>
                  </a:cubicBezTo>
                </a:path>
              </a:pathLst>
            </a:custGeom>
            <a:noFill/>
            <a:ln w="889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318" name="Group"/>
          <p:cNvGrpSpPr/>
          <p:nvPr/>
        </p:nvGrpSpPr>
        <p:grpSpPr>
          <a:xfrm>
            <a:off x="5187411" y="456882"/>
            <a:ext cx="10563545" cy="2783959"/>
            <a:chOff x="0" y="0"/>
            <a:chExt cx="10563543" cy="2783957"/>
          </a:xfrm>
        </p:grpSpPr>
        <p:grpSp>
          <p:nvGrpSpPr>
            <p:cNvPr id="315" name="Group"/>
            <p:cNvGrpSpPr/>
            <p:nvPr/>
          </p:nvGrpSpPr>
          <p:grpSpPr>
            <a:xfrm>
              <a:off x="2790715" y="0"/>
              <a:ext cx="4349208" cy="2077832"/>
              <a:chOff x="0" y="0"/>
              <a:chExt cx="4349206" cy="2077831"/>
            </a:xfrm>
          </p:grpSpPr>
          <p:sp>
            <p:nvSpPr>
              <p:cNvPr id="313" name="Oval"/>
              <p:cNvSpPr/>
              <p:nvPr/>
            </p:nvSpPr>
            <p:spPr>
              <a:xfrm>
                <a:off x="0" y="0"/>
                <a:ext cx="4349207" cy="2077832"/>
              </a:xfrm>
              <a:prstGeom prst="ellipse">
                <a:avLst/>
              </a:prstGeom>
              <a:solidFill>
                <a:srgbClr val="FFFFFF"/>
              </a:solidFill>
              <a:ln w="508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14" name="Flatten"/>
              <p:cNvSpPr txBox="1"/>
              <p:nvPr/>
            </p:nvSpPr>
            <p:spPr>
              <a:xfrm>
                <a:off x="197756" y="145556"/>
                <a:ext cx="3954935" cy="1661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nSpc>
                    <a:spcPct val="80000"/>
                  </a:lnSpc>
                  <a:defRPr b="1" sz="8000">
                    <a:solidFill>
                      <a:schemeClr val="accent5"/>
                    </a:solidFill>
                    <a:latin typeface="+mj-lt"/>
                    <a:ea typeface="+mj-ea"/>
                    <a:cs typeface="+mj-cs"/>
                    <a:sym typeface="Trebuchet MS"/>
                  </a:defRPr>
                </a:lvl1pPr>
              </a:lstStyle>
              <a:p>
                <a:pPr/>
                <a:r>
                  <a:t>Flatten</a:t>
                </a:r>
              </a:p>
            </p:txBody>
          </p:sp>
        </p:grpSp>
        <p:sp>
          <p:nvSpPr>
            <p:cNvPr id="316" name="Line"/>
            <p:cNvSpPr/>
            <p:nvPr/>
          </p:nvSpPr>
          <p:spPr>
            <a:xfrm>
              <a:off x="7212631" y="1061896"/>
              <a:ext cx="3350913" cy="1722062"/>
            </a:xfrm>
            <a:custGeom>
              <a:avLst/>
              <a:gdLst/>
              <a:ahLst/>
              <a:cxnLst>
                <a:cxn ang="0">
                  <a:pos x="wd2" y="hd2"/>
                </a:cxn>
                <a:cxn ang="5400000">
                  <a:pos x="wd2" y="hd2"/>
                </a:cxn>
                <a:cxn ang="10800000">
                  <a:pos x="wd2" y="hd2"/>
                </a:cxn>
                <a:cxn ang="16200000">
                  <a:pos x="wd2" y="hd2"/>
                </a:cxn>
              </a:cxnLst>
              <a:rect l="0" t="0" r="r" b="b"/>
              <a:pathLst>
                <a:path w="21600" h="21151" fill="norm" stroke="1" extrusionOk="0">
                  <a:moveTo>
                    <a:pt x="0" y="580"/>
                  </a:moveTo>
                  <a:cubicBezTo>
                    <a:pt x="2941" y="-449"/>
                    <a:pt x="5978" y="-121"/>
                    <a:pt x="8817" y="1665"/>
                  </a:cubicBezTo>
                  <a:cubicBezTo>
                    <a:pt x="13586" y="4663"/>
                    <a:pt x="17781" y="11292"/>
                    <a:pt x="19867" y="18409"/>
                  </a:cubicBezTo>
                  <a:cubicBezTo>
                    <a:pt x="20233" y="19659"/>
                    <a:pt x="20569" y="21096"/>
                    <a:pt x="21600" y="21151"/>
                  </a:cubicBezTo>
                </a:path>
              </a:pathLst>
            </a:cu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17" name="Line"/>
            <p:cNvSpPr/>
            <p:nvPr/>
          </p:nvSpPr>
          <p:spPr>
            <a:xfrm>
              <a:off x="0" y="678195"/>
              <a:ext cx="2807543" cy="382051"/>
            </a:xfrm>
            <a:custGeom>
              <a:avLst/>
              <a:gdLst/>
              <a:ahLst/>
              <a:cxnLst>
                <a:cxn ang="0">
                  <a:pos x="wd2" y="hd2"/>
                </a:cxn>
                <a:cxn ang="5400000">
                  <a:pos x="wd2" y="hd2"/>
                </a:cxn>
                <a:cxn ang="10800000">
                  <a:pos x="wd2" y="hd2"/>
                </a:cxn>
                <a:cxn ang="16200000">
                  <a:pos x="wd2" y="hd2"/>
                </a:cxn>
              </a:cxnLst>
              <a:rect l="0" t="0" r="r" b="b"/>
              <a:pathLst>
                <a:path w="21600" h="18512" fill="norm" stroke="1" extrusionOk="0">
                  <a:moveTo>
                    <a:pt x="0" y="10005"/>
                  </a:moveTo>
                  <a:cubicBezTo>
                    <a:pt x="1451" y="6776"/>
                    <a:pt x="3172" y="4209"/>
                    <a:pt x="5067" y="2452"/>
                  </a:cubicBezTo>
                  <a:cubicBezTo>
                    <a:pt x="11040" y="-3088"/>
                    <a:pt x="18043" y="837"/>
                    <a:pt x="19879" y="13450"/>
                  </a:cubicBezTo>
                  <a:cubicBezTo>
                    <a:pt x="20217" y="15767"/>
                    <a:pt x="20553" y="18408"/>
                    <a:pt x="21600" y="18512"/>
                  </a:cubicBezTo>
                </a:path>
              </a:pathLst>
            </a:cu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nvGrpSpPr>
          <p:cNvPr id="321" name="Group"/>
          <p:cNvGrpSpPr/>
          <p:nvPr/>
        </p:nvGrpSpPr>
        <p:grpSpPr>
          <a:xfrm>
            <a:off x="7288908" y="384152"/>
            <a:ext cx="16495627" cy="12922296"/>
            <a:chOff x="0" y="0"/>
            <a:chExt cx="16495625" cy="12922295"/>
          </a:xfrm>
        </p:grpSpPr>
        <p:sp>
          <p:nvSpPr>
            <p:cNvPr id="319" name="Group"/>
            <p:cNvSpPr/>
            <p:nvPr/>
          </p:nvSpPr>
          <p:spPr>
            <a:xfrm>
              <a:off x="0" y="0"/>
              <a:ext cx="16495626" cy="12922296"/>
            </a:xfrm>
            <a:prstGeom prst="rect">
              <a:avLst/>
            </a:prstGeom>
            <a:solidFill>
              <a:srgbClr val="FFFFFF"/>
            </a:solidFill>
            <a:ln w="50800" cap="flat">
              <a:solidFill>
                <a:srgbClr val="000000"/>
              </a:solidFill>
              <a:prstDash val="solid"/>
              <a:miter lim="400000"/>
            </a:ln>
            <a:effectLst>
              <a:outerShdw sx="100000" sy="100000" kx="0" ky="0" algn="b" rotWithShape="0" blurRad="177800" dist="203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20" name="int next=0;…"/>
            <p:cNvSpPr txBox="1"/>
            <p:nvPr/>
          </p:nvSpPr>
          <p:spPr>
            <a:xfrm>
              <a:off x="211826" y="52491"/>
              <a:ext cx="15530781" cy="128173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6000">
                  <a:solidFill>
                    <a:srgbClr val="000000"/>
                  </a:solidFill>
                  <a:latin typeface="Courier"/>
                  <a:ea typeface="Courier"/>
                  <a:cs typeface="Courier"/>
                  <a:sym typeface="Courier"/>
                </a:defRPr>
              </a:pPr>
              <a:r>
                <a:t>int </a:t>
              </a:r>
              <a:r>
                <a:rPr b="1">
                  <a:solidFill>
                    <a:srgbClr val="C82506"/>
                  </a:solidFill>
                </a:rPr>
                <a:t>next</a:t>
              </a:r>
              <a:r>
                <a:t>=0</a:t>
              </a:r>
              <a:r>
                <a:t>;</a:t>
              </a:r>
            </a:p>
            <a:p>
              <a:pPr algn="l"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6000">
                  <a:solidFill>
                    <a:srgbClr val="000000"/>
                  </a:solidFill>
                  <a:latin typeface="Courier"/>
                  <a:ea typeface="Courier"/>
                  <a:cs typeface="Courier"/>
                  <a:sym typeface="Courier"/>
                </a:defRPr>
              </a:pPr>
              <a:r>
                <a:t>for(;;)</a:t>
              </a:r>
            </a:p>
            <a:p>
              <a:pPr algn="l"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6000">
                  <a:solidFill>
                    <a:srgbClr val="000000"/>
                  </a:solidFill>
                  <a:latin typeface="Courier"/>
                  <a:ea typeface="Courier"/>
                  <a:cs typeface="Courier"/>
                  <a:sym typeface="Courier"/>
                </a:defRPr>
              </a:pPr>
              <a:r>
                <a:t>   switch(</a:t>
              </a:r>
              <a:r>
                <a:rPr b="1">
                  <a:solidFill>
                    <a:srgbClr val="C82506"/>
                  </a:solidFill>
                </a:rPr>
                <a:t>next</a:t>
              </a:r>
              <a:r>
                <a:t>) {</a:t>
              </a:r>
            </a:p>
            <a:p>
              <a:pPr algn="l"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6000">
                  <a:solidFill>
                    <a:srgbClr val="000000"/>
                  </a:solidFill>
                  <a:latin typeface="Courier"/>
                  <a:ea typeface="Courier"/>
                  <a:cs typeface="Courier"/>
                  <a:sym typeface="Courier"/>
                </a:defRPr>
              </a:pPr>
              <a:r>
                <a:t>   case 0: …; </a:t>
              </a:r>
              <a:r>
                <a:rPr b="1">
                  <a:solidFill>
                    <a:srgbClr val="C82506"/>
                  </a:solidFill>
                </a:rPr>
                <a:t>next</a:t>
              </a:r>
              <a:r>
                <a:t>=1</a:t>
              </a:r>
              <a:r>
                <a:t>; break;</a:t>
              </a:r>
            </a:p>
            <a:p>
              <a:pPr algn="l"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6000">
                  <a:solidFill>
                    <a:srgbClr val="000000"/>
                  </a:solidFill>
                  <a:latin typeface="Courier"/>
                  <a:ea typeface="Courier"/>
                  <a:cs typeface="Courier"/>
                  <a:sym typeface="Courier"/>
                </a:defRPr>
              </a:pPr>
              <a:r>
                <a:t>   case 1: </a:t>
              </a:r>
              <a:r>
                <a:t>if (…) </a:t>
              </a:r>
              <a:r>
                <a:rPr b="1">
                  <a:solidFill>
                    <a:srgbClr val="C82506"/>
                  </a:solidFill>
                </a:rPr>
                <a:t>next</a:t>
              </a:r>
              <a:r>
                <a:t>=2; </a:t>
              </a:r>
            </a:p>
            <a:p>
              <a:pPr algn="l"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6000">
                  <a:solidFill>
                    <a:srgbClr val="000000"/>
                  </a:solidFill>
                  <a:latin typeface="Courier"/>
                  <a:ea typeface="Courier"/>
                  <a:cs typeface="Courier"/>
                  <a:sym typeface="Courier"/>
                </a:defRPr>
              </a:pPr>
              <a:r>
                <a:t>           else </a:t>
              </a:r>
              <a:r>
                <a:rPr b="1">
                  <a:solidFill>
                    <a:srgbClr val="C82506"/>
                  </a:solidFill>
                </a:rPr>
                <a:t>next</a:t>
              </a:r>
              <a:r>
                <a:t>=6;</a:t>
              </a:r>
              <a:r>
                <a:t> break;</a:t>
              </a:r>
            </a:p>
            <a:p>
              <a:pPr algn="l"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6000">
                  <a:solidFill>
                    <a:srgbClr val="000000"/>
                  </a:solidFill>
                  <a:latin typeface="Courier"/>
                  <a:ea typeface="Courier"/>
                  <a:cs typeface="Courier"/>
                  <a:sym typeface="Courier"/>
                </a:defRPr>
              </a:pPr>
              <a:r>
                <a:t>   case 2: </a:t>
              </a:r>
              <a:r>
                <a:t>if (…) </a:t>
              </a:r>
              <a:r>
                <a:rPr b="1">
                  <a:solidFill>
                    <a:srgbClr val="C82506"/>
                  </a:solidFill>
                </a:rPr>
                <a:t>next</a:t>
              </a:r>
              <a:r>
                <a:t>=3; </a:t>
              </a:r>
            </a:p>
            <a:p>
              <a:pPr algn="l"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6000">
                  <a:solidFill>
                    <a:srgbClr val="000000"/>
                  </a:solidFill>
                  <a:latin typeface="Courier"/>
                  <a:ea typeface="Courier"/>
                  <a:cs typeface="Courier"/>
                  <a:sym typeface="Courier"/>
                </a:defRPr>
              </a:pPr>
              <a:r>
                <a:t>           else </a:t>
              </a:r>
              <a:r>
                <a:rPr b="1">
                  <a:solidFill>
                    <a:srgbClr val="C82506"/>
                  </a:solidFill>
                </a:rPr>
                <a:t>next</a:t>
              </a:r>
              <a:r>
                <a:t>=4</a:t>
              </a:r>
              <a:r>
                <a:t>; break;</a:t>
              </a:r>
            </a:p>
            <a:p>
              <a:pPr algn="l"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6000">
                  <a:solidFill>
                    <a:srgbClr val="000000"/>
                  </a:solidFill>
                  <a:latin typeface="Courier"/>
                  <a:ea typeface="Courier"/>
                  <a:cs typeface="Courier"/>
                  <a:sym typeface="Courier"/>
                </a:defRPr>
              </a:pPr>
              <a:r>
                <a:t>   case 3: …; </a:t>
              </a:r>
              <a:r>
                <a:rPr b="1">
                  <a:solidFill>
                    <a:srgbClr val="C82506"/>
                  </a:solidFill>
                </a:rPr>
                <a:t>next</a:t>
              </a:r>
              <a:r>
                <a:t>=5</a:t>
              </a:r>
              <a:r>
                <a:t>; break; </a:t>
              </a:r>
            </a:p>
            <a:p>
              <a:pPr algn="l"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6000">
                  <a:solidFill>
                    <a:srgbClr val="000000"/>
                  </a:solidFill>
                  <a:latin typeface="Courier"/>
                  <a:ea typeface="Courier"/>
                  <a:cs typeface="Courier"/>
                  <a:sym typeface="Courier"/>
                </a:defRPr>
              </a:pPr>
              <a:r>
                <a:t>   case 4: …; </a:t>
              </a:r>
              <a:r>
                <a:rPr b="1">
                  <a:solidFill>
                    <a:srgbClr val="C82506"/>
                  </a:solidFill>
                </a:rPr>
                <a:t>next</a:t>
              </a:r>
              <a:r>
                <a:t>=5</a:t>
              </a:r>
              <a:r>
                <a:t>; break;</a:t>
              </a:r>
            </a:p>
            <a:p>
              <a:pPr algn="l"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6000">
                  <a:solidFill>
                    <a:srgbClr val="000000"/>
                  </a:solidFill>
                  <a:latin typeface="Courier"/>
                  <a:ea typeface="Courier"/>
                  <a:cs typeface="Courier"/>
                  <a:sym typeface="Courier"/>
                </a:defRPr>
              </a:pPr>
              <a:r>
                <a:t>   case 5: s…; n</a:t>
              </a:r>
              <a:r>
                <a:rPr b="1">
                  <a:solidFill>
                    <a:srgbClr val="C82506"/>
                  </a:solidFill>
                </a:rPr>
                <a:t>ext</a:t>
              </a:r>
              <a:r>
                <a:t>=1</a:t>
              </a:r>
              <a:r>
                <a:t>; break;</a:t>
              </a:r>
            </a:p>
            <a:p>
              <a:pPr algn="l"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6000">
                  <a:solidFill>
                    <a:srgbClr val="000000"/>
                  </a:solidFill>
                  <a:latin typeface="Courier"/>
                  <a:ea typeface="Courier"/>
                  <a:cs typeface="Courier"/>
                  <a:sym typeface="Courier"/>
                </a:defRPr>
              </a:pPr>
              <a:r>
                <a:t>   case 6: return L;}</a:t>
              </a:r>
            </a:p>
            <a:p>
              <a:pPr algn="l"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6000">
                  <a:solidFill>
                    <a:srgbClr val="000000"/>
                  </a:solidFill>
                  <a:latin typeface="Courier"/>
                  <a:ea typeface="Courier"/>
                  <a:cs typeface="Courier"/>
                  <a:sym typeface="Courier"/>
                </a:defRPr>
              </a:pPr>
              <a:r>
                <a: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8"/>
                                        </p:tgtEl>
                                        <p:attrNameLst>
                                          <p:attrName>style.visibility</p:attrName>
                                        </p:attrNameLst>
                                      </p:cBhvr>
                                      <p:to>
                                        <p:strVal val="visible"/>
                                      </p:to>
                                    </p:set>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217063 0.370231" origin="layout" pathEditMode="relative">
                                      <p:cBhvr>
                                        <p:cTn id="9" dur="1000" fill="hold"/>
                                        <p:tgtEl>
                                          <p:spTgt spid="286"/>
                                        </p:tgtEl>
                                        <p:attrNameLst>
                                          <p:attrName>ppt_x</p:attrName>
                                          <p:attrName>ppt_y</p:attrName>
                                        </p:attrNameLst>
                                      </p:cBhvr>
                                    </p:animMotion>
                                  </p:childTnLst>
                                </p:cTn>
                              </p:par>
                            </p:childTnLst>
                          </p:cTn>
                        </p:par>
                        <p:par>
                          <p:cTn id="10" fill="hold">
                            <p:stCondLst>
                              <p:cond delay="0"/>
                            </p:stCondLst>
                            <p:childTnLst>
                              <p:par>
                                <p:cTn id="11" presetClass="path" nodeType="withEffect" presetSubtype="0" presetID="-1" grpId="3" accel="50000" decel="50000" fill="hold">
                                  <p:stCondLst>
                                    <p:cond delay="0"/>
                                  </p:stCondLst>
                                  <p:childTnLst>
                                    <p:animMotion path="M 0.000000 0.000000 L 0.310589 0.213476" origin="layout" pathEditMode="relative">
                                      <p:cBhvr>
                                        <p:cTn id="12" dur="1000" fill="hold"/>
                                        <p:tgtEl>
                                          <p:spTgt spid="287"/>
                                        </p:tgtEl>
                                        <p:attrNameLst>
                                          <p:attrName>ppt_x</p:attrName>
                                          <p:attrName>ppt_y</p:attrName>
                                        </p:attrNameLst>
                                      </p:cBhvr>
                                    </p:animMotion>
                                  </p:childTnLst>
                                </p:cTn>
                              </p:par>
                            </p:childTnLst>
                          </p:cTn>
                        </p:par>
                        <p:par>
                          <p:cTn id="13" fill="hold">
                            <p:stCondLst>
                              <p:cond delay="0"/>
                            </p:stCondLst>
                            <p:childTnLst>
                              <p:par>
                                <p:cTn id="14" presetClass="path" nodeType="withEffect" presetSubtype="0" presetID="-1" grpId="4" accel="50000" decel="50000" fill="hold">
                                  <p:stCondLst>
                                    <p:cond delay="0"/>
                                  </p:stCondLst>
                                  <p:childTnLst>
                                    <p:animMotion path="M 0.000000 0.000000 L 0.404115 0.053289" origin="layout" pathEditMode="relative">
                                      <p:cBhvr>
                                        <p:cTn id="15" dur="1000" fill="hold"/>
                                        <p:tgtEl>
                                          <p:spTgt spid="288"/>
                                        </p:tgtEl>
                                        <p:attrNameLst>
                                          <p:attrName>ppt_x</p:attrName>
                                          <p:attrName>ppt_y</p:attrName>
                                        </p:attrNameLst>
                                      </p:cBhvr>
                                    </p:animMotion>
                                  </p:childTnLst>
                                </p:cTn>
                              </p:par>
                            </p:childTnLst>
                          </p:cTn>
                        </p:par>
                        <p:par>
                          <p:cTn id="16" fill="hold">
                            <p:stCondLst>
                              <p:cond delay="0"/>
                            </p:stCondLst>
                            <p:childTnLst>
                              <p:par>
                                <p:cTn id="17" presetClass="path" nodeType="withEffect" presetSubtype="0" presetID="-1" grpId="5" accel="50000" decel="50000" fill="hold">
                                  <p:stCondLst>
                                    <p:cond delay="0"/>
                                  </p:stCondLst>
                                  <p:childTnLst>
                                    <p:animMotion path="M 0.000000 0.000000 L 0.564105 -0.082689" origin="layout" pathEditMode="relative">
                                      <p:cBhvr>
                                        <p:cTn id="18" dur="1000" fill="hold"/>
                                        <p:tgtEl>
                                          <p:spTgt spid="289"/>
                                        </p:tgtEl>
                                        <p:attrNameLst>
                                          <p:attrName>ppt_x</p:attrName>
                                          <p:attrName>ppt_y</p:attrName>
                                        </p:attrNameLst>
                                      </p:cBhvr>
                                    </p:animMotion>
                                  </p:childTnLst>
                                </p:cTn>
                              </p:par>
                            </p:childTnLst>
                          </p:cTn>
                        </p:par>
                        <p:par>
                          <p:cTn id="19" fill="hold">
                            <p:stCondLst>
                              <p:cond delay="0"/>
                            </p:stCondLst>
                            <p:childTnLst>
                              <p:par>
                                <p:cTn id="20" presetClass="path" nodeType="withEffect" presetSubtype="0" presetID="-1" grpId="6" accel="50000" decel="50000" fill="hold">
                                  <p:stCondLst>
                                    <p:cond delay="0"/>
                                  </p:stCondLst>
                                  <p:childTnLst>
                                    <p:animMotion path="M 0.000000 0.000000 L 0.544611 -0.082689" origin="layout" pathEditMode="relative">
                                      <p:cBhvr>
                                        <p:cTn id="21" dur="1000" fill="hold"/>
                                        <p:tgtEl>
                                          <p:spTgt spid="290"/>
                                        </p:tgtEl>
                                        <p:attrNameLst>
                                          <p:attrName>ppt_x</p:attrName>
                                          <p:attrName>ppt_y</p:attrName>
                                        </p:attrNameLst>
                                      </p:cBhvr>
                                    </p:animMotion>
                                  </p:childTnLst>
                                </p:cTn>
                              </p:par>
                            </p:childTnLst>
                          </p:cTn>
                        </p:par>
                        <p:par>
                          <p:cTn id="22" fill="hold">
                            <p:stCondLst>
                              <p:cond delay="0"/>
                            </p:stCondLst>
                            <p:childTnLst>
                              <p:par>
                                <p:cTn id="23" presetClass="path" nodeType="withEffect" presetSubtype="0" presetID="-1" grpId="7" accel="50000" decel="50000" fill="hold">
                                  <p:stCondLst>
                                    <p:cond delay="0"/>
                                  </p:stCondLst>
                                  <p:childTnLst>
                                    <p:animMotion path="M 0.000000 0.000000 L 0.684693 -0.229462" origin="layout" pathEditMode="relative">
                                      <p:cBhvr>
                                        <p:cTn id="24" dur="1000" fill="hold"/>
                                        <p:tgtEl>
                                          <p:spTgt spid="291"/>
                                        </p:tgtEl>
                                        <p:attrNameLst>
                                          <p:attrName>ppt_x</p:attrName>
                                          <p:attrName>ppt_y</p:attrName>
                                        </p:attrNameLst>
                                      </p:cBhvr>
                                    </p:animMotion>
                                  </p:childTnLst>
                                </p:cTn>
                              </p:par>
                            </p:childTnLst>
                          </p:cTn>
                        </p:par>
                        <p:par>
                          <p:cTn id="25" fill="hold">
                            <p:stCondLst>
                              <p:cond delay="0"/>
                            </p:stCondLst>
                            <p:childTnLst>
                              <p:par>
                                <p:cTn id="26" presetClass="path" nodeType="withEffect" presetSubtype="0" presetID="-1" grpId="8" accel="50000" decel="50000" fill="hold">
                                  <p:stCondLst>
                                    <p:cond delay="0"/>
                                  </p:stCondLst>
                                  <p:childTnLst>
                                    <p:animMotion path="M 0.000000 0.000000 L 0.778610 -0.361154" origin="layout" pathEditMode="relative">
                                      <p:cBhvr>
                                        <p:cTn id="27" dur="1000" fill="hold"/>
                                        <p:tgtEl>
                                          <p:spTgt spid="292"/>
                                        </p:tgtEl>
                                        <p:attrNameLst>
                                          <p:attrName>ppt_x</p:attrName>
                                          <p:attrName>ppt_y</p:attrName>
                                        </p:attrNameLst>
                                      </p:cBhvr>
                                    </p:animMotion>
                                  </p:childTnLst>
                                </p:cTn>
                              </p:par>
                            </p:childTnLst>
                          </p:cTn>
                        </p:par>
                        <p:par>
                          <p:cTn id="28" fill="hold">
                            <p:stCondLst>
                              <p:cond delay="1000"/>
                            </p:stCondLst>
                            <p:childTnLst>
                              <p:par>
                                <p:cTn id="29" presetClass="entr" nodeType="afterEffect" presetID="9" grpId="9" fill="hold">
                                  <p:stCondLst>
                                    <p:cond delay="0"/>
                                  </p:stCondLst>
                                  <p:iterate type="el" backwards="0">
                                    <p:tmAbs val="0"/>
                                  </p:iterate>
                                  <p:childTnLst>
                                    <p:set>
                                      <p:cBhvr>
                                        <p:cTn id="30" fill="hold"/>
                                        <p:tgtEl>
                                          <p:spTgt spid="312"/>
                                        </p:tgtEl>
                                        <p:attrNameLst>
                                          <p:attrName>style.visibility</p:attrName>
                                        </p:attrNameLst>
                                      </p:cBhvr>
                                      <p:to>
                                        <p:strVal val="visible"/>
                                      </p:to>
                                    </p:set>
                                    <p:animEffect filter="dissolve" transition="in">
                                      <p:cBhvr>
                                        <p:cTn id="31" dur="500"/>
                                        <p:tgtEl>
                                          <p:spTgt spid="312"/>
                                        </p:tgtEl>
                                      </p:cBhvr>
                                    </p:animEffect>
                                  </p:childTnLst>
                                </p:cTn>
                              </p:par>
                            </p:childTnLst>
                          </p:cTn>
                        </p:par>
                      </p:childTnLst>
                    </p:cTn>
                  </p:par>
                  <p:par>
                    <p:cTn id="32" fill="hold">
                      <p:stCondLst>
                        <p:cond delay="indefinite"/>
                      </p:stCondLst>
                      <p:childTnLst>
                        <p:par>
                          <p:cTn id="33" fill="hold">
                            <p:stCondLst>
                              <p:cond delay="0"/>
                            </p:stCondLst>
                            <p:childTnLst>
                              <p:par>
                                <p:cTn id="34" presetClass="exit" nodeType="clickEffect" presetSubtype="0" presetID="1" grpId="10" fill="hold">
                                  <p:stCondLst>
                                    <p:cond delay="0"/>
                                  </p:stCondLst>
                                  <p:iterate type="el" backwards="0">
                                    <p:tmAbs val="0"/>
                                  </p:iterate>
                                  <p:childTnLst>
                                    <p:set>
                                      <p:cBhvr>
                                        <p:cTn id="35" fill="hold">
                                          <p:stCondLst>
                                            <p:cond delay="0"/>
                                          </p:stCondLst>
                                        </p:cTn>
                                        <p:tgtEl>
                                          <p:spTgt spid="318"/>
                                        </p:tgtEl>
                                        <p:attrNameLst>
                                          <p:attrName>style.visibility</p:attrName>
                                        </p:attrNameLst>
                                      </p:cBhvr>
                                      <p:to>
                                        <p:strVal val="hidden"/>
                                      </p:to>
                                    </p:set>
                                  </p:childTnLst>
                                </p:cTn>
                              </p:par>
                            </p:childTnLst>
                          </p:cTn>
                        </p:par>
                        <p:par>
                          <p:cTn id="36" fill="hold">
                            <p:stCondLst>
                              <p:cond delay="0"/>
                            </p:stCondLst>
                            <p:childTnLst>
                              <p:par>
                                <p:cTn id="37" presetClass="entr" nodeType="afterEffect" presetID="9" grpId="11" fill="hold">
                                  <p:stCondLst>
                                    <p:cond delay="0"/>
                                  </p:stCondLst>
                                  <p:iterate type="el" backwards="0">
                                    <p:tmAbs val="0"/>
                                  </p:iterate>
                                  <p:childTnLst>
                                    <p:set>
                                      <p:cBhvr>
                                        <p:cTn id="38" fill="hold"/>
                                        <p:tgtEl>
                                          <p:spTgt spid="321"/>
                                        </p:tgtEl>
                                        <p:attrNameLst>
                                          <p:attrName>style.visibility</p:attrName>
                                        </p:attrNameLst>
                                      </p:cBhvr>
                                      <p:to>
                                        <p:strVal val="visible"/>
                                      </p:to>
                                    </p:set>
                                    <p:animEffect filter="dissolve" transition="in">
                                      <p:cBhvr>
                                        <p:cTn id="39" dur="5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8" grpId="10"/>
      <p:bldP build="whole" bldLvl="1" animBg="1" rev="0" advAuto="0" spid="312" grpId="9"/>
      <p:bldP build="whole" bldLvl="1" animBg="1" rev="0" advAuto="0" spid="321" grpId="11"/>
      <p:bldP build="whole" bldLvl="1" animBg="1" rev="0" advAuto="0" spid="318" grpId="1"/>
    </p:bld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3" name="Rectangle"/>
          <p:cNvSpPr/>
          <p:nvPr/>
        </p:nvSpPr>
        <p:spPr>
          <a:xfrm>
            <a:off x="517560" y="826441"/>
            <a:ext cx="9874949" cy="12063118"/>
          </a:xfrm>
          <a:prstGeom prst="rect">
            <a:avLst/>
          </a:prstGeom>
          <a:solidFill>
            <a:srgbClr val="FFFFFF"/>
          </a:solidFill>
          <a:ln w="12700">
            <a:miter lim="400000"/>
          </a:ln>
          <a:effectLst>
            <a:outerShdw sx="100000" sy="100000" kx="0" ky="0" algn="b" rotWithShape="0" blurRad="101600" dist="325420" dir="3808970">
              <a:srgbClr val="000000">
                <a:alpha val="42052"/>
              </a:srgbClr>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grpSp>
        <p:nvGrpSpPr>
          <p:cNvPr id="2600" name="Group"/>
          <p:cNvGrpSpPr/>
          <p:nvPr/>
        </p:nvGrpSpPr>
        <p:grpSpPr>
          <a:xfrm>
            <a:off x="339915" y="552929"/>
            <a:ext cx="9874949" cy="4283508"/>
            <a:chOff x="0" y="0"/>
            <a:chExt cx="9874947" cy="4283507"/>
          </a:xfrm>
        </p:grpSpPr>
        <p:grpSp>
          <p:nvGrpSpPr>
            <p:cNvPr id="2596" name="Group"/>
            <p:cNvGrpSpPr/>
            <p:nvPr/>
          </p:nvGrpSpPr>
          <p:grpSpPr>
            <a:xfrm>
              <a:off x="0" y="0"/>
              <a:ext cx="9874948" cy="2886075"/>
              <a:chOff x="0" y="0"/>
              <a:chExt cx="9874947" cy="2886075"/>
            </a:xfrm>
          </p:grpSpPr>
          <p:sp>
            <p:nvSpPr>
              <p:cNvPr id="2594" name="insert(DEC(   ))"/>
              <p:cNvSpPr txBox="1"/>
              <p:nvPr/>
            </p:nvSpPr>
            <p:spPr>
              <a:xfrm>
                <a:off x="0" y="-1"/>
                <a:ext cx="9874948" cy="2886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defRPr sz="6000">
                    <a:solidFill>
                      <a:srgbClr val="000000"/>
                    </a:solidFill>
                    <a:latin typeface="Courier"/>
                    <a:ea typeface="Courier"/>
                    <a:cs typeface="Courier"/>
                    <a:sym typeface="Courier"/>
                  </a:defRPr>
                </a:pPr>
                <a:r>
                  <a:t>insert</a:t>
                </a:r>
                <a:r>
                  <a:rPr sz="12000"/>
                  <a:t>(</a:t>
                </a:r>
                <a:r>
                  <a:t>DEC(   )</a:t>
                </a:r>
                <a:r>
                  <a:rPr sz="12000"/>
                  <a:t>) </a:t>
                </a:r>
              </a:p>
            </p:txBody>
          </p:sp>
          <p:sp>
            <p:nvSpPr>
              <p:cNvPr id="2595" name="Rounded Rectangle"/>
              <p:cNvSpPr/>
              <p:nvPr/>
            </p:nvSpPr>
            <p:spPr>
              <a:xfrm>
                <a:off x="6411779" y="834239"/>
                <a:ext cx="1101610" cy="886511"/>
              </a:xfrm>
              <a:prstGeom prst="roundRect">
                <a:avLst>
                  <a:gd name="adj" fmla="val 18225"/>
                </a:avLst>
              </a:prstGeom>
              <a:solidFill>
                <a:srgbClr val="F193A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599" name="Group"/>
            <p:cNvGrpSpPr/>
            <p:nvPr/>
          </p:nvGrpSpPr>
          <p:grpSpPr>
            <a:xfrm>
              <a:off x="0" y="1397432"/>
              <a:ext cx="9874948" cy="2886076"/>
              <a:chOff x="0" y="0"/>
              <a:chExt cx="9874947" cy="2886075"/>
            </a:xfrm>
          </p:grpSpPr>
          <p:sp>
            <p:nvSpPr>
              <p:cNvPr id="2597" name="insert(DEC(   ))"/>
              <p:cNvSpPr txBox="1"/>
              <p:nvPr/>
            </p:nvSpPr>
            <p:spPr>
              <a:xfrm>
                <a:off x="0" y="-1"/>
                <a:ext cx="9874948" cy="2886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defRPr sz="6000">
                    <a:solidFill>
                      <a:srgbClr val="000000"/>
                    </a:solidFill>
                    <a:latin typeface="Courier"/>
                    <a:ea typeface="Courier"/>
                    <a:cs typeface="Courier"/>
                    <a:sym typeface="Courier"/>
                  </a:defRPr>
                </a:pPr>
                <a:r>
                  <a:t>insert</a:t>
                </a:r>
                <a:r>
                  <a:rPr sz="12000"/>
                  <a:t>(</a:t>
                </a:r>
                <a:r>
                  <a:t>DEC(   )</a:t>
                </a:r>
                <a:r>
                  <a:rPr sz="12000"/>
                  <a:t>) </a:t>
                </a:r>
              </a:p>
            </p:txBody>
          </p:sp>
          <p:sp>
            <p:nvSpPr>
              <p:cNvPr id="2598" name="Rounded Rectangle"/>
              <p:cNvSpPr/>
              <p:nvPr/>
            </p:nvSpPr>
            <p:spPr>
              <a:xfrm>
                <a:off x="6411779" y="834239"/>
                <a:ext cx="1101610" cy="886511"/>
              </a:xfrm>
              <a:prstGeom prst="roundRect">
                <a:avLst>
                  <a:gd name="adj" fmla="val 18225"/>
                </a:avLst>
              </a:prstGeom>
              <a:solidFill>
                <a:srgbClr val="FFFC8C"/>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grpSp>
        <p:nvGrpSpPr>
          <p:cNvPr id="2609" name="Group"/>
          <p:cNvGrpSpPr/>
          <p:nvPr/>
        </p:nvGrpSpPr>
        <p:grpSpPr>
          <a:xfrm>
            <a:off x="-386634" y="8611365"/>
            <a:ext cx="11951696" cy="4139822"/>
            <a:chOff x="0" y="793603"/>
            <a:chExt cx="11951695" cy="4139821"/>
          </a:xfrm>
        </p:grpSpPr>
        <p:grpSp>
          <p:nvGrpSpPr>
            <p:cNvPr id="2607" name="Group"/>
            <p:cNvGrpSpPr/>
            <p:nvPr/>
          </p:nvGrpSpPr>
          <p:grpSpPr>
            <a:xfrm>
              <a:off x="726549" y="793603"/>
              <a:ext cx="9874949" cy="2283512"/>
              <a:chOff x="0" y="793603"/>
              <a:chExt cx="9874947" cy="2283510"/>
            </a:xfrm>
          </p:grpSpPr>
          <p:grpSp>
            <p:nvGrpSpPr>
              <p:cNvPr id="2603" name="Group"/>
              <p:cNvGrpSpPr/>
              <p:nvPr/>
            </p:nvGrpSpPr>
            <p:grpSpPr>
              <a:xfrm>
                <a:off x="0" y="793603"/>
                <a:ext cx="9874948" cy="886512"/>
                <a:chOff x="0" y="793603"/>
                <a:chExt cx="9874947" cy="886510"/>
              </a:xfrm>
            </p:grpSpPr>
            <p:sp>
              <p:nvSpPr>
                <p:cNvPr id="2601" name="insert(next←   )"/>
                <p:cNvSpPr/>
                <p:nvPr/>
              </p:nvSpPr>
              <p:spPr>
                <a:xfrm>
                  <a:off x="0" y="1443037"/>
                  <a:ext cx="987494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defRPr sz="6000">
                      <a:solidFill>
                        <a:srgbClr val="000000"/>
                      </a:solidFill>
                      <a:latin typeface="Courier"/>
                      <a:ea typeface="Courier"/>
                      <a:cs typeface="Courier"/>
                      <a:sym typeface="Courier"/>
                    </a:defRPr>
                  </a:pPr>
                  <a:r>
                    <a:t>insert</a:t>
                  </a:r>
                  <a:r>
                    <a:rPr sz="12000"/>
                    <a:t>(</a:t>
                  </a:r>
                  <a:r>
                    <a:t>next←   </a:t>
                  </a:r>
                  <a:r>
                    <a:rPr sz="12000"/>
                    <a:t>) </a:t>
                  </a:r>
                </a:p>
              </p:txBody>
            </p:sp>
            <p:sp>
              <p:nvSpPr>
                <p:cNvPr id="2602" name="Rounded Rectangle"/>
                <p:cNvSpPr/>
                <p:nvPr/>
              </p:nvSpPr>
              <p:spPr>
                <a:xfrm>
                  <a:off x="7072179" y="793603"/>
                  <a:ext cx="1101610" cy="886512"/>
                </a:xfrm>
                <a:prstGeom prst="roundRect">
                  <a:avLst>
                    <a:gd name="adj" fmla="val 18225"/>
                  </a:avLst>
                </a:prstGeom>
                <a:solidFill>
                  <a:srgbClr val="8ED3FC"/>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606" name="Group"/>
              <p:cNvGrpSpPr/>
              <p:nvPr/>
            </p:nvGrpSpPr>
            <p:grpSpPr>
              <a:xfrm>
                <a:off x="0" y="2190603"/>
                <a:ext cx="9874948" cy="886512"/>
                <a:chOff x="0" y="793603"/>
                <a:chExt cx="9874947" cy="886510"/>
              </a:xfrm>
            </p:grpSpPr>
            <p:sp>
              <p:nvSpPr>
                <p:cNvPr id="2604" name="insert(next←   )"/>
                <p:cNvSpPr/>
                <p:nvPr/>
              </p:nvSpPr>
              <p:spPr>
                <a:xfrm>
                  <a:off x="0" y="1443037"/>
                  <a:ext cx="987494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defRPr sz="6000">
                      <a:solidFill>
                        <a:srgbClr val="000000"/>
                      </a:solidFill>
                      <a:latin typeface="Courier"/>
                      <a:ea typeface="Courier"/>
                      <a:cs typeface="Courier"/>
                      <a:sym typeface="Courier"/>
                    </a:defRPr>
                  </a:pPr>
                  <a:r>
                    <a:t>insert</a:t>
                  </a:r>
                  <a:r>
                    <a:rPr sz="12000"/>
                    <a:t>(</a:t>
                  </a:r>
                  <a:r>
                    <a:t>next←   </a:t>
                  </a:r>
                  <a:r>
                    <a:rPr sz="12000"/>
                    <a:t>) </a:t>
                  </a:r>
                </a:p>
              </p:txBody>
            </p:sp>
            <p:sp>
              <p:nvSpPr>
                <p:cNvPr id="2605" name="Rounded Rectangle"/>
                <p:cNvSpPr/>
                <p:nvPr/>
              </p:nvSpPr>
              <p:spPr>
                <a:xfrm>
                  <a:off x="7072179" y="793603"/>
                  <a:ext cx="1101610" cy="886512"/>
                </a:xfrm>
                <a:prstGeom prst="roundRect">
                  <a:avLst>
                    <a:gd name="adj" fmla="val 18225"/>
                  </a:avLst>
                </a:prstGeom>
                <a:solidFill>
                  <a:srgbClr val="B3833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sp>
          <p:nvSpPr>
            <p:cNvPr id="2608" name="Group"/>
            <p:cNvSpPr txBox="1"/>
            <p:nvPr/>
          </p:nvSpPr>
          <p:spPr>
            <a:xfrm>
              <a:off x="0" y="2959680"/>
              <a:ext cx="11951696" cy="19737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6000">
                  <a:solidFill>
                    <a:srgbClr val="000000"/>
                  </a:solidFill>
                  <a:latin typeface="Courier"/>
                  <a:ea typeface="Courier"/>
                  <a:cs typeface="Courier"/>
                  <a:sym typeface="Courier"/>
                </a:defRPr>
              </a:pPr>
              <a:r>
                <a:t>insert</a:t>
              </a:r>
              <a:r>
                <a:rPr sz="12000"/>
                <a:t>(</a:t>
              </a:r>
              <a:r>
                <a:t>goto *next</a:t>
              </a:r>
              <a:r>
                <a:rPr sz="12000"/>
                <a:t>) </a:t>
              </a:r>
            </a:p>
          </p:txBody>
        </p:sp>
      </p:grpSp>
      <p:grpSp>
        <p:nvGrpSpPr>
          <p:cNvPr id="2661" name="Group"/>
          <p:cNvGrpSpPr/>
          <p:nvPr/>
        </p:nvGrpSpPr>
        <p:grpSpPr>
          <a:xfrm>
            <a:off x="11660595" y="485579"/>
            <a:ext cx="10075975" cy="12744842"/>
            <a:chOff x="0" y="0"/>
            <a:chExt cx="10075974" cy="12744840"/>
          </a:xfrm>
        </p:grpSpPr>
        <p:sp>
          <p:nvSpPr>
            <p:cNvPr id="2610" name="Rounded Rectangle"/>
            <p:cNvSpPr/>
            <p:nvPr/>
          </p:nvSpPr>
          <p:spPr>
            <a:xfrm>
              <a:off x="998208" y="9570965"/>
              <a:ext cx="2940429" cy="1145585"/>
            </a:xfrm>
            <a:prstGeom prst="roundRect">
              <a:avLst>
                <a:gd name="adj" fmla="val 25772"/>
              </a:avLst>
            </a:prstGeom>
            <a:solidFill>
              <a:srgbClr val="8ED3F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613" name="Group"/>
            <p:cNvGrpSpPr/>
            <p:nvPr/>
          </p:nvGrpSpPr>
          <p:grpSpPr>
            <a:xfrm>
              <a:off x="3111557" y="1171919"/>
              <a:ext cx="4204423" cy="697739"/>
              <a:chOff x="0" y="271208"/>
              <a:chExt cx="4204422" cy="697738"/>
            </a:xfrm>
          </p:grpSpPr>
          <p:sp>
            <p:nvSpPr>
              <p:cNvPr id="2611" name="Line"/>
              <p:cNvSpPr/>
              <p:nvPr/>
            </p:nvSpPr>
            <p:spPr>
              <a:xfrm flipH="1">
                <a:off x="0" y="271208"/>
                <a:ext cx="1465921" cy="697740"/>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12" name="Line"/>
              <p:cNvSpPr/>
              <p:nvPr/>
            </p:nvSpPr>
            <p:spPr>
              <a:xfrm>
                <a:off x="3086603" y="274226"/>
                <a:ext cx="1117820" cy="690132"/>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2614" name="Line"/>
            <p:cNvSpPr/>
            <p:nvPr/>
          </p:nvSpPr>
          <p:spPr>
            <a:xfrm>
              <a:off x="7866424" y="3112508"/>
              <a:ext cx="1" cy="554276"/>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617" name="Group"/>
            <p:cNvGrpSpPr/>
            <p:nvPr/>
          </p:nvGrpSpPr>
          <p:grpSpPr>
            <a:xfrm>
              <a:off x="2598813" y="7564571"/>
              <a:ext cx="5229910" cy="1234485"/>
              <a:chOff x="0" y="0"/>
              <a:chExt cx="5229909" cy="1234484"/>
            </a:xfrm>
          </p:grpSpPr>
          <p:sp>
            <p:nvSpPr>
              <p:cNvPr id="2615" name="Rounded Rectangle"/>
              <p:cNvSpPr/>
              <p:nvPr/>
            </p:nvSpPr>
            <p:spPr>
              <a:xfrm>
                <a:off x="0" y="48402"/>
                <a:ext cx="5229910" cy="1186083"/>
              </a:xfrm>
              <a:prstGeom prst="roundRect">
                <a:avLst>
                  <a:gd name="adj" fmla="val 25310"/>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16" name="goto *next"/>
              <p:cNvSpPr txBox="1"/>
              <p:nvPr/>
            </p:nvSpPr>
            <p:spPr>
              <a:xfrm>
                <a:off x="311370" y="0"/>
                <a:ext cx="4728320"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6000">
                    <a:solidFill>
                      <a:srgbClr val="000000"/>
                    </a:solidFill>
                    <a:latin typeface="Courier"/>
                    <a:ea typeface="Courier"/>
                    <a:cs typeface="Courier"/>
                    <a:sym typeface="Courier"/>
                  </a:defRPr>
                </a:lvl1pPr>
              </a:lstStyle>
              <a:p>
                <a:pPr/>
                <a:r>
                  <a:t>goto *next</a:t>
                </a:r>
              </a:p>
            </p:txBody>
          </p:sp>
        </p:grpSp>
        <p:sp>
          <p:nvSpPr>
            <p:cNvPr id="2618" name="Rounded Rectangle"/>
            <p:cNvSpPr/>
            <p:nvPr/>
          </p:nvSpPr>
          <p:spPr>
            <a:xfrm>
              <a:off x="6290592" y="9570965"/>
              <a:ext cx="2940429" cy="1145585"/>
            </a:xfrm>
            <a:prstGeom prst="roundRect">
              <a:avLst>
                <a:gd name="adj" fmla="val 25772"/>
              </a:avLst>
            </a:prstGeom>
            <a:solidFill>
              <a:srgbClr val="B2833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19" name="Rounded Rectangle"/>
            <p:cNvSpPr/>
            <p:nvPr/>
          </p:nvSpPr>
          <p:spPr>
            <a:xfrm>
              <a:off x="3796903" y="0"/>
              <a:ext cx="2940428" cy="1145585"/>
            </a:xfrm>
            <a:prstGeom prst="roundRect">
              <a:avLst>
                <a:gd name="adj" fmla="val 25772"/>
              </a:avLst>
            </a:prstGeom>
            <a:solidFill>
              <a:schemeClr val="accent6">
                <a:hueOff val="7068543"/>
                <a:satOff val="-63217"/>
                <a:lumOff val="21330"/>
              </a:schemeClr>
            </a:solidFill>
            <a:ln w="88900" cap="flat">
              <a:solidFill>
                <a:srgbClr val="00000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20" name="Rounded Rectangle"/>
            <p:cNvSpPr/>
            <p:nvPr/>
          </p:nvSpPr>
          <p:spPr>
            <a:xfrm>
              <a:off x="3413354" y="11599256"/>
              <a:ext cx="2940428" cy="1145585"/>
            </a:xfrm>
            <a:prstGeom prst="roundRect">
              <a:avLst>
                <a:gd name="adj" fmla="val 25772"/>
              </a:avLst>
            </a:prstGeom>
            <a:solidFill>
              <a:schemeClr val="accent6">
                <a:hueOff val="7068543"/>
                <a:satOff val="-63217"/>
                <a:lumOff val="21330"/>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625" name="Group"/>
            <p:cNvGrpSpPr/>
            <p:nvPr/>
          </p:nvGrpSpPr>
          <p:grpSpPr>
            <a:xfrm>
              <a:off x="0" y="1867275"/>
              <a:ext cx="4596898" cy="1221707"/>
              <a:chOff x="0" y="0"/>
              <a:chExt cx="4596897" cy="1221706"/>
            </a:xfrm>
          </p:grpSpPr>
          <p:grpSp>
            <p:nvGrpSpPr>
              <p:cNvPr id="2623" name="Group"/>
              <p:cNvGrpSpPr/>
              <p:nvPr/>
            </p:nvGrpSpPr>
            <p:grpSpPr>
              <a:xfrm>
                <a:off x="0" y="0"/>
                <a:ext cx="4596898" cy="1221707"/>
                <a:chOff x="0" y="0"/>
                <a:chExt cx="4596897" cy="1221706"/>
              </a:xfrm>
            </p:grpSpPr>
            <p:sp>
              <p:nvSpPr>
                <p:cNvPr id="2621" name="Rounded Rectangle"/>
                <p:cNvSpPr/>
                <p:nvPr/>
              </p:nvSpPr>
              <p:spPr>
                <a:xfrm>
                  <a:off x="0" y="0"/>
                  <a:ext cx="4596898" cy="1221707"/>
                </a:xfrm>
                <a:prstGeom prst="roundRect">
                  <a:avLst>
                    <a:gd name="adj" fmla="val 23186"/>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22" name="DEC(   )"/>
                <p:cNvSpPr txBox="1"/>
                <p:nvPr/>
              </p:nvSpPr>
              <p:spPr>
                <a:xfrm>
                  <a:off x="391563" y="18715"/>
                  <a:ext cx="3813771"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6000">
                      <a:solidFill>
                        <a:srgbClr val="000000"/>
                      </a:solidFill>
                      <a:latin typeface="Courier"/>
                      <a:ea typeface="Courier"/>
                      <a:cs typeface="Courier"/>
                      <a:sym typeface="Courier"/>
                    </a:defRPr>
                  </a:lvl1pPr>
                </a:lstStyle>
                <a:p>
                  <a:pPr/>
                  <a:r>
                    <a:t>DEC(   )</a:t>
                  </a:r>
                </a:p>
              </p:txBody>
            </p:sp>
          </p:grpSp>
          <p:sp>
            <p:nvSpPr>
              <p:cNvPr id="2624" name="Rounded Rectangle"/>
              <p:cNvSpPr/>
              <p:nvPr/>
            </p:nvSpPr>
            <p:spPr>
              <a:xfrm>
                <a:off x="2457450" y="167598"/>
                <a:ext cx="1101609" cy="886511"/>
              </a:xfrm>
              <a:prstGeom prst="roundRect">
                <a:avLst>
                  <a:gd name="adj" fmla="val 18225"/>
                </a:avLst>
              </a:prstGeom>
              <a:solidFill>
                <a:srgbClr val="EF93A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629" name="Group"/>
            <p:cNvGrpSpPr/>
            <p:nvPr/>
          </p:nvGrpSpPr>
          <p:grpSpPr>
            <a:xfrm>
              <a:off x="5479076" y="3768490"/>
              <a:ext cx="4596899" cy="1228033"/>
              <a:chOff x="0" y="7044"/>
              <a:chExt cx="4596897" cy="1228031"/>
            </a:xfrm>
          </p:grpSpPr>
          <p:sp>
            <p:nvSpPr>
              <p:cNvPr id="2626" name="Rounded Rectangle"/>
              <p:cNvSpPr/>
              <p:nvPr/>
            </p:nvSpPr>
            <p:spPr>
              <a:xfrm>
                <a:off x="0" y="13369"/>
                <a:ext cx="4596898" cy="1221708"/>
              </a:xfrm>
              <a:prstGeom prst="roundRect">
                <a:avLst>
                  <a:gd name="adj" fmla="val 23186"/>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27" name="next←"/>
              <p:cNvSpPr txBox="1"/>
              <p:nvPr/>
            </p:nvSpPr>
            <p:spPr>
              <a:xfrm>
                <a:off x="465642" y="7044"/>
                <a:ext cx="2443437"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6000">
                    <a:solidFill>
                      <a:srgbClr val="000000"/>
                    </a:solidFill>
                    <a:latin typeface="Courier"/>
                    <a:ea typeface="Courier"/>
                    <a:cs typeface="Courier"/>
                    <a:sym typeface="Courier"/>
                  </a:defRPr>
                </a:lvl1pPr>
              </a:lstStyle>
              <a:p>
                <a:pPr/>
                <a:r>
                  <a:t>next←</a:t>
                </a:r>
              </a:p>
            </p:txBody>
          </p:sp>
          <p:sp>
            <p:nvSpPr>
              <p:cNvPr id="2628" name="Rounded Rectangle"/>
              <p:cNvSpPr/>
              <p:nvPr/>
            </p:nvSpPr>
            <p:spPr>
              <a:xfrm>
                <a:off x="3164103" y="180968"/>
                <a:ext cx="1101610" cy="886511"/>
              </a:xfrm>
              <a:prstGeom prst="roundRect">
                <a:avLst>
                  <a:gd name="adj" fmla="val 18225"/>
                </a:avLst>
              </a:prstGeom>
              <a:solidFill>
                <a:srgbClr val="B2833A"/>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633" name="Group"/>
            <p:cNvGrpSpPr/>
            <p:nvPr/>
          </p:nvGrpSpPr>
          <p:grpSpPr>
            <a:xfrm>
              <a:off x="0" y="3767166"/>
              <a:ext cx="4596898" cy="1228032"/>
              <a:chOff x="0" y="7044"/>
              <a:chExt cx="4596897" cy="1228031"/>
            </a:xfrm>
          </p:grpSpPr>
          <p:sp>
            <p:nvSpPr>
              <p:cNvPr id="2630" name="Rounded Rectangle"/>
              <p:cNvSpPr/>
              <p:nvPr/>
            </p:nvSpPr>
            <p:spPr>
              <a:xfrm>
                <a:off x="0" y="13369"/>
                <a:ext cx="4596898" cy="1221708"/>
              </a:xfrm>
              <a:prstGeom prst="roundRect">
                <a:avLst>
                  <a:gd name="adj" fmla="val 23186"/>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31" name="next←"/>
              <p:cNvSpPr txBox="1"/>
              <p:nvPr/>
            </p:nvSpPr>
            <p:spPr>
              <a:xfrm>
                <a:off x="465642" y="7044"/>
                <a:ext cx="2443437"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6000">
                    <a:solidFill>
                      <a:srgbClr val="000000"/>
                    </a:solidFill>
                    <a:latin typeface="Courier"/>
                    <a:ea typeface="Courier"/>
                    <a:cs typeface="Courier"/>
                    <a:sym typeface="Courier"/>
                  </a:defRPr>
                </a:lvl1pPr>
              </a:lstStyle>
              <a:p>
                <a:pPr/>
                <a:r>
                  <a:t>next←</a:t>
                </a:r>
              </a:p>
            </p:txBody>
          </p:sp>
          <p:sp>
            <p:nvSpPr>
              <p:cNvPr id="2632" name="Rounded Rectangle"/>
              <p:cNvSpPr/>
              <p:nvPr/>
            </p:nvSpPr>
            <p:spPr>
              <a:xfrm>
                <a:off x="3164103" y="180968"/>
                <a:ext cx="1101610" cy="886511"/>
              </a:xfrm>
              <a:prstGeom prst="roundRect">
                <a:avLst>
                  <a:gd name="adj" fmla="val 18225"/>
                </a:avLst>
              </a:prstGeom>
              <a:solidFill>
                <a:srgbClr val="8DD3FA"/>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638" name="Group"/>
            <p:cNvGrpSpPr/>
            <p:nvPr/>
          </p:nvGrpSpPr>
          <p:grpSpPr>
            <a:xfrm>
              <a:off x="5479076" y="1841970"/>
              <a:ext cx="4596899" cy="1221708"/>
              <a:chOff x="0" y="0"/>
              <a:chExt cx="4596897" cy="1221706"/>
            </a:xfrm>
          </p:grpSpPr>
          <p:grpSp>
            <p:nvGrpSpPr>
              <p:cNvPr id="2636" name="Group"/>
              <p:cNvGrpSpPr/>
              <p:nvPr/>
            </p:nvGrpSpPr>
            <p:grpSpPr>
              <a:xfrm>
                <a:off x="0" y="0"/>
                <a:ext cx="4596898" cy="1221707"/>
                <a:chOff x="0" y="0"/>
                <a:chExt cx="4596897" cy="1221706"/>
              </a:xfrm>
            </p:grpSpPr>
            <p:sp>
              <p:nvSpPr>
                <p:cNvPr id="2634" name="Rounded Rectangle"/>
                <p:cNvSpPr/>
                <p:nvPr/>
              </p:nvSpPr>
              <p:spPr>
                <a:xfrm>
                  <a:off x="0" y="0"/>
                  <a:ext cx="4596898" cy="1221707"/>
                </a:xfrm>
                <a:prstGeom prst="roundRect">
                  <a:avLst>
                    <a:gd name="adj" fmla="val 23186"/>
                  </a:avLst>
                </a:prstGeom>
                <a:solidFill>
                  <a:srgbClr val="FFFFFF"/>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35" name="DEC(   )"/>
                <p:cNvSpPr txBox="1"/>
                <p:nvPr/>
              </p:nvSpPr>
              <p:spPr>
                <a:xfrm>
                  <a:off x="391563" y="18715"/>
                  <a:ext cx="3813771"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6000">
                      <a:solidFill>
                        <a:srgbClr val="000000"/>
                      </a:solidFill>
                      <a:latin typeface="Courier"/>
                      <a:ea typeface="Courier"/>
                      <a:cs typeface="Courier"/>
                      <a:sym typeface="Courier"/>
                    </a:defRPr>
                  </a:lvl1pPr>
                </a:lstStyle>
                <a:p>
                  <a:pPr/>
                  <a:r>
                    <a:t>DEC(   )</a:t>
                  </a:r>
                </a:p>
              </p:txBody>
            </p:sp>
          </p:grpSp>
          <p:sp>
            <p:nvSpPr>
              <p:cNvPr id="2637" name="Rounded Rectangle"/>
              <p:cNvSpPr/>
              <p:nvPr/>
            </p:nvSpPr>
            <p:spPr>
              <a:xfrm>
                <a:off x="2457450" y="167598"/>
                <a:ext cx="1101609" cy="886511"/>
              </a:xfrm>
              <a:prstGeom prst="roundRect">
                <a:avLst>
                  <a:gd name="adj" fmla="val 18225"/>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2639" name="Line"/>
            <p:cNvSpPr/>
            <p:nvPr/>
          </p:nvSpPr>
          <p:spPr>
            <a:xfrm>
              <a:off x="7866424" y="4993873"/>
              <a:ext cx="1" cy="554276"/>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40" name="Line"/>
            <p:cNvSpPr/>
            <p:nvPr/>
          </p:nvSpPr>
          <p:spPr>
            <a:xfrm>
              <a:off x="5164193" y="6919138"/>
              <a:ext cx="1" cy="674533"/>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643" name="Group"/>
            <p:cNvGrpSpPr/>
            <p:nvPr/>
          </p:nvGrpSpPr>
          <p:grpSpPr>
            <a:xfrm>
              <a:off x="2781357" y="8847089"/>
              <a:ext cx="4204423" cy="697740"/>
              <a:chOff x="0" y="271208"/>
              <a:chExt cx="4204422" cy="697738"/>
            </a:xfrm>
          </p:grpSpPr>
          <p:sp>
            <p:nvSpPr>
              <p:cNvPr id="2641" name="Line"/>
              <p:cNvSpPr/>
              <p:nvPr/>
            </p:nvSpPr>
            <p:spPr>
              <a:xfrm flipH="1">
                <a:off x="0" y="271208"/>
                <a:ext cx="1465921" cy="697740"/>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42" name="Line"/>
              <p:cNvSpPr/>
              <p:nvPr/>
            </p:nvSpPr>
            <p:spPr>
              <a:xfrm>
                <a:off x="3086603" y="274226"/>
                <a:ext cx="1117820" cy="690132"/>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2644" name="Line"/>
            <p:cNvSpPr/>
            <p:nvPr/>
          </p:nvSpPr>
          <p:spPr>
            <a:xfrm>
              <a:off x="2946961" y="10826345"/>
              <a:ext cx="1117820" cy="690132"/>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45" name="Line"/>
            <p:cNvSpPr/>
            <p:nvPr/>
          </p:nvSpPr>
          <p:spPr>
            <a:xfrm flipH="1">
              <a:off x="5867961" y="10826345"/>
              <a:ext cx="1117820" cy="690132"/>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46" name="Line"/>
            <p:cNvSpPr/>
            <p:nvPr/>
          </p:nvSpPr>
          <p:spPr>
            <a:xfrm>
              <a:off x="2361948" y="3161163"/>
              <a:ext cx="1" cy="554277"/>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47" name="Line"/>
            <p:cNvSpPr/>
            <p:nvPr/>
          </p:nvSpPr>
          <p:spPr>
            <a:xfrm>
              <a:off x="2361948" y="5042528"/>
              <a:ext cx="1" cy="554277"/>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660" name="Group"/>
            <p:cNvGrpSpPr/>
            <p:nvPr/>
          </p:nvGrpSpPr>
          <p:grpSpPr>
            <a:xfrm>
              <a:off x="1098968" y="5714018"/>
              <a:ext cx="8255001" cy="1145585"/>
              <a:chOff x="0" y="0"/>
              <a:chExt cx="8255000" cy="1145584"/>
            </a:xfrm>
          </p:grpSpPr>
          <p:sp>
            <p:nvSpPr>
              <p:cNvPr id="2648" name="Rounded Rectangle"/>
              <p:cNvSpPr/>
              <p:nvPr/>
            </p:nvSpPr>
            <p:spPr>
              <a:xfrm>
                <a:off x="0" y="0"/>
                <a:ext cx="8255000" cy="1145585"/>
              </a:xfrm>
              <a:prstGeom prst="roundRect">
                <a:avLst>
                  <a:gd name="adj" fmla="val 25772"/>
                </a:avLst>
              </a:prstGeom>
              <a:solidFill>
                <a:srgbClr val="F193A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49" name="Rectangle"/>
              <p:cNvSpPr/>
              <p:nvPr/>
            </p:nvSpPr>
            <p:spPr>
              <a:xfrm>
                <a:off x="264507" y="47188"/>
                <a:ext cx="386100" cy="1051208"/>
              </a:xfrm>
              <a:prstGeom prst="rect">
                <a:avLst/>
              </a:prstGeom>
              <a:solidFill>
                <a:srgbClr val="FFFC8D"/>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50" name="Rectangle"/>
              <p:cNvSpPr/>
              <p:nvPr/>
            </p:nvSpPr>
            <p:spPr>
              <a:xfrm>
                <a:off x="999356" y="47188"/>
                <a:ext cx="386100" cy="1051208"/>
              </a:xfrm>
              <a:prstGeom prst="rect">
                <a:avLst/>
              </a:prstGeom>
              <a:solidFill>
                <a:srgbClr val="FFFC8D"/>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51" name="Rectangle"/>
              <p:cNvSpPr/>
              <p:nvPr/>
            </p:nvSpPr>
            <p:spPr>
              <a:xfrm>
                <a:off x="1734205" y="47188"/>
                <a:ext cx="386100" cy="1051208"/>
              </a:xfrm>
              <a:prstGeom prst="rect">
                <a:avLst/>
              </a:prstGeom>
              <a:solidFill>
                <a:srgbClr val="FFFC8D"/>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52" name="Rectangle"/>
              <p:cNvSpPr/>
              <p:nvPr/>
            </p:nvSpPr>
            <p:spPr>
              <a:xfrm>
                <a:off x="2469054" y="47188"/>
                <a:ext cx="386100" cy="1051208"/>
              </a:xfrm>
              <a:prstGeom prst="rect">
                <a:avLst/>
              </a:prstGeom>
              <a:solidFill>
                <a:srgbClr val="FFFC8D"/>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53" name="Rectangle"/>
              <p:cNvSpPr/>
              <p:nvPr/>
            </p:nvSpPr>
            <p:spPr>
              <a:xfrm>
                <a:off x="3203903" y="47188"/>
                <a:ext cx="386100" cy="1051208"/>
              </a:xfrm>
              <a:prstGeom prst="rect">
                <a:avLst/>
              </a:prstGeom>
              <a:solidFill>
                <a:srgbClr val="FFFC8D"/>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54" name="Rectangle"/>
              <p:cNvSpPr/>
              <p:nvPr/>
            </p:nvSpPr>
            <p:spPr>
              <a:xfrm>
                <a:off x="3938752" y="47188"/>
                <a:ext cx="386100" cy="1051208"/>
              </a:xfrm>
              <a:prstGeom prst="rect">
                <a:avLst/>
              </a:prstGeom>
              <a:solidFill>
                <a:srgbClr val="FFFC8D"/>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55" name="Rectangle"/>
              <p:cNvSpPr/>
              <p:nvPr/>
            </p:nvSpPr>
            <p:spPr>
              <a:xfrm>
                <a:off x="4673601" y="47188"/>
                <a:ext cx="386100" cy="1051208"/>
              </a:xfrm>
              <a:prstGeom prst="rect">
                <a:avLst/>
              </a:prstGeom>
              <a:solidFill>
                <a:srgbClr val="FFFC8D"/>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56" name="Rectangle"/>
              <p:cNvSpPr/>
              <p:nvPr/>
            </p:nvSpPr>
            <p:spPr>
              <a:xfrm>
                <a:off x="5408450" y="47188"/>
                <a:ext cx="386100" cy="1051208"/>
              </a:xfrm>
              <a:prstGeom prst="rect">
                <a:avLst/>
              </a:prstGeom>
              <a:solidFill>
                <a:srgbClr val="FFFC8D"/>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57" name="Rectangle"/>
              <p:cNvSpPr/>
              <p:nvPr/>
            </p:nvSpPr>
            <p:spPr>
              <a:xfrm>
                <a:off x="6143299" y="47188"/>
                <a:ext cx="386100" cy="1051208"/>
              </a:xfrm>
              <a:prstGeom prst="rect">
                <a:avLst/>
              </a:prstGeom>
              <a:solidFill>
                <a:srgbClr val="FFFC8D"/>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58" name="Rectangle"/>
              <p:cNvSpPr/>
              <p:nvPr/>
            </p:nvSpPr>
            <p:spPr>
              <a:xfrm>
                <a:off x="6878149" y="47188"/>
                <a:ext cx="386099" cy="1051208"/>
              </a:xfrm>
              <a:prstGeom prst="rect">
                <a:avLst/>
              </a:prstGeom>
              <a:solidFill>
                <a:srgbClr val="FFFC8D"/>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59" name="Rectangle"/>
              <p:cNvSpPr/>
              <p:nvPr/>
            </p:nvSpPr>
            <p:spPr>
              <a:xfrm>
                <a:off x="7612997" y="47188"/>
                <a:ext cx="386099" cy="1051208"/>
              </a:xfrm>
              <a:prstGeom prst="rect">
                <a:avLst/>
              </a:prstGeom>
              <a:solidFill>
                <a:srgbClr val="FFFC8D"/>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grpSp>
        <p:nvGrpSpPr>
          <p:cNvPr id="2670" name="Group"/>
          <p:cNvGrpSpPr/>
          <p:nvPr/>
        </p:nvGrpSpPr>
        <p:grpSpPr>
          <a:xfrm>
            <a:off x="216307" y="3002982"/>
            <a:ext cx="8138838" cy="6671045"/>
            <a:chOff x="0" y="0"/>
            <a:chExt cx="8138836" cy="6671043"/>
          </a:xfrm>
        </p:grpSpPr>
        <p:grpSp>
          <p:nvGrpSpPr>
            <p:cNvPr id="2665" name="Group"/>
            <p:cNvGrpSpPr/>
            <p:nvPr/>
          </p:nvGrpSpPr>
          <p:grpSpPr>
            <a:xfrm>
              <a:off x="495300" y="1765300"/>
              <a:ext cx="7643537" cy="4905744"/>
              <a:chOff x="0" y="0"/>
              <a:chExt cx="7643536" cy="4905743"/>
            </a:xfrm>
          </p:grpSpPr>
          <p:sp>
            <p:nvSpPr>
              <p:cNvPr id="2662" name="merge( ,  )"/>
              <p:cNvSpPr txBox="1"/>
              <p:nvPr/>
            </p:nvSpPr>
            <p:spPr>
              <a:xfrm>
                <a:off x="0" y="0"/>
                <a:ext cx="7643537" cy="49057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6000">
                    <a:solidFill>
                      <a:srgbClr val="000000"/>
                    </a:solidFill>
                    <a:latin typeface="Courier"/>
                    <a:ea typeface="Courier"/>
                    <a:cs typeface="Courier"/>
                    <a:sym typeface="Courier"/>
                  </a:defRPr>
                </a:pPr>
                <a:r>
                  <a:t>merge</a:t>
                </a:r>
                <a:r>
                  <a:rPr sz="12000"/>
                  <a:t>( </a:t>
                </a:r>
                <a:r>
                  <a:t>,  </a:t>
                </a:r>
                <a:r>
                  <a:rPr sz="12000"/>
                  <a:t>) </a:t>
                </a:r>
              </a:p>
            </p:txBody>
          </p:sp>
          <p:sp>
            <p:nvSpPr>
              <p:cNvPr id="2663" name="Rounded Rectangle"/>
              <p:cNvSpPr/>
              <p:nvPr/>
            </p:nvSpPr>
            <p:spPr>
              <a:xfrm>
                <a:off x="3593699" y="1803233"/>
                <a:ext cx="1146205" cy="922399"/>
              </a:xfrm>
              <a:prstGeom prst="roundRect">
                <a:avLst>
                  <a:gd name="adj" fmla="val 18225"/>
                </a:avLst>
              </a:prstGeom>
              <a:solidFill>
                <a:srgbClr val="F093AC"/>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64" name="Rounded Rectangle"/>
              <p:cNvSpPr/>
              <p:nvPr/>
            </p:nvSpPr>
            <p:spPr>
              <a:xfrm>
                <a:off x="5233163" y="1803233"/>
                <a:ext cx="1146205" cy="922399"/>
              </a:xfrm>
              <a:prstGeom prst="roundRect">
                <a:avLst>
                  <a:gd name="adj" fmla="val 18225"/>
                </a:avLst>
              </a:prstGeom>
              <a:solidFill>
                <a:srgbClr val="FEFC8D"/>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669" name="Group"/>
            <p:cNvGrpSpPr/>
            <p:nvPr/>
          </p:nvGrpSpPr>
          <p:grpSpPr>
            <a:xfrm>
              <a:off x="0" y="0"/>
              <a:ext cx="7643537" cy="4905744"/>
              <a:chOff x="0" y="0"/>
              <a:chExt cx="7643536" cy="4905743"/>
            </a:xfrm>
          </p:grpSpPr>
          <p:sp>
            <p:nvSpPr>
              <p:cNvPr id="2666" name="pad( ,  )"/>
              <p:cNvSpPr txBox="1"/>
              <p:nvPr/>
            </p:nvSpPr>
            <p:spPr>
              <a:xfrm>
                <a:off x="0" y="0"/>
                <a:ext cx="7643537" cy="49057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6000">
                    <a:solidFill>
                      <a:srgbClr val="000000"/>
                    </a:solidFill>
                    <a:latin typeface="Courier"/>
                    <a:ea typeface="Courier"/>
                    <a:cs typeface="Courier"/>
                    <a:sym typeface="Courier"/>
                  </a:defRPr>
                </a:pPr>
                <a:r>
                  <a:t>pad</a:t>
                </a:r>
                <a:r>
                  <a:rPr sz="12000"/>
                  <a:t>( </a:t>
                </a:r>
                <a:r>
                  <a:t>,  </a:t>
                </a:r>
                <a:r>
                  <a:rPr sz="12000"/>
                  <a:t>) </a:t>
                </a:r>
              </a:p>
            </p:txBody>
          </p:sp>
          <p:sp>
            <p:nvSpPr>
              <p:cNvPr id="2667" name="Rounded Rectangle"/>
              <p:cNvSpPr/>
              <p:nvPr/>
            </p:nvSpPr>
            <p:spPr>
              <a:xfrm>
                <a:off x="3060299" y="1803233"/>
                <a:ext cx="1146205" cy="922399"/>
              </a:xfrm>
              <a:prstGeom prst="roundRect">
                <a:avLst>
                  <a:gd name="adj" fmla="val 18225"/>
                </a:avLst>
              </a:prstGeom>
              <a:solidFill>
                <a:srgbClr val="F093AC"/>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68" name="Rounded Rectangle"/>
              <p:cNvSpPr/>
              <p:nvPr/>
            </p:nvSpPr>
            <p:spPr>
              <a:xfrm>
                <a:off x="4814063" y="1803233"/>
                <a:ext cx="1146205" cy="922399"/>
              </a:xfrm>
              <a:prstGeom prst="roundRect">
                <a:avLst>
                  <a:gd name="adj" fmla="val 18225"/>
                </a:avLst>
              </a:prstGeom>
              <a:solidFill>
                <a:srgbClr val="FEFC8D"/>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692" name="Group"/>
          <p:cNvGrpSpPr/>
          <p:nvPr/>
        </p:nvGrpSpPr>
        <p:grpSpPr>
          <a:xfrm>
            <a:off x="14324755" y="5548721"/>
            <a:ext cx="10987728" cy="6821807"/>
            <a:chOff x="0" y="0"/>
            <a:chExt cx="10987726" cy="6821806"/>
          </a:xfrm>
        </p:grpSpPr>
        <p:sp>
          <p:nvSpPr>
            <p:cNvPr id="2674" name="Rectangle"/>
            <p:cNvSpPr/>
            <p:nvPr/>
          </p:nvSpPr>
          <p:spPr>
            <a:xfrm>
              <a:off x="2939659" y="0"/>
              <a:ext cx="5438609" cy="6104188"/>
            </a:xfrm>
            <a:prstGeom prst="rect">
              <a:avLst/>
            </a:prstGeom>
            <a:solidFill>
              <a:srgbClr val="FFFFFF"/>
            </a:solidFill>
            <a:ln w="12700" cap="flat">
              <a:noFill/>
              <a:miter lim="400000"/>
            </a:ln>
            <a:effectLst>
              <a:outerShdw sx="100000" sy="100000" kx="0" ky="0" algn="b" rotWithShape="0" blurRad="101600" dist="325420" dir="3808970">
                <a:srgbClr val="000000">
                  <a:alpha val="42052"/>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678" name="Group"/>
            <p:cNvGrpSpPr/>
            <p:nvPr/>
          </p:nvGrpSpPr>
          <p:grpSpPr>
            <a:xfrm>
              <a:off x="3052773" y="1459188"/>
              <a:ext cx="4642192" cy="2979433"/>
              <a:chOff x="0" y="0"/>
              <a:chExt cx="4642191" cy="2979432"/>
            </a:xfrm>
          </p:grpSpPr>
          <p:sp>
            <p:nvSpPr>
              <p:cNvPr id="2675" name="merge(   ,   )"/>
              <p:cNvSpPr txBox="1"/>
              <p:nvPr/>
            </p:nvSpPr>
            <p:spPr>
              <a:xfrm>
                <a:off x="0" y="0"/>
                <a:ext cx="4642192" cy="2979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000">
                    <a:solidFill>
                      <a:srgbClr val="000000"/>
                    </a:solidFill>
                    <a:latin typeface="Courier"/>
                    <a:ea typeface="Courier"/>
                    <a:cs typeface="Courier"/>
                    <a:sym typeface="Courier"/>
                  </a:defRPr>
                </a:lvl1pPr>
              </a:lstStyle>
              <a:p>
                <a:pPr/>
                <a:r>
                  <a:t>merge(   ,   ) </a:t>
                </a:r>
              </a:p>
            </p:txBody>
          </p:sp>
          <p:sp>
            <p:nvSpPr>
              <p:cNvPr id="2676" name="Rounded Rectangle"/>
              <p:cNvSpPr/>
              <p:nvPr/>
            </p:nvSpPr>
            <p:spPr>
              <a:xfrm>
                <a:off x="2182581" y="955613"/>
                <a:ext cx="696132" cy="560206"/>
              </a:xfrm>
              <a:prstGeom prst="roundRect">
                <a:avLst>
                  <a:gd name="adj" fmla="val 18225"/>
                </a:avLst>
              </a:prstGeom>
              <a:solidFill>
                <a:srgbClr val="EF93A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77" name="Rounded Rectangle"/>
              <p:cNvSpPr/>
              <p:nvPr/>
            </p:nvSpPr>
            <p:spPr>
              <a:xfrm>
                <a:off x="3432285" y="955613"/>
                <a:ext cx="696131" cy="560206"/>
              </a:xfrm>
              <a:prstGeom prst="roundRect">
                <a:avLst>
                  <a:gd name="adj" fmla="val 18225"/>
                </a:avLst>
              </a:prstGeom>
              <a:solidFill>
                <a:srgbClr val="FFFC8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681" name="Group"/>
            <p:cNvGrpSpPr/>
            <p:nvPr/>
          </p:nvGrpSpPr>
          <p:grpSpPr>
            <a:xfrm>
              <a:off x="2660260" y="3565"/>
              <a:ext cx="5997407" cy="1752817"/>
              <a:chOff x="0" y="0"/>
              <a:chExt cx="5997406" cy="1752815"/>
            </a:xfrm>
          </p:grpSpPr>
          <p:sp>
            <p:nvSpPr>
              <p:cNvPr id="2679" name="insert(DEC(   ))"/>
              <p:cNvSpPr txBox="1"/>
              <p:nvPr/>
            </p:nvSpPr>
            <p:spPr>
              <a:xfrm>
                <a:off x="0" y="-1"/>
                <a:ext cx="5997407" cy="17528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000">
                    <a:solidFill>
                      <a:srgbClr val="000000"/>
                    </a:solidFill>
                    <a:latin typeface="Courier"/>
                    <a:ea typeface="Courier"/>
                    <a:cs typeface="Courier"/>
                    <a:sym typeface="Courier"/>
                  </a:defRPr>
                </a:lvl1pPr>
              </a:lstStyle>
              <a:p>
                <a:pPr/>
                <a:r>
                  <a:t>insert(DEC(   )) </a:t>
                </a:r>
              </a:p>
            </p:txBody>
          </p:sp>
          <p:sp>
            <p:nvSpPr>
              <p:cNvPr id="2680" name="Rounded Rectangle"/>
              <p:cNvSpPr/>
              <p:nvPr/>
            </p:nvSpPr>
            <p:spPr>
              <a:xfrm>
                <a:off x="4021101" y="354263"/>
                <a:ext cx="669047" cy="538410"/>
              </a:xfrm>
              <a:prstGeom prst="roundRect">
                <a:avLst>
                  <a:gd name="adj" fmla="val 18225"/>
                </a:avLst>
              </a:prstGeom>
              <a:solidFill>
                <a:srgbClr val="F193A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684" name="Group"/>
            <p:cNvGrpSpPr/>
            <p:nvPr/>
          </p:nvGrpSpPr>
          <p:grpSpPr>
            <a:xfrm>
              <a:off x="2660260" y="727313"/>
              <a:ext cx="5997407" cy="1752817"/>
              <a:chOff x="0" y="0"/>
              <a:chExt cx="5997406" cy="1752815"/>
            </a:xfrm>
          </p:grpSpPr>
          <p:sp>
            <p:nvSpPr>
              <p:cNvPr id="2682" name="insert(DEC(   ))"/>
              <p:cNvSpPr txBox="1"/>
              <p:nvPr/>
            </p:nvSpPr>
            <p:spPr>
              <a:xfrm>
                <a:off x="0" y="-1"/>
                <a:ext cx="5997407" cy="17528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000">
                    <a:solidFill>
                      <a:srgbClr val="000000"/>
                    </a:solidFill>
                    <a:latin typeface="Courier"/>
                    <a:ea typeface="Courier"/>
                    <a:cs typeface="Courier"/>
                    <a:sym typeface="Courier"/>
                  </a:defRPr>
                </a:lvl1pPr>
              </a:lstStyle>
              <a:p>
                <a:pPr/>
                <a:r>
                  <a:t>insert(DEC(   )) </a:t>
                </a:r>
              </a:p>
            </p:txBody>
          </p:sp>
          <p:sp>
            <p:nvSpPr>
              <p:cNvPr id="2683" name="Rounded Rectangle"/>
              <p:cNvSpPr/>
              <p:nvPr/>
            </p:nvSpPr>
            <p:spPr>
              <a:xfrm>
                <a:off x="4071901" y="354263"/>
                <a:ext cx="669047" cy="538410"/>
              </a:xfrm>
              <a:prstGeom prst="roundRect">
                <a:avLst>
                  <a:gd name="adj" fmla="val 18225"/>
                </a:avLst>
              </a:prstGeom>
              <a:solidFill>
                <a:srgbClr val="FFFC8C"/>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687" name="Group"/>
            <p:cNvGrpSpPr/>
            <p:nvPr/>
          </p:nvGrpSpPr>
          <p:grpSpPr>
            <a:xfrm>
              <a:off x="253669" y="3068041"/>
              <a:ext cx="10087999" cy="2152172"/>
              <a:chOff x="0" y="0"/>
              <a:chExt cx="10087998" cy="2152171"/>
            </a:xfrm>
          </p:grpSpPr>
          <p:sp>
            <p:nvSpPr>
              <p:cNvPr id="2685" name="insert(n←   )"/>
              <p:cNvSpPr txBox="1"/>
              <p:nvPr/>
            </p:nvSpPr>
            <p:spPr>
              <a:xfrm>
                <a:off x="0" y="0"/>
                <a:ext cx="10087999" cy="21521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000">
                    <a:solidFill>
                      <a:srgbClr val="000000"/>
                    </a:solidFill>
                    <a:latin typeface="Courier"/>
                    <a:ea typeface="Courier"/>
                    <a:cs typeface="Courier"/>
                    <a:sym typeface="Courier"/>
                  </a:defRPr>
                </a:lvl1pPr>
              </a:lstStyle>
              <a:p>
                <a:pPr/>
                <a:r>
                  <a:t>insert(n←   ) </a:t>
                </a:r>
              </a:p>
            </p:txBody>
          </p:sp>
          <p:sp>
            <p:nvSpPr>
              <p:cNvPr id="2686" name="Rounded Rectangle"/>
              <p:cNvSpPr/>
              <p:nvPr/>
            </p:nvSpPr>
            <p:spPr>
              <a:xfrm>
                <a:off x="6073185" y="507383"/>
                <a:ext cx="669047" cy="538411"/>
              </a:xfrm>
              <a:prstGeom prst="roundRect">
                <a:avLst>
                  <a:gd name="adj" fmla="val 18225"/>
                </a:avLst>
              </a:prstGeom>
              <a:solidFill>
                <a:srgbClr val="8ED3FC"/>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2690" name="Group"/>
            <p:cNvGrpSpPr/>
            <p:nvPr/>
          </p:nvGrpSpPr>
          <p:grpSpPr>
            <a:xfrm>
              <a:off x="636158" y="4677672"/>
              <a:ext cx="9348422" cy="2144135"/>
              <a:chOff x="0" y="0"/>
              <a:chExt cx="9348421" cy="2144134"/>
            </a:xfrm>
          </p:grpSpPr>
          <p:sp>
            <p:nvSpPr>
              <p:cNvPr id="2688" name="insert(n←   )"/>
              <p:cNvSpPr txBox="1"/>
              <p:nvPr/>
            </p:nvSpPr>
            <p:spPr>
              <a:xfrm>
                <a:off x="0" y="0"/>
                <a:ext cx="9348422" cy="21441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000">
                    <a:solidFill>
                      <a:srgbClr val="000000"/>
                    </a:solidFill>
                    <a:latin typeface="Courier"/>
                    <a:ea typeface="Courier"/>
                    <a:cs typeface="Courier"/>
                    <a:sym typeface="Courier"/>
                  </a:defRPr>
                </a:lvl1pPr>
              </a:lstStyle>
              <a:p>
                <a:pPr/>
                <a:r>
                  <a:t>insert(n←   ) </a:t>
                </a:r>
              </a:p>
            </p:txBody>
          </p:sp>
          <p:sp>
            <p:nvSpPr>
              <p:cNvPr id="2689" name="Rounded Rectangle"/>
              <p:cNvSpPr/>
              <p:nvPr/>
            </p:nvSpPr>
            <p:spPr>
              <a:xfrm>
                <a:off x="5692186" y="507383"/>
                <a:ext cx="669047" cy="538410"/>
              </a:xfrm>
              <a:prstGeom prst="roundRect">
                <a:avLst>
                  <a:gd name="adj" fmla="val 18225"/>
                </a:avLst>
              </a:prstGeom>
              <a:solidFill>
                <a:srgbClr val="B3833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sp>
          <p:nvSpPr>
            <p:cNvPr id="2691" name="insert(goto* n)"/>
            <p:cNvSpPr txBox="1"/>
            <p:nvPr/>
          </p:nvSpPr>
          <p:spPr>
            <a:xfrm>
              <a:off x="0" y="3373620"/>
              <a:ext cx="10987727" cy="32070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000">
                  <a:solidFill>
                    <a:srgbClr val="000000"/>
                  </a:solidFill>
                  <a:latin typeface="Courier"/>
                  <a:ea typeface="Courier"/>
                  <a:cs typeface="Courier"/>
                  <a:sym typeface="Courier"/>
                </a:defRPr>
              </a:lvl1pPr>
            </a:lstStyle>
            <a:p>
              <a:pPr/>
              <a:r>
                <a:t>insert(goto* n) </a:t>
              </a:r>
            </a:p>
          </p:txBody>
        </p:sp>
      </p:grpSp>
      <p:grpSp>
        <p:nvGrpSpPr>
          <p:cNvPr id="2718" name="Group"/>
          <p:cNvGrpSpPr/>
          <p:nvPr/>
        </p:nvGrpSpPr>
        <p:grpSpPr>
          <a:xfrm>
            <a:off x="4874003" y="4785836"/>
            <a:ext cx="11537194" cy="7427118"/>
            <a:chOff x="0" y="0"/>
            <a:chExt cx="11537193" cy="7427117"/>
          </a:xfrm>
        </p:grpSpPr>
        <p:sp>
          <p:nvSpPr>
            <p:cNvPr id="2693" name="Rectangle"/>
            <p:cNvSpPr/>
            <p:nvPr/>
          </p:nvSpPr>
          <p:spPr>
            <a:xfrm>
              <a:off x="3337210" y="34197"/>
              <a:ext cx="7915487" cy="7025707"/>
            </a:xfrm>
            <a:prstGeom prst="rect">
              <a:avLst/>
            </a:prstGeom>
            <a:solidFill>
              <a:srgbClr val="FFFFFF"/>
            </a:solidFill>
            <a:ln w="12700" cap="flat">
              <a:noFill/>
              <a:miter lim="400000"/>
            </a:ln>
            <a:effectLst>
              <a:outerShdw sx="100000" sy="100000" kx="0" ky="0" algn="b" rotWithShape="0" blurRad="101600" dist="325420" dir="3808970">
                <a:srgbClr val="000000">
                  <a:alpha val="42052"/>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717" name="Group"/>
            <p:cNvGrpSpPr/>
            <p:nvPr/>
          </p:nvGrpSpPr>
          <p:grpSpPr>
            <a:xfrm>
              <a:off x="0" y="0"/>
              <a:ext cx="11537194" cy="7427118"/>
              <a:chOff x="0" y="0"/>
              <a:chExt cx="11537193" cy="7427117"/>
            </a:xfrm>
          </p:grpSpPr>
          <p:sp>
            <p:nvSpPr>
              <p:cNvPr id="2694" name="Rounded Rectangle"/>
              <p:cNvSpPr/>
              <p:nvPr/>
            </p:nvSpPr>
            <p:spPr>
              <a:xfrm>
                <a:off x="6071101" y="1903526"/>
                <a:ext cx="682098" cy="548913"/>
              </a:xfrm>
              <a:prstGeom prst="roundRect">
                <a:avLst>
                  <a:gd name="adj" fmla="val 18225"/>
                </a:avLst>
              </a:prstGeom>
              <a:solidFill>
                <a:schemeClr val="accent6">
                  <a:hueOff val="7068543"/>
                  <a:satOff val="-63217"/>
                  <a:lumOff val="21330"/>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95" name="Line"/>
              <p:cNvSpPr/>
              <p:nvPr/>
            </p:nvSpPr>
            <p:spPr>
              <a:xfrm>
                <a:off x="6969840" y="2021910"/>
                <a:ext cx="2182636" cy="312152"/>
              </a:xfrm>
              <a:custGeom>
                <a:avLst/>
                <a:gdLst/>
                <a:ahLst/>
                <a:cxnLst>
                  <a:cxn ang="0">
                    <a:pos x="wd2" y="hd2"/>
                  </a:cxn>
                  <a:cxn ang="5400000">
                    <a:pos x="wd2" y="hd2"/>
                  </a:cxn>
                  <a:cxn ang="10800000">
                    <a:pos x="wd2" y="hd2"/>
                  </a:cxn>
                  <a:cxn ang="16200000">
                    <a:pos x="wd2" y="hd2"/>
                  </a:cxn>
                </a:cxnLst>
                <a:rect l="0" t="0" r="r" b="b"/>
                <a:pathLst>
                  <a:path w="21600" h="19850" fill="norm" stroke="1" extrusionOk="0">
                    <a:moveTo>
                      <a:pt x="0" y="7576"/>
                    </a:moveTo>
                    <a:lnTo>
                      <a:pt x="2856" y="7762"/>
                    </a:lnTo>
                    <a:cubicBezTo>
                      <a:pt x="2593" y="14261"/>
                      <a:pt x="3419" y="20452"/>
                      <a:pt x="4459" y="19776"/>
                    </a:cubicBezTo>
                    <a:cubicBezTo>
                      <a:pt x="6189" y="18651"/>
                      <a:pt x="6339" y="99"/>
                      <a:pt x="8158" y="129"/>
                    </a:cubicBezTo>
                    <a:cubicBezTo>
                      <a:pt x="9975" y="159"/>
                      <a:pt x="10116" y="19253"/>
                      <a:pt x="11896" y="19836"/>
                    </a:cubicBezTo>
                    <a:cubicBezTo>
                      <a:pt x="13839" y="20472"/>
                      <a:pt x="14098" y="-1128"/>
                      <a:pt x="16077" y="46"/>
                    </a:cubicBezTo>
                    <a:cubicBezTo>
                      <a:pt x="16879" y="522"/>
                      <a:pt x="17443" y="5323"/>
                      <a:pt x="17294" y="10405"/>
                    </a:cubicBezTo>
                    <a:lnTo>
                      <a:pt x="21600" y="9829"/>
                    </a:lnTo>
                  </a:path>
                </a:pathLst>
              </a:custGeom>
              <a:noFill/>
              <a:ln w="101600" cap="flat">
                <a:solidFill>
                  <a:srgbClr val="000000"/>
                </a:solidFill>
                <a:prstDash val="solid"/>
                <a:miter lim="400000"/>
                <a:headEnd type="triangle" w="med" len="sm"/>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96" name="Group"/>
              <p:cNvSpPr/>
              <p:nvPr/>
            </p:nvSpPr>
            <p:spPr>
              <a:xfrm>
                <a:off x="9339562" y="1858349"/>
                <a:ext cx="636380" cy="639267"/>
              </a:xfrm>
              <a:prstGeom prst="ellipse">
                <a:avLst/>
              </a:prstGeom>
              <a:solidFill>
                <a:schemeClr val="accent4">
                  <a:hueOff val="-241732"/>
                  <a:satOff val="29417"/>
                  <a:lumOff val="20730"/>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97" name="Group"/>
              <p:cNvSpPr/>
              <p:nvPr/>
            </p:nvSpPr>
            <p:spPr>
              <a:xfrm>
                <a:off x="7860777" y="1333158"/>
                <a:ext cx="636379" cy="639268"/>
              </a:xfrm>
              <a:prstGeom prst="ellipse">
                <a:avLst/>
              </a:prstGeom>
              <a:solidFill>
                <a:schemeClr val="accent6">
                  <a:hueOff val="105381"/>
                  <a:satOff val="14341"/>
                  <a:lumOff val="10801"/>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698" name="filter(              )→"/>
              <p:cNvSpPr txBox="1"/>
              <p:nvPr/>
            </p:nvSpPr>
            <p:spPr>
              <a:xfrm>
                <a:off x="3716436" y="1436570"/>
                <a:ext cx="7820758" cy="19128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000">
                    <a:solidFill>
                      <a:srgbClr val="000000"/>
                    </a:solidFill>
                    <a:latin typeface="Courier"/>
                    <a:ea typeface="Courier"/>
                    <a:cs typeface="Courier"/>
                    <a:sym typeface="Courier"/>
                  </a:defRPr>
                </a:lvl1pPr>
              </a:lstStyle>
              <a:p>
                <a:pPr/>
                <a:r>
                  <a:t>filter(              )→</a:t>
                </a:r>
              </a:p>
            </p:txBody>
          </p:sp>
          <p:sp>
            <p:nvSpPr>
              <p:cNvPr id="2699" name="{(  ,  )|…}→"/>
              <p:cNvSpPr txBox="1"/>
              <p:nvPr/>
            </p:nvSpPr>
            <p:spPr>
              <a:xfrm>
                <a:off x="0" y="0"/>
                <a:ext cx="10885773" cy="19128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4000">
                    <a:solidFill>
                      <a:srgbClr val="000000"/>
                    </a:solidFill>
                    <a:latin typeface="Courier"/>
                    <a:ea typeface="Courier"/>
                    <a:cs typeface="Courier"/>
                    <a:sym typeface="Courier"/>
                  </a:defRPr>
                </a:lvl1pPr>
              </a:lstStyle>
              <a:p>
                <a:pPr/>
                <a:r>
                  <a:t>{(  ,  )|…}→</a:t>
                </a:r>
              </a:p>
            </p:txBody>
          </p:sp>
          <p:sp>
            <p:nvSpPr>
              <p:cNvPr id="2700" name="Group"/>
              <p:cNvSpPr/>
              <p:nvPr/>
            </p:nvSpPr>
            <p:spPr>
              <a:xfrm>
                <a:off x="4231323" y="424581"/>
                <a:ext cx="589198" cy="591872"/>
              </a:xfrm>
              <a:prstGeom prst="ellipse">
                <a:avLst/>
              </a:prstGeom>
              <a:solidFill>
                <a:schemeClr val="accent6">
                  <a:hueOff val="105381"/>
                  <a:satOff val="14341"/>
                  <a:lumOff val="10801"/>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701" name="Group"/>
              <p:cNvSpPr/>
              <p:nvPr/>
            </p:nvSpPr>
            <p:spPr>
              <a:xfrm>
                <a:off x="5155589" y="439090"/>
                <a:ext cx="589198" cy="591872"/>
              </a:xfrm>
              <a:prstGeom prst="ellipse">
                <a:avLst/>
              </a:prstGeom>
              <a:solidFill>
                <a:schemeClr val="accent4">
                  <a:hueOff val="-241732"/>
                  <a:satOff val="29417"/>
                  <a:lumOff val="20730"/>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702" name="filter(              )→"/>
              <p:cNvSpPr txBox="1"/>
              <p:nvPr/>
            </p:nvSpPr>
            <p:spPr>
              <a:xfrm>
                <a:off x="3716436" y="2749861"/>
                <a:ext cx="7820758" cy="19128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000">
                    <a:solidFill>
                      <a:srgbClr val="000000"/>
                    </a:solidFill>
                    <a:latin typeface="Courier"/>
                    <a:ea typeface="Courier"/>
                    <a:cs typeface="Courier"/>
                    <a:sym typeface="Courier"/>
                  </a:defRPr>
                </a:lvl1pPr>
              </a:lstStyle>
              <a:p>
                <a:pPr/>
                <a:r>
                  <a:t>filter(              )→</a:t>
                </a:r>
              </a:p>
            </p:txBody>
          </p:sp>
          <p:sp>
            <p:nvSpPr>
              <p:cNvPr id="2703" name="Rounded Rectangle"/>
              <p:cNvSpPr/>
              <p:nvPr/>
            </p:nvSpPr>
            <p:spPr>
              <a:xfrm>
                <a:off x="9360382" y="3216816"/>
                <a:ext cx="682099" cy="548913"/>
              </a:xfrm>
              <a:prstGeom prst="roundRect">
                <a:avLst>
                  <a:gd name="adj" fmla="val 18225"/>
                </a:avLst>
              </a:prstGeom>
              <a:solidFill>
                <a:schemeClr val="accent6">
                  <a:hueOff val="10811956"/>
                  <a:satOff val="-58544"/>
                  <a:lumOff val="-9736"/>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704" name="Line"/>
              <p:cNvSpPr/>
              <p:nvPr/>
            </p:nvSpPr>
            <p:spPr>
              <a:xfrm>
                <a:off x="6969840" y="3335200"/>
                <a:ext cx="2182636" cy="312153"/>
              </a:xfrm>
              <a:custGeom>
                <a:avLst/>
                <a:gdLst/>
                <a:ahLst/>
                <a:cxnLst>
                  <a:cxn ang="0">
                    <a:pos x="wd2" y="hd2"/>
                  </a:cxn>
                  <a:cxn ang="5400000">
                    <a:pos x="wd2" y="hd2"/>
                  </a:cxn>
                  <a:cxn ang="10800000">
                    <a:pos x="wd2" y="hd2"/>
                  </a:cxn>
                  <a:cxn ang="16200000">
                    <a:pos x="wd2" y="hd2"/>
                  </a:cxn>
                </a:cxnLst>
                <a:rect l="0" t="0" r="r" b="b"/>
                <a:pathLst>
                  <a:path w="21600" h="19850" fill="norm" stroke="1" extrusionOk="0">
                    <a:moveTo>
                      <a:pt x="0" y="7576"/>
                    </a:moveTo>
                    <a:lnTo>
                      <a:pt x="2856" y="7762"/>
                    </a:lnTo>
                    <a:cubicBezTo>
                      <a:pt x="2593" y="14261"/>
                      <a:pt x="3419" y="20452"/>
                      <a:pt x="4459" y="19776"/>
                    </a:cubicBezTo>
                    <a:cubicBezTo>
                      <a:pt x="6189" y="18651"/>
                      <a:pt x="6339" y="99"/>
                      <a:pt x="8158" y="129"/>
                    </a:cubicBezTo>
                    <a:cubicBezTo>
                      <a:pt x="9975" y="159"/>
                      <a:pt x="10116" y="19253"/>
                      <a:pt x="11896" y="19836"/>
                    </a:cubicBezTo>
                    <a:cubicBezTo>
                      <a:pt x="13839" y="20472"/>
                      <a:pt x="14098" y="-1128"/>
                      <a:pt x="16077" y="46"/>
                    </a:cubicBezTo>
                    <a:cubicBezTo>
                      <a:pt x="16879" y="522"/>
                      <a:pt x="17443" y="5323"/>
                      <a:pt x="17294" y="10405"/>
                    </a:cubicBezTo>
                    <a:lnTo>
                      <a:pt x="21600" y="9829"/>
                    </a:lnTo>
                  </a:path>
                </a:pathLst>
              </a:custGeom>
              <a:noFill/>
              <a:ln w="101600" cap="flat">
                <a:solidFill>
                  <a:srgbClr val="000000"/>
                </a:solidFill>
                <a:prstDash val="solid"/>
                <a:miter lim="400000"/>
                <a:headEnd type="triangle" w="med" len="sm"/>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705" name="Group"/>
              <p:cNvSpPr/>
              <p:nvPr/>
            </p:nvSpPr>
            <p:spPr>
              <a:xfrm>
                <a:off x="7741952" y="2642709"/>
                <a:ext cx="636380" cy="639268"/>
              </a:xfrm>
              <a:prstGeom prst="ellipse">
                <a:avLst/>
              </a:prstGeom>
              <a:solidFill>
                <a:schemeClr val="accent4">
                  <a:hueOff val="-241732"/>
                  <a:satOff val="29417"/>
                  <a:lumOff val="20730"/>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706" name="Group"/>
              <p:cNvSpPr/>
              <p:nvPr/>
            </p:nvSpPr>
            <p:spPr>
              <a:xfrm>
                <a:off x="6009523" y="3171639"/>
                <a:ext cx="636379" cy="639268"/>
              </a:xfrm>
              <a:prstGeom prst="ellipse">
                <a:avLst/>
              </a:prstGeom>
              <a:solidFill>
                <a:schemeClr val="accent6">
                  <a:hueOff val="105381"/>
                  <a:satOff val="14341"/>
                  <a:lumOff val="10801"/>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707" name="filter(              )→"/>
              <p:cNvSpPr txBox="1"/>
              <p:nvPr/>
            </p:nvSpPr>
            <p:spPr>
              <a:xfrm>
                <a:off x="3694589" y="4226548"/>
                <a:ext cx="7820758" cy="19128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000">
                    <a:solidFill>
                      <a:srgbClr val="000000"/>
                    </a:solidFill>
                    <a:latin typeface="Courier"/>
                    <a:ea typeface="Courier"/>
                    <a:cs typeface="Courier"/>
                    <a:sym typeface="Courier"/>
                  </a:defRPr>
                </a:lvl1pPr>
              </a:lstStyle>
              <a:p>
                <a:pPr/>
                <a:r>
                  <a:t>filter(              )→</a:t>
                </a:r>
              </a:p>
            </p:txBody>
          </p:sp>
          <p:sp>
            <p:nvSpPr>
              <p:cNvPr id="2708" name="Rounded Rectangle"/>
              <p:cNvSpPr/>
              <p:nvPr/>
            </p:nvSpPr>
            <p:spPr>
              <a:xfrm>
                <a:off x="6071101" y="4693503"/>
                <a:ext cx="682098" cy="548913"/>
              </a:xfrm>
              <a:prstGeom prst="roundRect">
                <a:avLst>
                  <a:gd name="adj" fmla="val 18225"/>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709" name="Line"/>
              <p:cNvSpPr/>
              <p:nvPr/>
            </p:nvSpPr>
            <p:spPr>
              <a:xfrm>
                <a:off x="6969840" y="4811887"/>
                <a:ext cx="2182636" cy="312152"/>
              </a:xfrm>
              <a:custGeom>
                <a:avLst/>
                <a:gdLst/>
                <a:ahLst/>
                <a:cxnLst>
                  <a:cxn ang="0">
                    <a:pos x="wd2" y="hd2"/>
                  </a:cxn>
                  <a:cxn ang="5400000">
                    <a:pos x="wd2" y="hd2"/>
                  </a:cxn>
                  <a:cxn ang="10800000">
                    <a:pos x="wd2" y="hd2"/>
                  </a:cxn>
                  <a:cxn ang="16200000">
                    <a:pos x="wd2" y="hd2"/>
                  </a:cxn>
                </a:cxnLst>
                <a:rect l="0" t="0" r="r" b="b"/>
                <a:pathLst>
                  <a:path w="21600" h="19850" fill="norm" stroke="1" extrusionOk="0">
                    <a:moveTo>
                      <a:pt x="0" y="7576"/>
                    </a:moveTo>
                    <a:lnTo>
                      <a:pt x="2856" y="7762"/>
                    </a:lnTo>
                    <a:cubicBezTo>
                      <a:pt x="2593" y="14261"/>
                      <a:pt x="3419" y="20452"/>
                      <a:pt x="4459" y="19776"/>
                    </a:cubicBezTo>
                    <a:cubicBezTo>
                      <a:pt x="6189" y="18651"/>
                      <a:pt x="6339" y="99"/>
                      <a:pt x="8158" y="129"/>
                    </a:cubicBezTo>
                    <a:cubicBezTo>
                      <a:pt x="9975" y="159"/>
                      <a:pt x="10116" y="19253"/>
                      <a:pt x="11896" y="19836"/>
                    </a:cubicBezTo>
                    <a:cubicBezTo>
                      <a:pt x="13839" y="20472"/>
                      <a:pt x="14098" y="-1128"/>
                      <a:pt x="16077" y="46"/>
                    </a:cubicBezTo>
                    <a:cubicBezTo>
                      <a:pt x="16879" y="522"/>
                      <a:pt x="17443" y="5323"/>
                      <a:pt x="17294" y="10405"/>
                    </a:cubicBezTo>
                    <a:lnTo>
                      <a:pt x="21600" y="9829"/>
                    </a:lnTo>
                  </a:path>
                </a:pathLst>
              </a:custGeom>
              <a:noFill/>
              <a:ln w="101600" cap="flat">
                <a:solidFill>
                  <a:srgbClr val="000000"/>
                </a:solidFill>
                <a:prstDash val="solid"/>
                <a:miter lim="400000"/>
                <a:headEnd type="triangle" w="med" len="sm"/>
                <a:tailEnd type="triangle" w="med" len="med"/>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710" name="Circle"/>
              <p:cNvSpPr/>
              <p:nvPr/>
            </p:nvSpPr>
            <p:spPr>
              <a:xfrm>
                <a:off x="7741952" y="4071787"/>
                <a:ext cx="636380" cy="639267"/>
              </a:xfrm>
              <a:prstGeom prst="ellipse">
                <a:avLst/>
              </a:prstGeom>
              <a:solidFill>
                <a:schemeClr val="accent4">
                  <a:hueOff val="-241732"/>
                  <a:satOff val="29417"/>
                  <a:lumOff val="20730"/>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711" name="Circle"/>
              <p:cNvSpPr/>
              <p:nvPr/>
            </p:nvSpPr>
            <p:spPr>
              <a:xfrm>
                <a:off x="9339561" y="4631646"/>
                <a:ext cx="636380" cy="639268"/>
              </a:xfrm>
              <a:prstGeom prst="ellipse">
                <a:avLst/>
              </a:prstGeom>
              <a:solidFill>
                <a:schemeClr val="accent6">
                  <a:hueOff val="105381"/>
                  <a:satOff val="14341"/>
                  <a:lumOff val="10801"/>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712" name="filter(              )"/>
              <p:cNvSpPr txBox="1"/>
              <p:nvPr/>
            </p:nvSpPr>
            <p:spPr>
              <a:xfrm>
                <a:off x="3716436" y="5640108"/>
                <a:ext cx="7820758" cy="17870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4000">
                    <a:solidFill>
                      <a:srgbClr val="000000"/>
                    </a:solidFill>
                    <a:latin typeface="Courier"/>
                    <a:ea typeface="Courier"/>
                    <a:cs typeface="Courier"/>
                    <a:sym typeface="Courier"/>
                  </a:defRPr>
                </a:lvl1pPr>
              </a:lstStyle>
              <a:p>
                <a:pPr/>
                <a:r>
                  <a:t>filter(              )</a:t>
                </a:r>
              </a:p>
            </p:txBody>
          </p:sp>
          <p:sp>
            <p:nvSpPr>
              <p:cNvPr id="2713" name="Rounded Rectangle"/>
              <p:cNvSpPr/>
              <p:nvPr/>
            </p:nvSpPr>
            <p:spPr>
              <a:xfrm>
                <a:off x="9343854" y="6066001"/>
                <a:ext cx="682098" cy="548913"/>
              </a:xfrm>
              <a:prstGeom prst="roundRect">
                <a:avLst>
                  <a:gd name="adj" fmla="val 18225"/>
                </a:avLst>
              </a:prstGeom>
              <a:solidFill>
                <a:schemeClr val="accent5">
                  <a:hueOff val="100859"/>
                  <a:satOff val="-13629"/>
                  <a:lumOff val="23879"/>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714" name="Line"/>
              <p:cNvSpPr/>
              <p:nvPr/>
            </p:nvSpPr>
            <p:spPr>
              <a:xfrm>
                <a:off x="6969840" y="6184386"/>
                <a:ext cx="2182636" cy="312152"/>
              </a:xfrm>
              <a:custGeom>
                <a:avLst/>
                <a:gdLst/>
                <a:ahLst/>
                <a:cxnLst>
                  <a:cxn ang="0">
                    <a:pos x="wd2" y="hd2"/>
                  </a:cxn>
                  <a:cxn ang="5400000">
                    <a:pos x="wd2" y="hd2"/>
                  </a:cxn>
                  <a:cxn ang="10800000">
                    <a:pos x="wd2" y="hd2"/>
                  </a:cxn>
                  <a:cxn ang="16200000">
                    <a:pos x="wd2" y="hd2"/>
                  </a:cxn>
                </a:cxnLst>
                <a:rect l="0" t="0" r="r" b="b"/>
                <a:pathLst>
                  <a:path w="21600" h="19850" fill="norm" stroke="1" extrusionOk="0">
                    <a:moveTo>
                      <a:pt x="0" y="7576"/>
                    </a:moveTo>
                    <a:lnTo>
                      <a:pt x="2856" y="7762"/>
                    </a:lnTo>
                    <a:cubicBezTo>
                      <a:pt x="2593" y="14261"/>
                      <a:pt x="3419" y="20452"/>
                      <a:pt x="4459" y="19776"/>
                    </a:cubicBezTo>
                    <a:cubicBezTo>
                      <a:pt x="6189" y="18651"/>
                      <a:pt x="6339" y="99"/>
                      <a:pt x="8158" y="129"/>
                    </a:cubicBezTo>
                    <a:cubicBezTo>
                      <a:pt x="9975" y="159"/>
                      <a:pt x="10116" y="19253"/>
                      <a:pt x="11896" y="19836"/>
                    </a:cubicBezTo>
                    <a:cubicBezTo>
                      <a:pt x="13839" y="20472"/>
                      <a:pt x="14098" y="-1128"/>
                      <a:pt x="16077" y="46"/>
                    </a:cubicBezTo>
                    <a:cubicBezTo>
                      <a:pt x="16879" y="522"/>
                      <a:pt x="17443" y="5323"/>
                      <a:pt x="17294" y="10405"/>
                    </a:cubicBezTo>
                    <a:lnTo>
                      <a:pt x="21600" y="9829"/>
                    </a:lnTo>
                  </a:path>
                </a:pathLst>
              </a:custGeom>
              <a:noFill/>
              <a:ln w="101600" cap="flat">
                <a:solidFill>
                  <a:srgbClr val="000000"/>
                </a:solidFill>
                <a:prstDash val="solid"/>
                <a:miter lim="400000"/>
                <a:headEnd type="triangle" w="med" len="sm"/>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715" name="Group"/>
              <p:cNvSpPr/>
              <p:nvPr/>
            </p:nvSpPr>
            <p:spPr>
              <a:xfrm>
                <a:off x="6017476" y="6020824"/>
                <a:ext cx="636380" cy="639267"/>
              </a:xfrm>
              <a:prstGeom prst="ellipse">
                <a:avLst/>
              </a:prstGeom>
              <a:solidFill>
                <a:schemeClr val="accent4">
                  <a:hueOff val="-241732"/>
                  <a:satOff val="29417"/>
                  <a:lumOff val="20730"/>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716" name="Group"/>
              <p:cNvSpPr/>
              <p:nvPr/>
            </p:nvSpPr>
            <p:spPr>
              <a:xfrm>
                <a:off x="7666903" y="5392570"/>
                <a:ext cx="636380" cy="639267"/>
              </a:xfrm>
              <a:prstGeom prst="ellipse">
                <a:avLst/>
              </a:prstGeom>
              <a:solidFill>
                <a:schemeClr val="accent6">
                  <a:hueOff val="105381"/>
                  <a:satOff val="14341"/>
                  <a:lumOff val="10801"/>
                </a:schemeClr>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grpSp>
        <p:nvGrpSpPr>
          <p:cNvPr id="2721" name="Group"/>
          <p:cNvGrpSpPr/>
          <p:nvPr/>
        </p:nvGrpSpPr>
        <p:grpSpPr>
          <a:xfrm>
            <a:off x="24873" y="6138160"/>
            <a:ext cx="7616749" cy="4722469"/>
            <a:chOff x="0" y="0"/>
            <a:chExt cx="7616747" cy="4722467"/>
          </a:xfrm>
        </p:grpSpPr>
        <p:sp>
          <p:nvSpPr>
            <p:cNvPr id="2719" name="Rectangle"/>
            <p:cNvSpPr/>
            <p:nvPr/>
          </p:nvSpPr>
          <p:spPr>
            <a:xfrm>
              <a:off x="700940" y="0"/>
              <a:ext cx="6414397" cy="4722468"/>
            </a:xfrm>
            <a:prstGeom prst="rect">
              <a:avLst/>
            </a:prstGeom>
            <a:solidFill>
              <a:srgbClr val="FFFFFF"/>
            </a:solidFill>
            <a:ln w="12700" cap="flat">
              <a:noFill/>
              <a:miter lim="400000"/>
            </a:ln>
            <a:effectLst>
              <a:outerShdw sx="100000" sy="100000" kx="0" ky="0" algn="b" rotWithShape="0" blurRad="101600" dist="325420" dir="3808970">
                <a:srgbClr val="000000">
                  <a:alpha val="42052"/>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720" name="encode: […"/>
            <p:cNvSpPr txBox="1"/>
            <p:nvPr/>
          </p:nvSpPr>
          <p:spPr>
            <a:xfrm>
              <a:off x="0" y="186655"/>
              <a:ext cx="7616748" cy="4410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defRPr sz="4000">
                  <a:solidFill>
                    <a:srgbClr val="000000"/>
                  </a:solidFill>
                  <a:latin typeface="Courier"/>
                  <a:ea typeface="Courier"/>
                  <a:cs typeface="Courier"/>
                  <a:sym typeface="Courier"/>
                </a:defRPr>
              </a:pPr>
              <a:r>
                <a:t>   encode: [</a:t>
              </a:r>
            </a:p>
            <a:p>
              <a:pPr algn="l">
                <a:defRPr sz="4000">
                  <a:solidFill>
                    <a:srgbClr val="000000"/>
                  </a:solidFill>
                  <a:latin typeface="Courier"/>
                  <a:ea typeface="Courier"/>
                  <a:cs typeface="Courier"/>
                  <a:sym typeface="Courier"/>
                </a:defRPr>
              </a:pPr>
              <a:r>
                <a:t>    block[t][o]←rnd();</a:t>
              </a:r>
            </a:p>
            <a:p>
              <a:pPr algn="l">
                <a:defRPr sz="4000">
                  <a:solidFill>
                    <a:srgbClr val="000000"/>
                  </a:solidFill>
                  <a:latin typeface="Courier"/>
                  <a:ea typeface="Courier"/>
                  <a:cs typeface="Courier"/>
                  <a:sym typeface="Courier"/>
                </a:defRPr>
              </a:pPr>
              <a:r>
                <a:t>   ]</a:t>
              </a:r>
            </a:p>
            <a:p>
              <a:pPr algn="l">
                <a:defRPr sz="4000">
                  <a:solidFill>
                    <a:srgbClr val="000000"/>
                  </a:solidFill>
                  <a:latin typeface="Courier"/>
                  <a:ea typeface="Courier"/>
                  <a:cs typeface="Courier"/>
                  <a:sym typeface="Courier"/>
                </a:defRPr>
              </a:pPr>
            </a:p>
            <a:p>
              <a:pPr algn="l">
                <a:defRPr sz="4000">
                  <a:solidFill>
                    <a:srgbClr val="000000"/>
                  </a:solidFill>
                  <a:latin typeface="Courier"/>
                  <a:ea typeface="Courier"/>
                  <a:cs typeface="Courier"/>
                  <a:sym typeface="Courier"/>
                </a:defRPr>
              </a:pPr>
              <a:r>
                <a:t>   decode:[</a:t>
              </a:r>
            </a:p>
            <a:p>
              <a:pPr algn="l">
                <a:defRPr sz="4000">
                  <a:solidFill>
                    <a:srgbClr val="000000"/>
                  </a:solidFill>
                  <a:latin typeface="Courier"/>
                  <a:ea typeface="Courier"/>
                  <a:cs typeface="Courier"/>
                  <a:sym typeface="Courier"/>
                </a:defRPr>
              </a:pPr>
              <a:r>
                <a:t>    block[t][o]←0x42;</a:t>
              </a:r>
            </a:p>
            <a:p>
              <a:pPr algn="l">
                <a:defRPr sz="4000">
                  <a:solidFill>
                    <a:srgbClr val="000000"/>
                  </a:solidFill>
                  <a:latin typeface="Courier"/>
                  <a:ea typeface="Courier"/>
                  <a:cs typeface="Courier"/>
                  <a:sym typeface="Courier"/>
                </a:defRPr>
              </a:pPr>
              <a:r>
                <a:t>   ]</a:t>
              </a:r>
            </a:p>
          </p:txBody>
        </p:sp>
      </p:grpSp>
      <p:sp>
        <p:nvSpPr>
          <p:cNvPr id="2722" name="❮target,codec,location,transform❯"/>
          <p:cNvSpPr txBox="1"/>
          <p:nvPr/>
        </p:nvSpPr>
        <p:spPr>
          <a:xfrm>
            <a:off x="975520" y="1532818"/>
            <a:ext cx="23586059" cy="171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spcBef>
                <a:spcPts val="900"/>
              </a:spcBef>
              <a:tabLst>
                <a:tab pos="17970500" algn="l"/>
              </a:tabLst>
              <a:defRPr b="1" sz="10700">
                <a:latin typeface="+mj-lt"/>
                <a:ea typeface="+mj-ea"/>
                <a:cs typeface="+mj-cs"/>
                <a:sym typeface="Trebuchet MS"/>
              </a:defRPr>
            </a:lvl1pPr>
          </a:lstStyle>
          <a:p>
            <a:pPr/>
            <a:r>
              <a:t>❮target,codec,location,transform❯</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726" name="Text"/>
          <p:cNvSpPr txBox="1"/>
          <p:nvPr/>
        </p:nvSpPr>
        <p:spPr>
          <a:xfrm>
            <a:off x="11794693" y="11482713"/>
            <a:ext cx="794614"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8100" u="sng">
                <a:solidFill>
                  <a:srgbClr val="41FF00"/>
                </a:solidFill>
                <a:hlinkClick r:id="rId3" invalidUrl="" action="" tgtFrame="" tooltip="" history="1" highlightClick="0" endSnd="0"/>
              </a:defRPr>
            </a:lvl1pPr>
          </a:lstStyle>
          <a:p>
            <a:pPr>
              <a:defRPr u="none"/>
            </a:pPr>
            <a:r>
              <a:rPr u="sng">
                <a:hlinkClick r:id="rId3" invalidUrl="" action="" tgtFrame="" tooltip="" history="1" highlightClick="0" endSnd="0"/>
              </a:rPr>
              <a:t> </a:t>
            </a:r>
          </a:p>
        </p:txBody>
      </p:sp>
      <p:sp>
        <p:nvSpPr>
          <p:cNvPr id="2727" name="noitazilautriV"/>
          <p:cNvSpPr txBox="1"/>
          <p:nvPr/>
        </p:nvSpPr>
        <p:spPr>
          <a:xfrm flipH="1">
            <a:off x="2458101" y="8891415"/>
            <a:ext cx="19467798"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18100">
                <a:solidFill>
                  <a:srgbClr val="41FF00"/>
                </a:solidFill>
                <a:latin typeface="Courier"/>
                <a:ea typeface="Courier"/>
                <a:cs typeface="Courier"/>
                <a:sym typeface="Courier"/>
              </a:defRPr>
            </a:lvl1pPr>
          </a:lstStyle>
          <a:p>
            <a:pPr/>
            <a:r>
              <a:t>noitazilautriV</a:t>
            </a:r>
          </a:p>
        </p:txBody>
      </p:sp>
      <p:sp>
        <p:nvSpPr>
          <p:cNvPr id="2728" name="Virtualization"/>
          <p:cNvSpPr txBox="1"/>
          <p:nvPr/>
        </p:nvSpPr>
        <p:spPr>
          <a:xfrm>
            <a:off x="2458101" y="8891415"/>
            <a:ext cx="19467798"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8100">
                <a:solidFill>
                  <a:srgbClr val="41FF00"/>
                </a:solidFill>
                <a:latin typeface="Courier"/>
                <a:ea typeface="Courier"/>
                <a:cs typeface="Courier"/>
                <a:sym typeface="Courier"/>
              </a:defRPr>
            </a:lvl1pPr>
          </a:lstStyle>
          <a:p>
            <a:pPr/>
            <a:r>
              <a:t>Virtualization</a:t>
            </a:r>
          </a:p>
        </p:txBody>
      </p:sp>
      <p:sp>
        <p:nvSpPr>
          <p:cNvPr id="2729" name="Generic"/>
          <p:cNvSpPr txBox="1"/>
          <p:nvPr/>
        </p:nvSpPr>
        <p:spPr>
          <a:xfrm>
            <a:off x="7286156" y="5875428"/>
            <a:ext cx="9811688"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8100">
                <a:solidFill>
                  <a:srgbClr val="41FF00"/>
                </a:solidFill>
                <a:latin typeface="Courier"/>
                <a:ea typeface="Courier"/>
                <a:cs typeface="Courier"/>
                <a:sym typeface="Courier"/>
              </a:defRPr>
            </a:lvl1pPr>
          </a:lstStyle>
          <a:p>
            <a:pPr/>
            <a:r>
              <a:t>Generic</a:t>
            </a:r>
          </a:p>
        </p:txBody>
      </p:sp>
      <p:sp>
        <p:nvSpPr>
          <p:cNvPr id="2730" name="cireneG"/>
          <p:cNvSpPr txBox="1"/>
          <p:nvPr/>
        </p:nvSpPr>
        <p:spPr>
          <a:xfrm flipH="1">
            <a:off x="7286156" y="5875428"/>
            <a:ext cx="9811688"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18100">
                <a:solidFill>
                  <a:srgbClr val="41FF00"/>
                </a:solidFill>
                <a:latin typeface="Courier"/>
                <a:ea typeface="Courier"/>
                <a:cs typeface="Courier"/>
                <a:sym typeface="Courier"/>
              </a:defRPr>
            </a:lvl1pPr>
          </a:lstStyle>
          <a:p>
            <a:pPr/>
            <a:r>
              <a:t>cireneG</a:t>
            </a:r>
          </a:p>
        </p:txBody>
      </p:sp>
      <p:grpSp>
        <p:nvGrpSpPr>
          <p:cNvPr id="2743" name="Group"/>
          <p:cNvGrpSpPr/>
          <p:nvPr/>
        </p:nvGrpSpPr>
        <p:grpSpPr>
          <a:xfrm>
            <a:off x="9166673" y="1638422"/>
            <a:ext cx="6050654" cy="3848910"/>
            <a:chOff x="0" y="0"/>
            <a:chExt cx="6050653" cy="3848909"/>
          </a:xfrm>
        </p:grpSpPr>
        <p:sp>
          <p:nvSpPr>
            <p:cNvPr id="2731" name="Oval"/>
            <p:cNvSpPr/>
            <p:nvPr/>
          </p:nvSpPr>
          <p:spPr>
            <a:xfrm>
              <a:off x="0" y="0"/>
              <a:ext cx="6050654" cy="340144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2741" name="Group"/>
            <p:cNvGrpSpPr/>
            <p:nvPr/>
          </p:nvGrpSpPr>
          <p:grpSpPr>
            <a:xfrm>
              <a:off x="1691960" y="526933"/>
              <a:ext cx="2666734" cy="1302385"/>
              <a:chOff x="0" y="0"/>
              <a:chExt cx="2666732" cy="1302384"/>
            </a:xfrm>
          </p:grpSpPr>
          <p:sp>
            <p:nvSpPr>
              <p:cNvPr id="2732" name="Line"/>
              <p:cNvSpPr/>
              <p:nvPr/>
            </p:nvSpPr>
            <p:spPr>
              <a:xfrm rot="5400000">
                <a:off x="152646" y="404107"/>
                <a:ext cx="321532" cy="213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733" name="Line"/>
              <p:cNvSpPr/>
              <p:nvPr/>
            </p:nvSpPr>
            <p:spPr>
              <a:xfrm>
                <a:off x="2423793" y="647934"/>
                <a:ext cx="230184" cy="1"/>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734" name="Rectangle"/>
              <p:cNvSpPr/>
              <p:nvPr/>
            </p:nvSpPr>
            <p:spPr>
              <a:xfrm>
                <a:off x="0" y="11095"/>
                <a:ext cx="2000570" cy="321776"/>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2735" name="NEXTINSTR[VPC]"/>
              <p:cNvSpPr txBox="1"/>
              <p:nvPr/>
            </p:nvSpPr>
            <p:spPr>
              <a:xfrm>
                <a:off x="66435" y="0"/>
                <a:ext cx="1914310" cy="310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sz="4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rPr sz="5000"/>
                  <a:t>NEXTINSTR</a:t>
                </a:r>
                <a:r>
                  <a:t>[VPC]</a:t>
                </a:r>
              </a:p>
            </p:txBody>
          </p:sp>
          <p:sp>
            <p:nvSpPr>
              <p:cNvPr id="2736" name="Rectangle"/>
              <p:cNvSpPr/>
              <p:nvPr/>
            </p:nvSpPr>
            <p:spPr>
              <a:xfrm>
                <a:off x="418662" y="487530"/>
                <a:ext cx="2000571" cy="321776"/>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2737" name="Line"/>
              <p:cNvSpPr/>
              <p:nvPr/>
            </p:nvSpPr>
            <p:spPr>
              <a:xfrm rot="5400000">
                <a:off x="-138079" y="573808"/>
                <a:ext cx="795559" cy="348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738" name="Line"/>
              <p:cNvSpPr/>
              <p:nvPr/>
            </p:nvSpPr>
            <p:spPr>
              <a:xfrm rot="16200000">
                <a:off x="1837350" y="337852"/>
                <a:ext cx="988567" cy="670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 y="14056"/>
                    </a:moveTo>
                    <a:lnTo>
                      <a:pt x="0" y="21550"/>
                    </a:lnTo>
                    <a:lnTo>
                      <a:pt x="21511" y="21600"/>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739" name="Rectangle"/>
              <p:cNvSpPr/>
              <p:nvPr/>
            </p:nvSpPr>
            <p:spPr>
              <a:xfrm>
                <a:off x="418662" y="980609"/>
                <a:ext cx="2000571" cy="321776"/>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2740" name="Rectangle"/>
              <p:cNvSpPr/>
              <p:nvPr/>
            </p:nvSpPr>
            <p:spPr>
              <a:xfrm>
                <a:off x="3715" y="8441"/>
                <a:ext cx="2000570" cy="321775"/>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grpSp>
        <p:sp>
          <p:nvSpPr>
            <p:cNvPr id="2742" name="Virtualize"/>
            <p:cNvSpPr/>
            <p:nvPr/>
          </p:nvSpPr>
          <p:spPr>
            <a:xfrm>
              <a:off x="3025326" y="257890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Virtualize</a:t>
              </a:r>
            </a:p>
          </p:txBody>
        </p:sp>
      </p:grpSp>
      <p:sp>
        <p:nvSpPr>
          <p:cNvPr id="2744" name="Line"/>
          <p:cNvSpPr/>
          <p:nvPr/>
        </p:nvSpPr>
        <p:spPr>
          <a:xfrm>
            <a:off x="9959881" y="2315498"/>
            <a:ext cx="799161" cy="1"/>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Subtype="10" presetID="19" grpId="1" fill="hold">
                                  <p:stCondLst>
                                    <p:cond delay="0"/>
                                  </p:stCondLst>
                                  <p:iterate type="lt" backwards="0">
                                    <p:tmAbs val="0"/>
                                  </p:iterate>
                                  <p:childTnLst>
                                    <p:anim calcmode="lin" valueType="num">
                                      <p:cBhvr>
                                        <p:cTn id="6" dur="1000" fill="hold"/>
                                        <p:tgtEl>
                                          <p:spTgt spid="2727"/>
                                        </p:tgtEl>
                                        <p:attrNameLst>
                                          <p:attrName>ppt_h</p:attrName>
                                        </p:attrNameLst>
                                      </p:cBhvr>
                                      <p:tavLst>
                                        <p:tav tm="0">
                                          <p:val>
                                            <p:strVal val="ppt_h"/>
                                          </p:val>
                                        </p:tav>
                                        <p:tav tm="100000">
                                          <p:val>
                                            <p:strVal val="ppt_h"/>
                                          </p:val>
                                        </p:tav>
                                      </p:tavLst>
                                    </p:anim>
                                    <p:anim calcmode="lin" valueType="num">
                                      <p:cBhvr>
                                        <p:cTn id="7" dur="1000" fill="hold"/>
                                        <p:tgtEl>
                                          <p:spTgt spid="272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fill="hold">
                                          <p:stCondLst>
                                            <p:cond delay="999"/>
                                          </p:stCondLst>
                                        </p:cTn>
                                        <p:tgtEl>
                                          <p:spTgt spid="2727"/>
                                        </p:tgtEl>
                                        <p:attrNameLst>
                                          <p:attrName>style.visibility</p:attrName>
                                        </p:attrNameLst>
                                      </p:cBhvr>
                                      <p:to>
                                        <p:strVal val="hidden"/>
                                      </p:to>
                                    </p:set>
                                  </p:childTnLst>
                                </p:cTn>
                              </p:par>
                            </p:childTnLst>
                          </p:cTn>
                        </p:par>
                        <p:par>
                          <p:cTn id="9" fill="hold">
                            <p:stCondLst>
                              <p:cond delay="1000"/>
                            </p:stCondLst>
                            <p:childTnLst>
                              <p:par>
                                <p:cTn id="10" presetClass="entr" nodeType="afterEffect" presetSubtype="10" presetID="19" grpId="2" fill="hold">
                                  <p:stCondLst>
                                    <p:cond delay="0"/>
                                  </p:stCondLst>
                                  <p:iterate type="lt" backwards="0">
                                    <p:tmAbs val="0"/>
                                  </p:iterate>
                                  <p:childTnLst>
                                    <p:set>
                                      <p:cBhvr>
                                        <p:cTn id="11" fill="hold"/>
                                        <p:tgtEl>
                                          <p:spTgt spid="2728"/>
                                        </p:tgtEl>
                                        <p:attrNameLst>
                                          <p:attrName>style.visibility</p:attrName>
                                        </p:attrNameLst>
                                      </p:cBhvr>
                                      <p:to>
                                        <p:strVal val="visible"/>
                                      </p:to>
                                    </p:set>
                                    <p:anim calcmode="lin" valueType="num">
                                      <p:cBhvr>
                                        <p:cTn id="12" dur="1000" fill="hold"/>
                                        <p:tgtEl>
                                          <p:spTgt spid="2728"/>
                                        </p:tgtEl>
                                        <p:attrNameLst>
                                          <p:attrName>ppt_w</p:attrName>
                                        </p:attrNameLst>
                                      </p:cBhvr>
                                      <p:tavLst>
                                        <p:tav tm="0" fmla="#ppt_w*sin(2.5*pi*$)">
                                          <p:val>
                                            <p:fltVal val="0"/>
                                          </p:val>
                                        </p:tav>
                                        <p:tav tm="100000">
                                          <p:val>
                                            <p:fltVal val="1"/>
                                          </p:val>
                                        </p:tav>
                                      </p:tavLst>
                                    </p:anim>
                                    <p:anim calcmode="lin" valueType="num">
                                      <p:cBhvr>
                                        <p:cTn id="13" dur="1000" fill="hold"/>
                                        <p:tgtEl>
                                          <p:spTgt spid="2728"/>
                                        </p:tgtEl>
                                        <p:attrNameLst>
                                          <p:attrName>ppt_h</p:attrName>
                                        </p:attrNameLst>
                                      </p:cBhvr>
                                      <p:tavLst>
                                        <p:tav tm="0">
                                          <p:val>
                                            <p:strVal val="#ppt_h"/>
                                          </p:val>
                                        </p:tav>
                                        <p:tav tm="100000">
                                          <p:val>
                                            <p:strVal val="#ppt_h"/>
                                          </p:val>
                                        </p:tav>
                                      </p:tavLst>
                                    </p:anim>
                                  </p:childTnLst>
                                </p:cTn>
                              </p:par>
                            </p:childTnLst>
                          </p:cTn>
                        </p:par>
                        <p:par>
                          <p:cTn id="14" fill="hold">
                            <p:stCondLst>
                              <p:cond delay="2000"/>
                            </p:stCondLst>
                            <p:childTnLst>
                              <p:par>
                                <p:cTn id="15" presetClass="entr" nodeType="afterEffect" presetSubtype="10" presetID="19" grpId="3" fill="hold">
                                  <p:stCondLst>
                                    <p:cond delay="0"/>
                                  </p:stCondLst>
                                  <p:iterate type="lt" backwards="0">
                                    <p:tmAbs val="0"/>
                                  </p:iterate>
                                  <p:childTnLst>
                                    <p:set>
                                      <p:cBhvr>
                                        <p:cTn id="16" fill="hold"/>
                                        <p:tgtEl>
                                          <p:spTgt spid="2729"/>
                                        </p:tgtEl>
                                        <p:attrNameLst>
                                          <p:attrName>style.visibility</p:attrName>
                                        </p:attrNameLst>
                                      </p:cBhvr>
                                      <p:to>
                                        <p:strVal val="visible"/>
                                      </p:to>
                                    </p:set>
                                    <p:anim calcmode="lin" valueType="num">
                                      <p:cBhvr>
                                        <p:cTn id="17" dur="1000" fill="hold"/>
                                        <p:tgtEl>
                                          <p:spTgt spid="2729"/>
                                        </p:tgtEl>
                                        <p:attrNameLst>
                                          <p:attrName>ppt_w</p:attrName>
                                        </p:attrNameLst>
                                      </p:cBhvr>
                                      <p:tavLst>
                                        <p:tav tm="0" fmla="#ppt_w*sin(2.5*pi*$)">
                                          <p:val>
                                            <p:fltVal val="0"/>
                                          </p:val>
                                        </p:tav>
                                        <p:tav tm="100000">
                                          <p:val>
                                            <p:fltVal val="1"/>
                                          </p:val>
                                        </p:tav>
                                      </p:tavLst>
                                    </p:anim>
                                    <p:anim calcmode="lin" valueType="num">
                                      <p:cBhvr>
                                        <p:cTn id="18" dur="1000" fill="hold"/>
                                        <p:tgtEl>
                                          <p:spTgt spid="2729"/>
                                        </p:tgtEl>
                                        <p:attrNameLst>
                                          <p:attrName>ppt_h</p:attrName>
                                        </p:attrNameLst>
                                      </p:cBhvr>
                                      <p:tavLst>
                                        <p:tav tm="0">
                                          <p:val>
                                            <p:strVal val="#ppt_h"/>
                                          </p:val>
                                        </p:tav>
                                        <p:tav tm="100000">
                                          <p:val>
                                            <p:strVal val="#ppt_h"/>
                                          </p:val>
                                        </p:tav>
                                      </p:tavLst>
                                    </p:anim>
                                  </p:childTnLst>
                                </p:cTn>
                              </p:par>
                            </p:childTnLst>
                          </p:cTn>
                        </p:par>
                        <p:par>
                          <p:cTn id="19" fill="hold">
                            <p:stCondLst>
                              <p:cond delay="3000"/>
                            </p:stCondLst>
                            <p:childTnLst>
                              <p:par>
                                <p:cTn id="20" presetClass="exit" nodeType="afterEffect" presetSubtype="10" presetID="19" grpId="4" fill="hold">
                                  <p:stCondLst>
                                    <p:cond delay="0"/>
                                  </p:stCondLst>
                                  <p:iterate type="lt" backwards="0">
                                    <p:tmAbs val="0"/>
                                  </p:iterate>
                                  <p:childTnLst>
                                    <p:anim calcmode="lin" valueType="num">
                                      <p:cBhvr>
                                        <p:cTn id="21" dur="1000" fill="hold"/>
                                        <p:tgtEl>
                                          <p:spTgt spid="2730"/>
                                        </p:tgtEl>
                                        <p:attrNameLst>
                                          <p:attrName>ppt_h</p:attrName>
                                        </p:attrNameLst>
                                      </p:cBhvr>
                                      <p:tavLst>
                                        <p:tav tm="0">
                                          <p:val>
                                            <p:strVal val="ppt_h"/>
                                          </p:val>
                                        </p:tav>
                                        <p:tav tm="100000">
                                          <p:val>
                                            <p:strVal val="ppt_h"/>
                                          </p:val>
                                        </p:tav>
                                      </p:tavLst>
                                    </p:anim>
                                    <p:anim calcmode="lin" valueType="num">
                                      <p:cBhvr>
                                        <p:cTn id="22" dur="1000" fill="hold"/>
                                        <p:tgtEl>
                                          <p:spTgt spid="273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23" fill="hold">
                                          <p:stCondLst>
                                            <p:cond delay="999"/>
                                          </p:stCondLst>
                                        </p:cTn>
                                        <p:tgtEl>
                                          <p:spTgt spid="2730"/>
                                        </p:tgtEl>
                                        <p:attrNameLst>
                                          <p:attrName>style.visibility</p:attrName>
                                        </p:attrNameLst>
                                      </p:cBhvr>
                                      <p:to>
                                        <p:strVal val="hidden"/>
                                      </p:to>
                                    </p:set>
                                  </p:childTnLst>
                                </p:cTn>
                              </p:par>
                            </p:childTnLst>
                          </p:cTn>
                        </p:par>
                        <p:par>
                          <p:cTn id="24" fill="hold">
                            <p:stCondLst>
                              <p:cond delay="4000"/>
                            </p:stCondLst>
                            <p:childTnLst>
                              <p:par>
                                <p:cTn id="25" presetClass="entr" nodeType="afterEffect" presetSubtype="0" presetID="1" grpId="5" fill="hold">
                                  <p:stCondLst>
                                    <p:cond delay="0"/>
                                  </p:stCondLst>
                                  <p:iterate type="el" backwards="0">
                                    <p:tmAbs val="0"/>
                                  </p:iterate>
                                  <p:childTnLst>
                                    <p:set>
                                      <p:cBhvr>
                                        <p:cTn id="26" fill="hold"/>
                                        <p:tgtEl>
                                          <p:spTgt spid="2744"/>
                                        </p:tgtEl>
                                        <p:attrNameLst>
                                          <p:attrName>style.visibility</p:attrName>
                                        </p:attrNameLst>
                                      </p:cBhvr>
                                      <p:to>
                                        <p:strVal val="visible"/>
                                      </p:to>
                                    </p:set>
                                  </p:childTnLst>
                                </p:cTn>
                              </p:par>
                            </p:childTnLst>
                          </p:cTn>
                        </p:par>
                        <p:par>
                          <p:cTn id="27" fill="hold">
                            <p:stCondLst>
                              <p:cond delay="0"/>
                            </p:stCondLst>
                            <p:childTnLst>
                              <p:par>
                                <p:cTn id="28" presetClass="path" nodeType="afterEffect" presetSubtype="0" presetID="-1" grpId="6" accel="50000" decel="50000" fill="hold">
                                  <p:stCondLst>
                                    <p:cond delay="0"/>
                                  </p:stCondLst>
                                  <p:childTnLst>
                                    <p:animMotion path="M 0.000000 0.000000 L 0.024438 0.038429" origin="layout" pathEditMode="relative">
                                      <p:cBhvr>
                                        <p:cTn id="29" dur="200" fill="hold"/>
                                        <p:tgtEl>
                                          <p:spTgt spid="2744"/>
                                        </p:tgtEl>
                                        <p:attrNameLst>
                                          <p:attrName>ppt_x</p:attrName>
                                          <p:attrName>ppt_y</p:attrName>
                                        </p:attrNameLst>
                                      </p:cBhvr>
                                    </p:animMotion>
                                  </p:childTnLst>
                                </p:cTn>
                              </p:par>
                            </p:childTnLst>
                          </p:cTn>
                        </p:par>
                        <p:par>
                          <p:cTn id="30" fill="hold">
                            <p:stCondLst>
                              <p:cond delay="0"/>
                            </p:stCondLst>
                            <p:childTnLst>
                              <p:par>
                                <p:cTn id="31" presetClass="emph" nodeType="afterEffect" presetSubtype="0" presetID="6" grpId="7" accel="50000" decel="50000" fill="hold">
                                  <p:stCondLst>
                                    <p:cond delay="0"/>
                                  </p:stCondLst>
                                  <p:childTnLst>
                                    <p:animScale>
                                      <p:cBhvr>
                                        <p:cTn id="32" dur="200" fill="hold"/>
                                        <p:tgtEl>
                                          <p:spTgt spid="2744"/>
                                        </p:tgtEl>
                                      </p:cBhvr>
                                      <p:by x="64438" y="64438"/>
                                    </p:animScale>
                                  </p:childTnLst>
                                </p:cTn>
                              </p:par>
                            </p:childTnLst>
                          </p:cTn>
                        </p:par>
                        <p:par>
                          <p:cTn id="33" fill="hold">
                            <p:stCondLst>
                              <p:cond delay="0"/>
                            </p:stCondLst>
                            <p:childTnLst>
                              <p:par>
                                <p:cTn id="34" presetClass="path" nodeType="afterEffect" presetSubtype="0" presetID="-1" grpId="8" accel="50000" decel="50000" fill="hold">
                                  <p:stCondLst>
                                    <p:cond delay="0"/>
                                  </p:stCondLst>
                                  <p:childTnLst>
                                    <p:animMotion path="M 0.024438 0.038429 L 0.133179 0.036803" origin="layout" pathEditMode="relative">
                                      <p:cBhvr>
                                        <p:cTn id="35" dur="200" fill="hold"/>
                                        <p:tgtEl>
                                          <p:spTgt spid="2744"/>
                                        </p:tgtEl>
                                        <p:attrNameLst>
                                          <p:attrName>ppt_x</p:attrName>
                                          <p:attrName>ppt_y</p:attrName>
                                        </p:attrNameLst>
                                      </p:cBhvr>
                                    </p:animMotion>
                                  </p:childTnLst>
                                </p:cTn>
                              </p:par>
                            </p:childTnLst>
                          </p:cTn>
                        </p:par>
                        <p:par>
                          <p:cTn id="36" fill="hold">
                            <p:stCondLst>
                              <p:cond delay="0"/>
                            </p:stCondLst>
                            <p:childTnLst>
                              <p:par>
                                <p:cTn id="37" presetClass="emph" nodeType="afterEffect" presetSubtype="0" presetID="8" grpId="9" accel="50000" decel="50000" fill="hold">
                                  <p:stCondLst>
                                    <p:cond delay="0"/>
                                  </p:stCondLst>
                                  <p:childTnLst>
                                    <p:animRot by="-10800000">
                                      <p:cBhvr>
                                        <p:cTn id="38" dur="200" fill="hold"/>
                                        <p:tgtEl>
                                          <p:spTgt spid="2744"/>
                                        </p:tgtEl>
                                        <p:attrNameLst>
                                          <p:attrName>r</p:attrName>
                                        </p:attrNameLst>
                                      </p:cBhvr>
                                    </p:animRot>
                                  </p:childTnLst>
                                </p:cTn>
                              </p:par>
                            </p:childTnLst>
                          </p:cTn>
                        </p:par>
                        <p:par>
                          <p:cTn id="39" fill="hold">
                            <p:stCondLst>
                              <p:cond delay="0"/>
                            </p:stCondLst>
                            <p:childTnLst>
                              <p:par>
                                <p:cTn id="40" presetClass="path" nodeType="afterEffect" presetSubtype="0" presetID="-1" grpId="10" accel="50000" decel="50000" fill="hold">
                                  <p:stCondLst>
                                    <p:cond delay="0"/>
                                  </p:stCondLst>
                                  <p:childTnLst>
                                    <p:animMotion path="M 0.133179 0.036803 L 0.133179 0.036803" origin="layout" pathEditMode="relative">
                                      <p:cBhvr>
                                        <p:cTn id="41" dur="200" fill="hold"/>
                                        <p:tgtEl>
                                          <p:spTgt spid="2744"/>
                                        </p:tgtEl>
                                        <p:attrNameLst>
                                          <p:attrName>ppt_x</p:attrName>
                                          <p:attrName>ppt_y</p:attrName>
                                        </p:attrNameLst>
                                      </p:cBhvr>
                                    </p:animMotion>
                                  </p:childTnLst>
                                </p:cTn>
                              </p:par>
                            </p:childTnLst>
                          </p:cTn>
                        </p:par>
                        <p:par>
                          <p:cTn id="42" fill="hold">
                            <p:stCondLst>
                              <p:cond delay="0"/>
                            </p:stCondLst>
                            <p:childTnLst>
                              <p:par>
                                <p:cTn id="43" presetClass="path" nodeType="afterEffect" presetSubtype="0" presetID="-1" grpId="11" accel="50000" decel="50000" fill="hold">
                                  <p:stCondLst>
                                    <p:cond delay="0"/>
                                  </p:stCondLst>
                                  <p:childTnLst>
                                    <p:animMotion path="M 0.133179 0.036803 L 0.116322 -0.000281" origin="layout" pathEditMode="relative">
                                      <p:cBhvr>
                                        <p:cTn id="44" dur="200" fill="hold"/>
                                        <p:tgtEl>
                                          <p:spTgt spid="2744"/>
                                        </p:tgtEl>
                                        <p:attrNameLst>
                                          <p:attrName>ppt_x</p:attrName>
                                          <p:attrName>ppt_y</p:attrName>
                                        </p:attrNameLst>
                                      </p:cBhvr>
                                    </p:animMotion>
                                  </p:childTnLst>
                                </p:cTn>
                              </p:par>
                            </p:childTnLst>
                          </p:cTn>
                        </p:par>
                        <p:par>
                          <p:cTn id="45" fill="hold">
                            <p:stCondLst>
                              <p:cond delay="0"/>
                            </p:stCondLst>
                            <p:childTnLst>
                              <p:par>
                                <p:cTn id="46" presetClass="path" nodeType="afterEffect" presetSubtype="0" presetID="-1" grpId="12" accel="50000" decel="50000" fill="hold">
                                  <p:stCondLst>
                                    <p:cond delay="0"/>
                                  </p:stCondLst>
                                  <p:childTnLst>
                                    <p:animMotion path="M 0.116322 -0.000281 L 0.009074 0.001734" origin="layout" pathEditMode="relative">
                                      <p:cBhvr>
                                        <p:cTn id="47" dur="200" fill="hold"/>
                                        <p:tgtEl>
                                          <p:spTgt spid="2744"/>
                                        </p:tgtEl>
                                        <p:attrNameLst>
                                          <p:attrName>ppt_x</p:attrName>
                                          <p:attrName>ppt_y</p:attrName>
                                        </p:attrNameLst>
                                      </p:cBhvr>
                                    </p:animMotion>
                                  </p:childTnLst>
                                </p:cTn>
                              </p:par>
                            </p:childTnLst>
                          </p:cTn>
                        </p:par>
                        <p:par>
                          <p:cTn id="48" fill="hold">
                            <p:stCondLst>
                              <p:cond delay="0"/>
                            </p:stCondLst>
                            <p:childTnLst>
                              <p:par>
                                <p:cTn id="49" presetClass="emph" nodeType="afterEffect" presetSubtype="0" presetID="8" grpId="13" accel="50000" decel="50000" fill="hold">
                                  <p:stCondLst>
                                    <p:cond delay="0"/>
                                  </p:stCondLst>
                                  <p:childTnLst>
                                    <p:animRot by="10800000">
                                      <p:cBhvr>
                                        <p:cTn id="50" dur="200" fill="hold"/>
                                        <p:tgtEl>
                                          <p:spTgt spid="2744"/>
                                        </p:tgtEl>
                                        <p:attrNameLst>
                                          <p:attrName>r</p:attrName>
                                        </p:attrNameLst>
                                      </p:cBhvr>
                                    </p:animRot>
                                  </p:childTnLst>
                                </p:cTn>
                              </p:par>
                            </p:childTnLst>
                          </p:cTn>
                        </p:par>
                        <p:par>
                          <p:cTn id="51" fill="hold">
                            <p:stCondLst>
                              <p:cond delay="0"/>
                            </p:stCondLst>
                            <p:childTnLst>
                              <p:par>
                                <p:cTn id="52" presetClass="path" nodeType="afterEffect" presetSubtype="0" presetID="-1" grpId="14" accel="50000" decel="50000" fill="hold">
                                  <p:stCondLst>
                                    <p:cond delay="0"/>
                                  </p:stCondLst>
                                  <p:childTnLst>
                                    <p:animMotion path="M 0.009074 0.001734 L 0.009467 0.001172" origin="layout" pathEditMode="relative">
                                      <p:cBhvr>
                                        <p:cTn id="53" dur="200" fill="hold"/>
                                        <p:tgtEl>
                                          <p:spTgt spid="2744"/>
                                        </p:tgtEl>
                                        <p:attrNameLst>
                                          <p:attrName>ppt_x</p:attrName>
                                          <p:attrName>ppt_y</p:attrName>
                                        </p:attrNameLst>
                                      </p:cBhvr>
                                    </p:animMotion>
                                  </p:childTnLst>
                                </p:cTn>
                              </p:par>
                            </p:childTnLst>
                          </p:cTn>
                        </p:par>
                        <p:par>
                          <p:cTn id="54" fill="hold">
                            <p:stCondLst>
                              <p:cond delay="0"/>
                            </p:stCondLst>
                            <p:childTnLst>
                              <p:par>
                                <p:cTn id="55" presetClass="path" nodeType="afterEffect" presetSubtype="0" presetID="-1" grpId="15" accel="50000" decel="50000" fill="hold">
                                  <p:stCondLst>
                                    <p:cond delay="0"/>
                                  </p:stCondLst>
                                  <p:childTnLst>
                                    <p:animMotion path="M 0.009467 0.001172 L 0.018822 0.072289" origin="layout" pathEditMode="relative">
                                      <p:cBhvr>
                                        <p:cTn id="56" dur="200" fill="hold"/>
                                        <p:tgtEl>
                                          <p:spTgt spid="2744"/>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44" grpId="5"/>
      <p:bldP build="whole" bldLvl="1" animBg="1" rev="0" advAuto="0" spid="2744" grpId="7"/>
      <p:bldP build="whole" bldLvl="1" animBg="1" rev="0" advAuto="0" spid="2729" grpId="3"/>
      <p:bldP build="whole" bldLvl="1" animBg="1" rev="0" advAuto="0" spid="2744" grpId="9"/>
      <p:bldP build="whole" bldLvl="1" animBg="1" rev="0" advAuto="0" spid="2727" grpId="1"/>
      <p:bldP build="whole" bldLvl="1" animBg="1" rev="0" advAuto="0" spid="2728" grpId="2"/>
      <p:bldP build="whole" bldLvl="1" animBg="1" rev="0" advAuto="0" spid="2730" grpId="4"/>
      <p:bldP build="whole" bldLvl="1" animBg="1" rev="0" advAuto="0" spid="2744" grpId="13"/>
    </p:bldLst>
  </p:timing>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8" name="Line"/>
          <p:cNvSpPr/>
          <p:nvPr/>
        </p:nvSpPr>
        <p:spPr>
          <a:xfrm>
            <a:off x="4085695" y="2436560"/>
            <a:ext cx="1460769" cy="1"/>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2752" name="Group"/>
          <p:cNvGrpSpPr/>
          <p:nvPr/>
        </p:nvGrpSpPr>
        <p:grpSpPr>
          <a:xfrm>
            <a:off x="594939" y="1103565"/>
            <a:ext cx="3265617" cy="2665992"/>
            <a:chOff x="0" y="0"/>
            <a:chExt cx="3265616" cy="2665991"/>
          </a:xfrm>
        </p:grpSpPr>
        <p:sp>
          <p:nvSpPr>
            <p:cNvPr id="2749" name="Rectangle"/>
            <p:cNvSpPr/>
            <p:nvPr/>
          </p:nvSpPr>
          <p:spPr>
            <a:xfrm>
              <a:off x="0" y="87415"/>
              <a:ext cx="3265617" cy="2578577"/>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750" name="P(){…"/>
            <p:cNvSpPr txBox="1"/>
            <p:nvPr/>
          </p:nvSpPr>
          <p:spPr>
            <a:xfrm>
              <a:off x="120363" y="0"/>
              <a:ext cx="3101091" cy="2643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b="1" sz="5000">
                  <a:solidFill>
                    <a:srgbClr val="000000"/>
                  </a:solidFill>
                  <a:latin typeface="Courier"/>
                  <a:ea typeface="Courier"/>
                  <a:cs typeface="Courier"/>
                  <a:sym typeface="Courier"/>
                </a:defRPr>
              </a:pPr>
              <a:r>
                <a:t>P(){</a:t>
              </a:r>
            </a:p>
            <a:p>
              <a:pPr algn="l">
                <a:defRPr b="1" sz="6200">
                  <a:solidFill>
                    <a:schemeClr val="accent5"/>
                  </a:solidFill>
                  <a:latin typeface="+mj-lt"/>
                  <a:ea typeface="+mj-ea"/>
                  <a:cs typeface="+mj-cs"/>
                  <a:sym typeface="Trebuchet MS"/>
                </a:defRPr>
              </a:pPr>
              <a:r>
                <a:t> </a:t>
              </a:r>
            </a:p>
            <a:p>
              <a:pPr algn="l">
                <a:defRPr b="1" sz="5000">
                  <a:solidFill>
                    <a:srgbClr val="000000"/>
                  </a:solidFill>
                  <a:latin typeface="Courier"/>
                  <a:ea typeface="Courier"/>
                  <a:cs typeface="Courier"/>
                  <a:sym typeface="Courier"/>
                </a:defRPr>
              </a:pPr>
              <a:r>
                <a:t>}</a:t>
              </a:r>
            </a:p>
          </p:txBody>
        </p:sp>
        <p:pic>
          <p:nvPicPr>
            <p:cNvPr id="2751" name="diamond-clipart-purple-diamond-2.png" descr="diamond-clipart-purple-diamond-2.png"/>
            <p:cNvPicPr>
              <a:picLocks noChangeAspect="1"/>
            </p:cNvPicPr>
            <p:nvPr/>
          </p:nvPicPr>
          <p:blipFill>
            <a:blip r:embed="rId3">
              <a:extLst/>
            </a:blip>
            <a:stretch>
              <a:fillRect/>
            </a:stretch>
          </p:blipFill>
          <p:spPr>
            <a:xfrm>
              <a:off x="560746" y="886299"/>
              <a:ext cx="2220325" cy="1546827"/>
            </a:xfrm>
            <a:prstGeom prst="rect">
              <a:avLst/>
            </a:prstGeom>
            <a:ln w="12700" cap="flat">
              <a:noFill/>
              <a:miter lim="400000"/>
            </a:ln>
            <a:effectLst/>
          </p:spPr>
        </p:pic>
      </p:grpSp>
      <p:grpSp>
        <p:nvGrpSpPr>
          <p:cNvPr id="2757" name="Group"/>
          <p:cNvGrpSpPr/>
          <p:nvPr/>
        </p:nvGrpSpPr>
        <p:grpSpPr>
          <a:xfrm>
            <a:off x="4582790" y="4168668"/>
            <a:ext cx="9452276" cy="6622865"/>
            <a:chOff x="25400" y="0"/>
            <a:chExt cx="9452275" cy="6622863"/>
          </a:xfrm>
        </p:grpSpPr>
        <p:grpSp>
          <p:nvGrpSpPr>
            <p:cNvPr id="2755" name="Group"/>
            <p:cNvGrpSpPr/>
            <p:nvPr/>
          </p:nvGrpSpPr>
          <p:grpSpPr>
            <a:xfrm>
              <a:off x="25400" y="2339130"/>
              <a:ext cx="9452276" cy="4283734"/>
              <a:chOff x="25400" y="0"/>
              <a:chExt cx="9452275" cy="4283733"/>
            </a:xfrm>
          </p:grpSpPr>
          <p:graphicFrame>
            <p:nvGraphicFramePr>
              <p:cNvPr id="2753" name="Table"/>
              <p:cNvGraphicFramePr/>
              <p:nvPr/>
            </p:nvGraphicFramePr>
            <p:xfrm>
              <a:off x="25400" y="917668"/>
              <a:ext cx="9452276" cy="3366066"/>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956764"/>
                    <a:gridCol w="2572782"/>
                    <a:gridCol w="4910029"/>
                  </a:tblGrid>
                  <a:tr h="838341">
                    <a:tc>
                      <a:txBody>
                        <a:bodyPr/>
                        <a:lstStyle/>
                        <a:p>
                          <a:pPr defTabSz="914400">
                            <a:defRPr sz="1800">
                              <a:solidFill>
                                <a:srgbClr val="000000"/>
                              </a:solidFill>
                            </a:defRPr>
                          </a:pPr>
                          <a:r>
                            <a:rPr b="1" sz="3800">
                              <a:solidFill>
                                <a:srgbClr val="FFFFFF"/>
                              </a:solidFill>
                              <a:latin typeface="+mj-lt"/>
                              <a:ea typeface="+mj-ea"/>
                              <a:cs typeface="+mj-cs"/>
                              <a:sym typeface="Trebuchet MS"/>
                            </a:rPr>
                            <a:t>Opcode</a:t>
                          </a:r>
                        </a:p>
                      </a:txBody>
                      <a:tcPr marL="50800" marR="50800" marT="50800" marB="50800" anchor="ctr" anchorCtr="0" horzOverflow="overflow">
                        <a:lnL w="12700">
                          <a:solidFill>
                            <a:srgbClr val="000000"/>
                          </a:solidFill>
                          <a:miter lim="400000"/>
                        </a:lnL>
                        <a:lnT w="12700">
                          <a:solidFill>
                            <a:srgbClr val="000000"/>
                          </a:solidFill>
                          <a:miter lim="400000"/>
                        </a:lnT>
                        <a:lnB w="50800">
                          <a:solidFill>
                            <a:srgbClr val="B4B4B4"/>
                          </a:solidFill>
                          <a:miter lim="400000"/>
                        </a:lnB>
                        <a:solidFill>
                          <a:srgbClr val="7B1979"/>
                        </a:solidFill>
                      </a:tcPr>
                    </a:tc>
                    <a:tc>
                      <a:txBody>
                        <a:bodyPr/>
                        <a:lstStyle/>
                        <a:p>
                          <a:pPr defTabSz="914400">
                            <a:defRPr sz="1800">
                              <a:solidFill>
                                <a:srgbClr val="000000"/>
                              </a:solidFill>
                            </a:defRPr>
                          </a:pPr>
                          <a:r>
                            <a:rPr b="1" sz="3800">
                              <a:solidFill>
                                <a:srgbClr val="FFFFFF"/>
                              </a:solidFill>
                              <a:latin typeface="+mj-lt"/>
                              <a:ea typeface="+mj-ea"/>
                              <a:cs typeface="+mj-cs"/>
                              <a:sym typeface="Trebuchet MS"/>
                            </a:rPr>
                            <a:t>Mnemonic</a:t>
                          </a:r>
                        </a:p>
                      </a:txBody>
                      <a:tcPr marL="50800" marR="50800" marT="50800" marB="50800" anchor="ctr" anchorCtr="0" horzOverflow="overflow">
                        <a:lnT w="12700">
                          <a:solidFill>
                            <a:srgbClr val="000000"/>
                          </a:solidFill>
                          <a:miter lim="400000"/>
                        </a:lnT>
                        <a:lnB w="50800">
                          <a:solidFill>
                            <a:srgbClr val="B4B4B4"/>
                          </a:solidFill>
                          <a:miter lim="400000"/>
                        </a:lnB>
                        <a:solidFill>
                          <a:srgbClr val="7B1979"/>
                        </a:solidFill>
                      </a:tcPr>
                    </a:tc>
                    <a:tc>
                      <a:txBody>
                        <a:bodyPr/>
                        <a:lstStyle/>
                        <a:p>
                          <a:pPr defTabSz="914400">
                            <a:defRPr sz="1800">
                              <a:solidFill>
                                <a:srgbClr val="000000"/>
                              </a:solidFill>
                            </a:defRPr>
                          </a:pPr>
                          <a:r>
                            <a:rPr b="1" sz="3800">
                              <a:solidFill>
                                <a:srgbClr val="FFFFFF"/>
                              </a:solidFill>
                              <a:latin typeface="+mj-lt"/>
                              <a:ea typeface="+mj-ea"/>
                              <a:cs typeface="+mj-cs"/>
                              <a:sym typeface="Trebuchet MS"/>
                            </a:rPr>
                            <a:t>Semantics</a:t>
                          </a:r>
                        </a:p>
                      </a:txBody>
                      <a:tcPr marL="50800" marR="50800" marT="50800" marB="50800" anchor="ctr" anchorCtr="0" horzOverflow="overflow">
                        <a:lnR w="12700">
                          <a:solidFill>
                            <a:srgbClr val="000000"/>
                          </a:solidFill>
                          <a:miter lim="400000"/>
                        </a:lnR>
                        <a:lnT w="12700">
                          <a:solidFill>
                            <a:srgbClr val="000000"/>
                          </a:solidFill>
                          <a:miter lim="400000"/>
                        </a:lnT>
                        <a:lnB w="50800">
                          <a:solidFill>
                            <a:srgbClr val="B4B4B4"/>
                          </a:solidFill>
                          <a:miter lim="400000"/>
                        </a:lnB>
                        <a:solidFill>
                          <a:srgbClr val="7B1979"/>
                        </a:solidFill>
                      </a:tcPr>
                    </a:tc>
                  </a:tr>
                  <a:tr h="838341">
                    <a:tc>
                      <a:txBody>
                        <a:bodyPr/>
                        <a:lstStyle/>
                        <a:p>
                          <a:pPr defTabSz="914400">
                            <a:defRPr sz="1800">
                              <a:solidFill>
                                <a:srgbClr val="000000"/>
                              </a:solidFill>
                            </a:defRPr>
                          </a:pPr>
                          <a:r>
                            <a:rPr sz="3800">
                              <a:solidFill>
                                <a:srgbClr val="FFFFFF"/>
                              </a:solidFill>
                              <a:latin typeface="+mj-lt"/>
                              <a:ea typeface="+mj-ea"/>
                              <a:cs typeface="+mj-cs"/>
                              <a:sym typeface="Trebuchet MS"/>
                            </a:rPr>
                            <a:t>0</a:t>
                          </a:r>
                        </a:p>
                      </a:txBody>
                      <a:tcPr marL="50800" marR="50800" marT="50800" marB="50800" anchor="ctr" anchorCtr="0" horzOverflow="overflow">
                        <a:lnL w="12700">
                          <a:solidFill>
                            <a:srgbClr val="000000"/>
                          </a:solidFill>
                          <a:miter lim="400000"/>
                        </a:lnL>
                        <a:lnT w="50800">
                          <a:solidFill>
                            <a:srgbClr val="B4B4B4"/>
                          </a:solidFill>
                          <a:miter lim="400000"/>
                        </a:lnT>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add</a:t>
                          </a:r>
                        </a:p>
                      </a:txBody>
                      <a:tcPr marL="50800" marR="50800" marT="50800" marB="50800" anchor="ctr" anchorCtr="0" horzOverflow="overflow">
                        <a:lnT w="50800">
                          <a:solidFill>
                            <a:srgbClr val="B4B4B4"/>
                          </a:solidFill>
                          <a:miter lim="400000"/>
                        </a:lnT>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push(pop()+pop())</a:t>
                          </a:r>
                        </a:p>
                      </a:txBody>
                      <a:tcPr marL="50800" marR="50800" marT="50800" marB="50800" anchor="ctr" anchorCtr="0" horzOverflow="overflow">
                        <a:lnR w="12700">
                          <a:solidFill>
                            <a:srgbClr val="000000"/>
                          </a:solidFill>
                          <a:miter lim="400000"/>
                        </a:lnR>
                        <a:lnT w="50800">
                          <a:solidFill>
                            <a:srgbClr val="B4B4B4"/>
                          </a:solidFill>
                          <a:miter lim="400000"/>
                        </a:lnT>
                        <a:solidFill>
                          <a:srgbClr val="7B1979"/>
                        </a:solidFill>
                      </a:tcPr>
                    </a:tc>
                  </a:tr>
                  <a:tr h="838341">
                    <a:tc>
                      <a:txBody>
                        <a:bodyPr/>
                        <a:lstStyle/>
                        <a:p>
                          <a:pPr defTabSz="914400">
                            <a:defRPr sz="1800">
                              <a:solidFill>
                                <a:srgbClr val="000000"/>
                              </a:solidFill>
                            </a:defRPr>
                          </a:pPr>
                          <a:r>
                            <a:rPr sz="3800">
                              <a:solidFill>
                                <a:srgbClr val="FFFFFF"/>
                              </a:solidFill>
                              <a:latin typeface="+mj-lt"/>
                              <a:ea typeface="+mj-ea"/>
                              <a:cs typeface="+mj-cs"/>
                              <a:sym typeface="Trebuchet MS"/>
                            </a:rPr>
                            <a:t>1</a:t>
                          </a:r>
                        </a:p>
                      </a:txBody>
                      <a:tcPr marL="50800" marR="50800" marT="50800" marB="50800" anchor="ctr" anchorCtr="0" horzOverflow="overflow">
                        <a:lnL w="12700">
                          <a:solidFill>
                            <a:srgbClr val="000000"/>
                          </a:solidFill>
                          <a:miter lim="400000"/>
                        </a:lnL>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store L</a:t>
                          </a:r>
                        </a:p>
                      </a:txBody>
                      <a:tcPr marL="50800" marR="50800" marT="50800" marB="50800" anchor="ctr" anchorCtr="0" horzOverflow="overflow">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Mem[L]=pop()</a:t>
                          </a:r>
                        </a:p>
                      </a:txBody>
                      <a:tcPr marL="50800" marR="50800" marT="50800" marB="50800" anchor="ctr" anchorCtr="0" horzOverflow="overflow">
                        <a:lnR w="12700">
                          <a:solidFill>
                            <a:srgbClr val="000000"/>
                          </a:solidFill>
                          <a:miter lim="400000"/>
                        </a:lnR>
                        <a:solidFill>
                          <a:srgbClr val="7B1979"/>
                        </a:solidFill>
                      </a:tcPr>
                    </a:tc>
                  </a:tr>
                  <a:tr h="838341">
                    <a:tc>
                      <a:txBody>
                        <a:bodyPr/>
                        <a:lstStyle/>
                        <a:p>
                          <a:pPr defTabSz="914400">
                            <a:defRPr sz="1800">
                              <a:solidFill>
                                <a:srgbClr val="000000"/>
                              </a:solidFill>
                            </a:defRPr>
                          </a:pPr>
                          <a:r>
                            <a:rPr sz="3800">
                              <a:solidFill>
                                <a:srgbClr val="FFFFFF"/>
                              </a:solidFill>
                              <a:latin typeface="+mj-lt"/>
                              <a:ea typeface="+mj-ea"/>
                              <a:cs typeface="+mj-cs"/>
                              <a:sym typeface="Trebuchet MS"/>
                            </a:rPr>
                            <a:t>2</a:t>
                          </a:r>
                        </a:p>
                      </a:txBody>
                      <a:tcPr marL="50800" marR="50800" marT="50800" marB="50800" anchor="ctr" anchorCtr="0" horzOverflow="overflow">
                        <a:lnL w="12700">
                          <a:solidFill>
                            <a:srgbClr val="000000"/>
                          </a:solidFill>
                          <a:miter lim="400000"/>
                        </a:lnL>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breq L</a:t>
                          </a:r>
                        </a:p>
                      </a:txBody>
                      <a:tcPr marL="50800" marR="50800" marT="50800" marB="50800" anchor="ctr" anchorCtr="0" horzOverflow="overflow">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if pop()=pop() goto L</a:t>
                          </a:r>
                        </a:p>
                      </a:txBody>
                      <a:tcPr marL="50800" marR="50800" marT="50800" marB="50800" anchor="ctr" anchorCtr="0" horzOverflow="overflow">
                        <a:lnR w="12700">
                          <a:solidFill>
                            <a:srgbClr val="000000"/>
                          </a:solidFill>
                          <a:miter lim="400000"/>
                        </a:lnR>
                        <a:solidFill>
                          <a:srgbClr val="7B1979"/>
                        </a:solidFill>
                      </a:tcPr>
                    </a:tc>
                  </a:tr>
                </a:tbl>
              </a:graphicData>
            </a:graphic>
          </p:graphicFrame>
          <p:sp>
            <p:nvSpPr>
              <p:cNvPr id="2754" name="Virtual Instruction Set"/>
              <p:cNvSpPr txBox="1"/>
              <p:nvPr/>
            </p:nvSpPr>
            <p:spPr>
              <a:xfrm>
                <a:off x="1395352" y="0"/>
                <a:ext cx="6699672" cy="879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b="1" sz="5000">
                    <a:latin typeface="+mj-lt"/>
                    <a:ea typeface="+mj-ea"/>
                    <a:cs typeface="+mj-cs"/>
                    <a:sym typeface="Trebuchet MS"/>
                  </a:defRPr>
                </a:lvl1pPr>
              </a:lstStyle>
              <a:p>
                <a:pPr/>
                <a:r>
                  <a:t>Virtual Instruction Set</a:t>
                </a:r>
              </a:p>
            </p:txBody>
          </p:sp>
        </p:grpSp>
        <p:sp>
          <p:nvSpPr>
            <p:cNvPr id="2756" name="Line"/>
            <p:cNvSpPr/>
            <p:nvPr/>
          </p:nvSpPr>
          <p:spPr>
            <a:xfrm>
              <a:off x="2904183" y="-1"/>
              <a:ext cx="1382922" cy="2461932"/>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nvGrpSpPr>
          <p:cNvPr id="2760" name="Group"/>
          <p:cNvGrpSpPr/>
          <p:nvPr/>
        </p:nvGrpSpPr>
        <p:grpSpPr>
          <a:xfrm>
            <a:off x="5771602" y="574845"/>
            <a:ext cx="3092760" cy="3265815"/>
            <a:chOff x="0" y="0"/>
            <a:chExt cx="3092758" cy="3265814"/>
          </a:xfrm>
        </p:grpSpPr>
        <p:pic>
          <p:nvPicPr>
            <p:cNvPr id="2758" name="tigress-purple.png" descr="tigress-purple.png"/>
            <p:cNvPicPr>
              <a:picLocks noChangeAspect="1"/>
            </p:cNvPicPr>
            <p:nvPr/>
          </p:nvPicPr>
          <p:blipFill>
            <a:blip r:embed="rId4">
              <a:extLst/>
            </a:blip>
            <a:srcRect l="0" t="0" r="0" b="0"/>
            <a:stretch>
              <a:fillRect/>
            </a:stretch>
          </p:blipFill>
          <p:spPr>
            <a:xfrm>
              <a:off x="0" y="844444"/>
              <a:ext cx="3036398" cy="2421371"/>
            </a:xfrm>
            <a:prstGeom prst="rect">
              <a:avLst/>
            </a:prstGeom>
            <a:ln w="12700" cap="flat">
              <a:noFill/>
              <a:miter lim="400000"/>
            </a:ln>
            <a:effectLst/>
          </p:spPr>
        </p:pic>
        <p:sp>
          <p:nvSpPr>
            <p:cNvPr id="2759" name="Tigress"/>
            <p:cNvSpPr txBox="1"/>
            <p:nvPr/>
          </p:nvSpPr>
          <p:spPr>
            <a:xfrm>
              <a:off x="354303" y="0"/>
              <a:ext cx="2738456" cy="8321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defTabSz="642937">
                <a:defRPr b="1" sz="5000">
                  <a:solidFill>
                    <a:srgbClr val="323333"/>
                  </a:solidFill>
                  <a:latin typeface="+mj-lt"/>
                  <a:ea typeface="+mj-ea"/>
                  <a:cs typeface="+mj-cs"/>
                  <a:sym typeface="Trebuchet MS"/>
                </a:defRPr>
              </a:lvl1pPr>
            </a:lstStyle>
            <a:p>
              <a:pPr/>
              <a:r>
                <a:t>Tigress</a:t>
              </a:r>
            </a:p>
          </p:txBody>
        </p:sp>
      </p:grpSp>
      <p:grpSp>
        <p:nvGrpSpPr>
          <p:cNvPr id="2785" name="Group"/>
          <p:cNvGrpSpPr/>
          <p:nvPr/>
        </p:nvGrpSpPr>
        <p:grpSpPr>
          <a:xfrm>
            <a:off x="9091176" y="884032"/>
            <a:ext cx="14141389" cy="12274640"/>
            <a:chOff x="0" y="0"/>
            <a:chExt cx="14141388" cy="12274639"/>
          </a:xfrm>
        </p:grpSpPr>
        <p:sp>
          <p:nvSpPr>
            <p:cNvPr id="2761" name="Line"/>
            <p:cNvSpPr/>
            <p:nvPr/>
          </p:nvSpPr>
          <p:spPr>
            <a:xfrm>
              <a:off x="0" y="1744123"/>
              <a:ext cx="5976632"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2784" name="Group"/>
            <p:cNvGrpSpPr/>
            <p:nvPr/>
          </p:nvGrpSpPr>
          <p:grpSpPr>
            <a:xfrm>
              <a:off x="6203445" y="0"/>
              <a:ext cx="7937943" cy="12274640"/>
              <a:chOff x="0" y="0"/>
              <a:chExt cx="7937942" cy="12274639"/>
            </a:xfrm>
          </p:grpSpPr>
          <p:sp>
            <p:nvSpPr>
              <p:cNvPr id="2762" name="Line"/>
              <p:cNvSpPr/>
              <p:nvPr/>
            </p:nvSpPr>
            <p:spPr>
              <a:xfrm flipV="1">
                <a:off x="3524931" y="5653012"/>
                <a:ext cx="32177" cy="1281985"/>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2765" name="Group"/>
              <p:cNvGrpSpPr/>
              <p:nvPr/>
            </p:nvGrpSpPr>
            <p:grpSpPr>
              <a:xfrm>
                <a:off x="1450274" y="2000201"/>
                <a:ext cx="6216231" cy="4660901"/>
                <a:chOff x="0" y="0"/>
                <a:chExt cx="6216229" cy="4660900"/>
              </a:xfrm>
            </p:grpSpPr>
            <p:sp>
              <p:nvSpPr>
                <p:cNvPr id="2763" name="Line"/>
                <p:cNvSpPr/>
                <p:nvPr/>
              </p:nvSpPr>
              <p:spPr>
                <a:xfrm>
                  <a:off x="-1" y="2720652"/>
                  <a:ext cx="1145738" cy="20946"/>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aphicFrame>
              <p:nvGraphicFramePr>
                <p:cNvPr id="2764" name="Table"/>
                <p:cNvGraphicFramePr/>
                <p:nvPr/>
              </p:nvGraphicFramePr>
              <p:xfrm>
                <a:off x="4374729" y="0"/>
                <a:ext cx="1841501" cy="4660900"/>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761970"/>
                    </a:tblGrid>
                    <a:tr h="915652">
                      <a:tc>
                        <a:txBody>
                          <a:bodyPr/>
                          <a:lstStyle/>
                          <a:p>
                            <a:pPr defTabSz="914400">
                              <a:defRPr sz="1800">
                                <a:solidFill>
                                  <a:srgbClr val="000000"/>
                                </a:solidFill>
                              </a:defRPr>
                            </a:pPr>
                            <a:r>
                              <a:rPr sz="3800">
                                <a:latin typeface="Courier"/>
                                <a:ea typeface="Courier"/>
                                <a:cs typeface="Courier"/>
                                <a:sym typeface="Courier"/>
                              </a:rPr>
                              <a:t>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15652">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15652">
                      <a:tc>
                        <a:txBody>
                          <a:bodyPr/>
                          <a:lstStyle/>
                          <a:p>
                            <a:pPr defTabSz="914400">
                              <a:defRPr sz="1800">
                                <a:solidFill>
                                  <a:srgbClr val="000000"/>
                                </a:solidFill>
                              </a:defRPr>
                            </a:pPr>
                            <a:r>
                              <a:rPr sz="3800">
                                <a:latin typeface="Courier"/>
                                <a:ea typeface="Courier"/>
                                <a:cs typeface="Courier"/>
                                <a:sym typeface="Courier"/>
                              </a:rPr>
                              <a:t>SHL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15652">
                      <a:tc>
                        <a:txBody>
                          <a:bodyPr/>
                          <a:lstStyle/>
                          <a:p>
                            <a:pPr defTabSz="914400">
                              <a:defRPr sz="1800">
                                <a:solidFill>
                                  <a:srgbClr val="000000"/>
                                </a:solidFill>
                              </a:defRPr>
                            </a:pPr>
                            <a:r>
                              <a:rPr sz="3800">
                                <a:latin typeface="Courier"/>
                                <a:ea typeface="Courier"/>
                                <a:cs typeface="Courier"/>
                                <a:sym typeface="Courier"/>
                              </a:rPr>
                              <a:t>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15652">
                      <a:tc>
                        <a:txBody>
                          <a:bodyPr/>
                          <a:lstStyle/>
                          <a:p>
                            <a:pPr defTabSz="914400">
                              <a:defRPr sz="1800">
                                <a:solidFill>
                                  <a:srgbClr val="000000"/>
                                </a:solidFill>
                              </a:defRPr>
                            </a:pPr>
                            <a:r>
                              <a:rPr sz="3800">
                                <a:latin typeface="Courier"/>
                                <a:ea typeface="Courier"/>
                                <a:cs typeface="Courier"/>
                                <a:sym typeface="Courier"/>
                              </a:rPr>
                              <a:t>PRINT</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grpSp>
          <p:sp>
            <p:nvSpPr>
              <p:cNvPr id="2766" name="Rectangle"/>
              <p:cNvSpPr/>
              <p:nvPr/>
            </p:nvSpPr>
            <p:spPr>
              <a:xfrm>
                <a:off x="0" y="152442"/>
                <a:ext cx="7937943" cy="12122198"/>
              </a:xfrm>
              <a:prstGeom prst="rect">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FF8DAA"/>
                    </a:solidFill>
                    <a:effectLst>
                      <a:outerShdw sx="100000" sy="100000" kx="0" ky="0" algn="b" rotWithShape="0" blurRad="25400" dist="23998" dir="2700000">
                        <a:srgbClr val="000000">
                          <a:alpha val="31034"/>
                        </a:srgbClr>
                      </a:outerShdw>
                    </a:effectLst>
                  </a:defRPr>
                </a:pPr>
              </a:p>
            </p:txBody>
          </p:sp>
          <p:sp>
            <p:nvSpPr>
              <p:cNvPr id="2767" name="P(){…"/>
              <p:cNvSpPr/>
              <p:nvPr/>
            </p:nvSpPr>
            <p:spPr>
              <a:xfrm>
                <a:off x="271439" y="0"/>
                <a:ext cx="7395066" cy="121221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P(){</a:t>
                </a: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3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3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5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defRPr sz="5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a:t>
                </a:r>
              </a:p>
              <a:p>
                <a:pPr algn="l">
                  <a:defRPr sz="5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a:t>
                </a:r>
              </a:p>
              <a:p>
                <a:pPr algn="l">
                  <a:defRPr sz="5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defRPr sz="5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defRPr sz="3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defRPr sz="3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rPr sz="6000"/>
                  <a:t>}</a:t>
                </a:r>
                <a:r>
                  <a:t>      </a:t>
                </a:r>
              </a:p>
            </p:txBody>
          </p:sp>
          <p:grpSp>
            <p:nvGrpSpPr>
              <p:cNvPr id="2775" name="Group"/>
              <p:cNvGrpSpPr/>
              <p:nvPr/>
            </p:nvGrpSpPr>
            <p:grpSpPr>
              <a:xfrm>
                <a:off x="316651" y="7510384"/>
                <a:ext cx="7304640" cy="3804345"/>
                <a:chOff x="0" y="0"/>
                <a:chExt cx="7304638" cy="3804343"/>
              </a:xfrm>
            </p:grpSpPr>
            <p:sp>
              <p:nvSpPr>
                <p:cNvPr id="2768" name="Line"/>
                <p:cNvSpPr/>
                <p:nvPr/>
              </p:nvSpPr>
              <p:spPr>
                <a:xfrm rot="5400000">
                  <a:off x="384846" y="1179977"/>
                  <a:ext cx="947285" cy="5849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769" name="Line"/>
                <p:cNvSpPr/>
                <p:nvPr/>
              </p:nvSpPr>
              <p:spPr>
                <a:xfrm>
                  <a:off x="6639184" y="1876228"/>
                  <a:ext cx="630511" cy="1"/>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770" name="Rectangle"/>
                <p:cNvSpPr/>
                <p:nvPr/>
              </p:nvSpPr>
              <p:spPr>
                <a:xfrm>
                  <a:off x="0" y="0"/>
                  <a:ext cx="5479903" cy="948001"/>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2771" name="Rectangle"/>
                <p:cNvSpPr/>
                <p:nvPr/>
              </p:nvSpPr>
              <p:spPr>
                <a:xfrm>
                  <a:off x="1146789" y="1403652"/>
                  <a:ext cx="5479904" cy="948002"/>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2772" name="Line"/>
                <p:cNvSpPr/>
                <p:nvPr/>
              </p:nvSpPr>
              <p:spPr>
                <a:xfrm rot="5400000">
                  <a:off x="-460560" y="1693871"/>
                  <a:ext cx="2343847" cy="9535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773" name="Line"/>
                <p:cNvSpPr/>
                <p:nvPr/>
              </p:nvSpPr>
              <p:spPr>
                <a:xfrm rot="16200000">
                  <a:off x="4930505" y="1032038"/>
                  <a:ext cx="2912476" cy="183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 y="14056"/>
                      </a:moveTo>
                      <a:lnTo>
                        <a:pt x="0" y="21550"/>
                      </a:lnTo>
                      <a:lnTo>
                        <a:pt x="21511" y="21600"/>
                      </a:lnTo>
                      <a:lnTo>
                        <a:pt x="21600" y="0"/>
                      </a:ln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774" name="Rectangle"/>
                <p:cNvSpPr/>
                <p:nvPr/>
              </p:nvSpPr>
              <p:spPr>
                <a:xfrm>
                  <a:off x="1146789" y="2856343"/>
                  <a:ext cx="5479904" cy="948001"/>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grpSp>
          <p:sp>
            <p:nvSpPr>
              <p:cNvPr id="2776" name="VPC"/>
              <p:cNvSpPr txBox="1"/>
              <p:nvPr/>
            </p:nvSpPr>
            <p:spPr>
              <a:xfrm>
                <a:off x="5016524" y="3730823"/>
                <a:ext cx="1826175"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lnSpc>
                    <a:spcPct val="80000"/>
                  </a:lnSpc>
                  <a:defRPr b="1"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VPC</a:t>
                </a:r>
              </a:p>
            </p:txBody>
          </p:sp>
          <p:sp>
            <p:nvSpPr>
              <p:cNvPr id="2777" name="Line"/>
              <p:cNvSpPr/>
              <p:nvPr/>
            </p:nvSpPr>
            <p:spPr>
              <a:xfrm flipH="1">
                <a:off x="5929611" y="4659028"/>
                <a:ext cx="2" cy="775614"/>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2783" name="Group"/>
              <p:cNvGrpSpPr/>
              <p:nvPr/>
            </p:nvGrpSpPr>
            <p:grpSpPr>
              <a:xfrm>
                <a:off x="639565" y="1114630"/>
                <a:ext cx="6658812" cy="3023738"/>
                <a:chOff x="0" y="528637"/>
                <a:chExt cx="6658811" cy="3023736"/>
              </a:xfrm>
            </p:grpSpPr>
            <p:grpSp>
              <p:nvGrpSpPr>
                <p:cNvPr id="2780" name="Group"/>
                <p:cNvGrpSpPr/>
                <p:nvPr/>
              </p:nvGrpSpPr>
              <p:grpSpPr>
                <a:xfrm>
                  <a:off x="0" y="1761831"/>
                  <a:ext cx="6658812" cy="1790544"/>
                  <a:chOff x="0" y="8095"/>
                  <a:chExt cx="6658811" cy="1790542"/>
                </a:xfrm>
              </p:grpSpPr>
              <p:sp>
                <p:nvSpPr>
                  <p:cNvPr id="2778" name="STACK:"/>
                  <p:cNvSpPr/>
                  <p:nvPr/>
                </p:nvSpPr>
                <p:spPr>
                  <a:xfrm>
                    <a:off x="0" y="528637"/>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nSpc>
                        <a:spcPct val="80000"/>
                      </a:lnSpc>
                      <a:defRPr b="1"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STACK:</a:t>
                    </a:r>
                  </a:p>
                </p:txBody>
              </p:sp>
              <p:graphicFrame>
                <p:nvGraphicFramePr>
                  <p:cNvPr id="2779" name="Table"/>
                  <p:cNvGraphicFramePr/>
                  <p:nvPr/>
                </p:nvGraphicFramePr>
                <p:xfrm>
                  <a:off x="2988511" y="8095"/>
                  <a:ext cx="3670301" cy="10160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87041"/>
                        <a:gridCol w="887041"/>
                        <a:gridCol w="887041"/>
                        <a:gridCol w="887041"/>
                      </a:tblGrid>
                      <a:tr h="914085">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50800">
                              <a:solidFill>
                                <a:srgbClr val="000000"/>
                              </a:solidFill>
                              <a:miter lim="400000"/>
                            </a:lnB>
                            <a:solidFill>
                              <a:schemeClr val="accent6">
                                <a:hueOff val="105381"/>
                                <a:satOff val="14341"/>
                                <a:lumOff val="10801"/>
                              </a:schemeClr>
                            </a:solidFill>
                          </a:tcPr>
                        </a:tc>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50800">
                              <a:solidFill>
                                <a:srgbClr val="000000"/>
                              </a:solidFill>
                              <a:miter lim="400000"/>
                            </a:lnB>
                            <a:solidFill>
                              <a:schemeClr val="accent6">
                                <a:hueOff val="105381"/>
                                <a:satOff val="14341"/>
                                <a:lumOff val="10801"/>
                              </a:schemeClr>
                            </a:solidFill>
                          </a:tcPr>
                        </a:tc>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50800">
                              <a:solidFill>
                                <a:srgbClr val="000000"/>
                              </a:solidFill>
                              <a:miter lim="400000"/>
                            </a:lnB>
                            <a:solidFill>
                              <a:schemeClr val="accent6">
                                <a:hueOff val="105381"/>
                                <a:satOff val="14341"/>
                                <a:lumOff val="10801"/>
                              </a:schemeClr>
                            </a:solidFill>
                          </a:tcPr>
                        </a:tc>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50800">
                              <a:solidFill>
                                <a:srgbClr val="000000"/>
                              </a:solidFill>
                              <a:miter lim="400000"/>
                            </a:lnB>
                            <a:solidFill>
                              <a:schemeClr val="accent6">
                                <a:hueOff val="105381"/>
                                <a:satOff val="14341"/>
                                <a:lumOff val="10801"/>
                              </a:schemeClr>
                            </a:solidFill>
                          </a:tcPr>
                        </a:tc>
                      </a:tr>
                    </a:tbl>
                  </a:graphicData>
                </a:graphic>
              </p:graphicFrame>
            </p:grpSp>
            <p:sp>
              <p:nvSpPr>
                <p:cNvPr id="2781" name="SP"/>
                <p:cNvSpPr/>
                <p:nvPr/>
              </p:nvSpPr>
              <p:spPr>
                <a:xfrm>
                  <a:off x="2977507" y="5286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nSpc>
                      <a:spcPct val="80000"/>
                    </a:lnSpc>
                    <a:defRPr b="1"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SP</a:t>
                  </a:r>
                </a:p>
              </p:txBody>
            </p:sp>
            <p:sp>
              <p:nvSpPr>
                <p:cNvPr id="2782" name="Line"/>
                <p:cNvSpPr/>
                <p:nvPr/>
              </p:nvSpPr>
              <p:spPr>
                <a:xfrm>
                  <a:off x="3512569" y="855408"/>
                  <a:ext cx="1" cy="873371"/>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grpSp>
      <p:grpSp>
        <p:nvGrpSpPr>
          <p:cNvPr id="2789" name="Group"/>
          <p:cNvGrpSpPr/>
          <p:nvPr/>
        </p:nvGrpSpPr>
        <p:grpSpPr>
          <a:xfrm>
            <a:off x="9134488" y="3541531"/>
            <a:ext cx="13850593" cy="4198053"/>
            <a:chOff x="0" y="0"/>
            <a:chExt cx="13850592" cy="4198052"/>
          </a:xfrm>
        </p:grpSpPr>
        <p:sp>
          <p:nvSpPr>
            <p:cNvPr id="2786" name="Line"/>
            <p:cNvSpPr/>
            <p:nvPr/>
          </p:nvSpPr>
          <p:spPr>
            <a:xfrm>
              <a:off x="-1" y="0"/>
              <a:ext cx="6245594" cy="3493843"/>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787" name="Bytecode"/>
            <p:cNvSpPr txBox="1"/>
            <p:nvPr/>
          </p:nvSpPr>
          <p:spPr>
            <a:xfrm>
              <a:off x="6419097" y="1873477"/>
              <a:ext cx="2907036" cy="879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b="1" sz="5000">
                  <a:solidFill>
                    <a:srgbClr val="000000"/>
                  </a:solidFill>
                  <a:latin typeface="+mj-lt"/>
                  <a:ea typeface="+mj-ea"/>
                  <a:cs typeface="+mj-cs"/>
                  <a:sym typeface="Trebuchet MS"/>
                </a:defRPr>
              </a:lvl1pPr>
            </a:lstStyle>
            <a:p>
              <a:pPr/>
              <a:r>
                <a:t>Bytecode</a:t>
              </a:r>
            </a:p>
          </p:txBody>
        </p:sp>
        <p:graphicFrame>
          <p:nvGraphicFramePr>
            <p:cNvPr id="2788" name="Table"/>
            <p:cNvGraphicFramePr/>
            <p:nvPr/>
          </p:nvGraphicFramePr>
          <p:xfrm>
            <a:off x="6496517" y="2850488"/>
            <a:ext cx="7354076" cy="134756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640523"/>
                  <a:gridCol w="1728408"/>
                  <a:gridCol w="1728408"/>
                  <a:gridCol w="2167834"/>
                </a:tblGrid>
                <a:tr h="1258663">
                  <a:tc>
                    <a:txBody>
                      <a:bodyPr/>
                      <a:lstStyle/>
                      <a:p>
                        <a:pPr defTabSz="914400">
                          <a:defRPr sz="1800">
                            <a:solidFill>
                              <a:srgbClr val="000000"/>
                            </a:solidFill>
                          </a:defRPr>
                        </a:pPr>
                        <a:r>
                          <a:rPr sz="3800">
                            <a:solidFill>
                              <a:srgbClr val="FFFFFF"/>
                            </a:solidFill>
                            <a:latin typeface="+mj-lt"/>
                            <a:ea typeface="+mj-ea"/>
                            <a:cs typeface="+mj-cs"/>
                            <a:sym typeface="Trebuchet MS"/>
                          </a:rPr>
                          <a:t>add</a:t>
                        </a: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88900">
                        <a:solidFill>
                          <a:srgbClr val="000000"/>
                        </a:solidFill>
                        <a:miter lim="400000"/>
                      </a:lnB>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store L</a:t>
                        </a: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88900">
                        <a:solidFill>
                          <a:srgbClr val="000000"/>
                        </a:solidFill>
                        <a:miter lim="400000"/>
                      </a:lnB>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call</a:t>
                        </a: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88900">
                        <a:solidFill>
                          <a:srgbClr val="000000"/>
                        </a:solidFill>
                        <a:miter lim="400000"/>
                      </a:lnB>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breq M</a:t>
                        </a: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88900">
                        <a:solidFill>
                          <a:srgbClr val="000000"/>
                        </a:solidFill>
                        <a:miter lim="400000"/>
                      </a:lnB>
                      <a:solidFill>
                        <a:srgbClr val="7B1979"/>
                      </a:solidFill>
                    </a:tcPr>
                  </a:tc>
                </a:tr>
              </a:tbl>
            </a:graphicData>
          </a:graphic>
        </p:graphicFrame>
      </p:grpSp>
      <p:grpSp>
        <p:nvGrpSpPr>
          <p:cNvPr id="2792" name="Group"/>
          <p:cNvGrpSpPr/>
          <p:nvPr/>
        </p:nvGrpSpPr>
        <p:grpSpPr>
          <a:xfrm>
            <a:off x="16531990" y="8311866"/>
            <a:ext cx="5559078" cy="3178085"/>
            <a:chOff x="0" y="0"/>
            <a:chExt cx="5559076" cy="3178084"/>
          </a:xfrm>
        </p:grpSpPr>
        <p:sp>
          <p:nvSpPr>
            <p:cNvPr id="2790" name="DISPATCH"/>
            <p:cNvSpPr txBox="1"/>
            <p:nvPr/>
          </p:nvSpPr>
          <p:spPr>
            <a:xfrm>
              <a:off x="0" y="0"/>
              <a:ext cx="5559077" cy="902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b="1"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DISPATCH</a:t>
              </a:r>
            </a:p>
          </p:txBody>
        </p:sp>
        <p:sp>
          <p:nvSpPr>
            <p:cNvPr id="2791" name="HANDLER"/>
            <p:cNvSpPr/>
            <p:nvPr/>
          </p:nvSpPr>
          <p:spPr>
            <a:xfrm>
              <a:off x="1383167" y="190808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b="1"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HANDLER</a:t>
              </a:r>
            </a:p>
          </p:txBody>
        </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7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785"/>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4" fill="hold">
                                  <p:stCondLst>
                                    <p:cond delay="0"/>
                                  </p:stCondLst>
                                  <p:iterate type="el" backwards="0">
                                    <p:tmAbs val="0"/>
                                  </p:iterate>
                                  <p:childTnLst>
                                    <p:set>
                                      <p:cBhvr>
                                        <p:cTn id="17" fill="hold"/>
                                        <p:tgtEl>
                                          <p:spTgt spid="27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85" grpId="3"/>
      <p:bldP build="whole" bldLvl="1" animBg="1" rev="0" advAuto="0" spid="2757" grpId="1"/>
      <p:bldP build="whole" bldLvl="1" animBg="1" rev="0" advAuto="0" spid="2789" grpId="2"/>
      <p:bldP build="whole" bldLvl="1" animBg="1" rev="0" advAuto="0" spid="2792" grpId="4"/>
    </p:bldLst>
  </p:timing>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806" name="Group"/>
          <p:cNvGrpSpPr/>
          <p:nvPr/>
        </p:nvGrpSpPr>
        <p:grpSpPr>
          <a:xfrm>
            <a:off x="1139736" y="581804"/>
            <a:ext cx="14432136" cy="8354161"/>
            <a:chOff x="0" y="0"/>
            <a:chExt cx="14432134" cy="8354159"/>
          </a:xfrm>
        </p:grpSpPr>
        <p:sp>
          <p:nvSpPr>
            <p:cNvPr id="2796" name="Line"/>
            <p:cNvSpPr/>
            <p:nvPr/>
          </p:nvSpPr>
          <p:spPr>
            <a:xfrm rot="5400000">
              <a:off x="1918514" y="1069700"/>
              <a:ext cx="1319330" cy="19899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sp>
          <p:nvSpPr>
            <p:cNvPr id="2797" name="Line"/>
            <p:cNvSpPr/>
            <p:nvPr/>
          </p:nvSpPr>
          <p:spPr>
            <a:xfrm>
              <a:off x="13314250" y="4423788"/>
              <a:ext cx="1019536" cy="49938"/>
            </a:xfrm>
            <a:prstGeom prst="line">
              <a:avLst/>
            </a:pr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sp>
          <p:nvSpPr>
            <p:cNvPr id="2798" name="Rectangle"/>
            <p:cNvSpPr/>
            <p:nvPr/>
          </p:nvSpPr>
          <p:spPr>
            <a:xfrm>
              <a:off x="0" y="50691"/>
              <a:ext cx="11264073" cy="1274799"/>
            </a:xfrm>
            <a:prstGeom prst="rect">
              <a:avLst/>
            </a:prstGeom>
            <a:solidFill>
              <a:srgbClr val="FFD479"/>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2799" name="NEXTINSTR[VPC]"/>
            <p:cNvSpPr txBox="1"/>
            <p:nvPr/>
          </p:nvSpPr>
          <p:spPr>
            <a:xfrm>
              <a:off x="1930342" y="0"/>
              <a:ext cx="7738767" cy="12747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584200">
                <a:defRPr sz="7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NEXTINSTR[VPC]</a:t>
              </a:r>
            </a:p>
          </p:txBody>
        </p:sp>
        <p:sp>
          <p:nvSpPr>
            <p:cNvPr id="2800" name="Rectangle"/>
            <p:cNvSpPr/>
            <p:nvPr/>
          </p:nvSpPr>
          <p:spPr>
            <a:xfrm>
              <a:off x="3499112" y="2005626"/>
              <a:ext cx="9785045" cy="2827540"/>
            </a:xfrm>
            <a:prstGeom prst="rect">
              <a:avLst/>
            </a:prstGeom>
            <a:solidFill>
              <a:srgbClr val="76D6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2801" name="add:{…"/>
            <p:cNvSpPr txBox="1"/>
            <p:nvPr/>
          </p:nvSpPr>
          <p:spPr>
            <a:xfrm>
              <a:off x="3729905" y="2027308"/>
              <a:ext cx="9454875" cy="28070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defTabSz="584200">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add:{</a:t>
              </a:r>
            </a:p>
            <a:p>
              <a:pPr algn="l" defTabSz="584200">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push(pop()+pop());</a:t>
              </a:r>
            </a:p>
            <a:p>
              <a:pPr algn="l" defTabSz="584200">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VPC++;</a:t>
              </a:r>
            </a:p>
            <a:p>
              <a:pPr algn="l" defTabSz="584200">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a:t>
              </a:r>
            </a:p>
          </p:txBody>
        </p:sp>
        <p:sp>
          <p:nvSpPr>
            <p:cNvPr id="2802" name="Line"/>
            <p:cNvSpPr/>
            <p:nvPr/>
          </p:nvSpPr>
          <p:spPr>
            <a:xfrm rot="5400000">
              <a:off x="-137885" y="2110936"/>
              <a:ext cx="4490316" cy="2957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sp>
          <p:nvSpPr>
            <p:cNvPr id="2803" name="Line"/>
            <p:cNvSpPr/>
            <p:nvPr/>
          </p:nvSpPr>
          <p:spPr>
            <a:xfrm rot="16200000">
              <a:off x="9169767" y="2803848"/>
              <a:ext cx="7336862" cy="31878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304"/>
                  </a:moveTo>
                  <a:lnTo>
                    <a:pt x="79" y="21550"/>
                  </a:lnTo>
                  <a:lnTo>
                    <a:pt x="21508" y="21600"/>
                  </a:lnTo>
                  <a:lnTo>
                    <a:pt x="21600" y="0"/>
                  </a:lnTo>
                </a:path>
              </a:pathLst>
            </a:custGeom>
            <a:noFill/>
            <a:ln w="76200" cap="flat">
              <a:solidFill>
                <a:srgbClr val="00000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sp>
          <p:nvSpPr>
            <p:cNvPr id="2804" name="Rectangle"/>
            <p:cNvSpPr/>
            <p:nvPr/>
          </p:nvSpPr>
          <p:spPr>
            <a:xfrm>
              <a:off x="3481629" y="5490695"/>
              <a:ext cx="9785045" cy="2863465"/>
            </a:xfrm>
            <a:prstGeom prst="rect">
              <a:avLst/>
            </a:prstGeom>
            <a:solidFill>
              <a:srgbClr val="76D6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2805" name="store:{…"/>
            <p:cNvSpPr txBox="1"/>
            <p:nvPr/>
          </p:nvSpPr>
          <p:spPr>
            <a:xfrm>
              <a:off x="3711600" y="5406286"/>
              <a:ext cx="9325101" cy="28634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defTabSz="584200">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store:{</a:t>
              </a:r>
            </a:p>
            <a:p>
              <a:pPr algn="l" defTabSz="584200">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Mem[L]=pop();</a:t>
              </a:r>
            </a:p>
            <a:p>
              <a:pPr algn="l" defTabSz="584200">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VPC+=2;</a:t>
              </a:r>
            </a:p>
            <a:p>
              <a:pPr algn="l" defTabSz="584200">
                <a:defRPr sz="42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a:t>
              </a:r>
            </a:p>
          </p:txBody>
        </p:sp>
      </p:grpSp>
      <p:graphicFrame>
        <p:nvGraphicFramePr>
          <p:cNvPr id="2807" name="Table"/>
          <p:cNvGraphicFramePr/>
          <p:nvPr/>
        </p:nvGraphicFramePr>
        <p:xfrm>
          <a:off x="2322874" y="11309664"/>
          <a:ext cx="11309485" cy="160484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927107"/>
                <a:gridCol w="2464661"/>
                <a:gridCol w="2927107"/>
                <a:gridCol w="2927107"/>
              </a:tblGrid>
              <a:tr h="1541346">
                <a:tc>
                  <a:txBody>
                    <a:bodyPr/>
                    <a:lstStyle/>
                    <a:p>
                      <a:pPr defTabSz="914400">
                        <a:defRPr sz="1800">
                          <a:solidFill>
                            <a:srgbClr val="000000"/>
                          </a:solidFill>
                        </a:defRPr>
                      </a:pPr>
                      <a:r>
                        <a:rPr b="1" sz="6000">
                          <a:solidFill>
                            <a:srgbClr val="FFFFFF"/>
                          </a:solidFill>
                          <a:latin typeface="Courier"/>
                          <a:ea typeface="Courier"/>
                          <a:cs typeface="Courier"/>
                          <a:sym typeface="Courier"/>
                        </a:rPr>
                        <a:t>add</a:t>
                      </a:r>
                    </a:p>
                  </a:txBody>
                  <a:tcPr marL="50800" marR="50800" marT="50800" marB="50800" anchor="ctr" anchorCtr="0" horzOverflow="overflow">
                    <a:lnL w="63500">
                      <a:solidFill>
                        <a:srgbClr val="000000"/>
                      </a:solidFill>
                      <a:miter lim="400000"/>
                    </a:lnL>
                    <a:lnR w="63500">
                      <a:solidFill>
                        <a:srgbClr val="000000"/>
                      </a:solidFill>
                      <a:miter lim="400000"/>
                    </a:lnR>
                    <a:lnT w="63500">
                      <a:solidFill>
                        <a:srgbClr val="000000"/>
                      </a:solidFill>
                      <a:miter lim="400000"/>
                    </a:lnT>
                    <a:lnB w="63500">
                      <a:solidFill>
                        <a:srgbClr val="000000"/>
                      </a:solidFill>
                      <a:miter lim="400000"/>
                    </a:lnB>
                    <a:solidFill>
                      <a:srgbClr val="7B1979"/>
                    </a:solidFill>
                  </a:tcPr>
                </a:tc>
                <a:tc>
                  <a:txBody>
                    <a:bodyPr/>
                    <a:lstStyle/>
                    <a:p>
                      <a:pPr defTabSz="914400">
                        <a:defRPr sz="1800">
                          <a:solidFill>
                            <a:srgbClr val="000000"/>
                          </a:solidFill>
                        </a:defRPr>
                      </a:pPr>
                      <a:r>
                        <a:rPr b="1" sz="6000">
                          <a:solidFill>
                            <a:srgbClr val="FFFFFF"/>
                          </a:solidFill>
                          <a:latin typeface="Courier"/>
                          <a:ea typeface="Courier"/>
                          <a:cs typeface="Courier"/>
                          <a:sym typeface="Courier"/>
                        </a:rPr>
                        <a:t>store</a:t>
                      </a:r>
                    </a:p>
                  </a:txBody>
                  <a:tcPr marL="50800" marR="50800" marT="50800" marB="50800" anchor="ctr" anchorCtr="0" horzOverflow="overflow">
                    <a:lnL w="63500">
                      <a:solidFill>
                        <a:srgbClr val="000000"/>
                      </a:solidFill>
                      <a:miter lim="400000"/>
                    </a:lnL>
                    <a:lnR w="63500">
                      <a:solidFill>
                        <a:srgbClr val="000000"/>
                      </a:solidFill>
                      <a:miter lim="400000"/>
                    </a:lnR>
                    <a:lnT w="63500">
                      <a:solidFill>
                        <a:srgbClr val="000000"/>
                      </a:solidFill>
                      <a:miter lim="400000"/>
                    </a:lnT>
                    <a:lnB w="63500">
                      <a:solidFill>
                        <a:srgbClr val="000000"/>
                      </a:solidFill>
                      <a:miter lim="400000"/>
                    </a:lnB>
                    <a:solidFill>
                      <a:srgbClr val="7B1979"/>
                    </a:solidFill>
                  </a:tcPr>
                </a:tc>
                <a:tc>
                  <a:txBody>
                    <a:bodyPr/>
                    <a:lstStyle/>
                    <a:p>
                      <a:pPr defTabSz="914400">
                        <a:defRPr sz="1800">
                          <a:solidFill>
                            <a:srgbClr val="000000"/>
                          </a:solidFill>
                        </a:defRPr>
                      </a:pPr>
                      <a:r>
                        <a:rPr b="1" sz="6000">
                          <a:solidFill>
                            <a:srgbClr val="FFFFFF"/>
                          </a:solidFill>
                          <a:latin typeface="Courier"/>
                          <a:ea typeface="Courier"/>
                          <a:cs typeface="Courier"/>
                          <a:sym typeface="Courier"/>
                        </a:rPr>
                        <a:t>&amp;x</a:t>
                      </a:r>
                    </a:p>
                  </a:txBody>
                  <a:tcPr marL="50800" marR="50800" marT="50800" marB="50800" anchor="ctr" anchorCtr="0" horzOverflow="overflow">
                    <a:lnL w="63500">
                      <a:solidFill>
                        <a:srgbClr val="000000"/>
                      </a:solidFill>
                      <a:miter lim="400000"/>
                    </a:lnL>
                    <a:lnR w="63500">
                      <a:solidFill>
                        <a:srgbClr val="000000"/>
                      </a:solidFill>
                      <a:miter lim="400000"/>
                    </a:lnR>
                    <a:lnT w="63500">
                      <a:solidFill>
                        <a:srgbClr val="000000"/>
                      </a:solidFill>
                      <a:miter lim="400000"/>
                    </a:lnT>
                    <a:lnB w="63500">
                      <a:solidFill>
                        <a:srgbClr val="000000"/>
                      </a:solidFill>
                      <a:miter lim="400000"/>
                    </a:lnB>
                    <a:solidFill>
                      <a:srgbClr val="7B1979"/>
                    </a:solidFill>
                  </a:tcPr>
                </a:tc>
                <a:tc>
                  <a:txBody>
                    <a:bodyPr/>
                    <a:lstStyle/>
                    <a:p>
                      <a:pPr defTabSz="914400">
                        <a:defRPr sz="1800">
                          <a:solidFill>
                            <a:srgbClr val="000000"/>
                          </a:solidFill>
                        </a:defRPr>
                      </a:pPr>
                      <a:r>
                        <a:rPr b="1" sz="8000">
                          <a:solidFill>
                            <a:srgbClr val="FFFFFF"/>
                          </a:solidFill>
                          <a:latin typeface="Courier"/>
                          <a:ea typeface="Courier"/>
                          <a:cs typeface="Courier"/>
                          <a:sym typeface="Courier"/>
                        </a:rPr>
                        <a:t>…</a:t>
                      </a:r>
                    </a:p>
                  </a:txBody>
                  <a:tcPr marL="50800" marR="50800" marT="50800" marB="50800" anchor="ctr" anchorCtr="0" horzOverflow="overflow">
                    <a:lnL w="63500">
                      <a:solidFill>
                        <a:srgbClr val="000000"/>
                      </a:solidFill>
                      <a:miter lim="400000"/>
                    </a:lnL>
                    <a:lnR w="63500">
                      <a:solidFill>
                        <a:srgbClr val="000000"/>
                      </a:solidFill>
                      <a:miter lim="400000"/>
                    </a:lnR>
                    <a:lnT w="63500">
                      <a:solidFill>
                        <a:srgbClr val="000000"/>
                      </a:solidFill>
                      <a:miter lim="400000"/>
                    </a:lnT>
                    <a:lnB w="63500">
                      <a:solidFill>
                        <a:srgbClr val="000000"/>
                      </a:solidFill>
                      <a:miter lim="400000"/>
                    </a:lnB>
                    <a:solidFill>
                      <a:srgbClr val="7B1979"/>
                    </a:solidFill>
                  </a:tcPr>
                </a:tc>
              </a:tr>
            </a:tbl>
          </a:graphicData>
        </a:graphic>
      </p:graphicFrame>
      <p:grpSp>
        <p:nvGrpSpPr>
          <p:cNvPr id="2810" name="Group"/>
          <p:cNvGrpSpPr/>
          <p:nvPr/>
        </p:nvGrpSpPr>
        <p:grpSpPr>
          <a:xfrm>
            <a:off x="1679933" y="9859545"/>
            <a:ext cx="1415515" cy="1396457"/>
            <a:chOff x="0" y="0"/>
            <a:chExt cx="1415513" cy="1396455"/>
          </a:xfrm>
        </p:grpSpPr>
        <p:sp>
          <p:nvSpPr>
            <p:cNvPr id="2808" name="Line"/>
            <p:cNvSpPr/>
            <p:nvPr/>
          </p:nvSpPr>
          <p:spPr>
            <a:xfrm>
              <a:off x="720455" y="710763"/>
              <a:ext cx="1" cy="685693"/>
            </a:xfrm>
            <a:prstGeom prst="line">
              <a:avLst/>
            </a:prstGeom>
            <a:noFill/>
            <a:ln w="76200" cap="flat">
              <a:solidFill>
                <a:srgbClr val="FFFFFF"/>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sp>
          <p:nvSpPr>
            <p:cNvPr id="2809" name="VPC"/>
            <p:cNvSpPr txBox="1"/>
            <p:nvPr/>
          </p:nvSpPr>
          <p:spPr>
            <a:xfrm>
              <a:off x="0" y="0"/>
              <a:ext cx="1415514" cy="790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1" sz="5000">
                  <a:latin typeface="Courier"/>
                  <a:ea typeface="Courier"/>
                  <a:cs typeface="Courier"/>
                  <a:sym typeface="Courier"/>
                </a:defRPr>
              </a:lvl1pPr>
            </a:lstStyle>
            <a:p>
              <a:pPr/>
              <a:r>
                <a:t>VPC</a:t>
              </a:r>
            </a:p>
          </p:txBody>
        </p:sp>
      </p:grpSp>
      <p:grpSp>
        <p:nvGrpSpPr>
          <p:cNvPr id="2813" name="Group"/>
          <p:cNvGrpSpPr/>
          <p:nvPr/>
        </p:nvGrpSpPr>
        <p:grpSpPr>
          <a:xfrm>
            <a:off x="4611091" y="9859545"/>
            <a:ext cx="1415514" cy="1396457"/>
            <a:chOff x="0" y="0"/>
            <a:chExt cx="1415513" cy="1396455"/>
          </a:xfrm>
        </p:grpSpPr>
        <p:sp>
          <p:nvSpPr>
            <p:cNvPr id="2811" name="Line"/>
            <p:cNvSpPr/>
            <p:nvPr/>
          </p:nvSpPr>
          <p:spPr>
            <a:xfrm>
              <a:off x="720455" y="710763"/>
              <a:ext cx="1" cy="685693"/>
            </a:xfrm>
            <a:prstGeom prst="line">
              <a:avLst/>
            </a:prstGeom>
            <a:noFill/>
            <a:ln w="76200" cap="flat">
              <a:solidFill>
                <a:srgbClr val="FFFFFF"/>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sp>
          <p:nvSpPr>
            <p:cNvPr id="2812" name="VPC"/>
            <p:cNvSpPr txBox="1"/>
            <p:nvPr/>
          </p:nvSpPr>
          <p:spPr>
            <a:xfrm>
              <a:off x="0" y="0"/>
              <a:ext cx="1415514" cy="790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1" sz="5000">
                  <a:latin typeface="Courier"/>
                  <a:ea typeface="Courier"/>
                  <a:cs typeface="Courier"/>
                  <a:sym typeface="Courier"/>
                </a:defRPr>
              </a:lvl1pPr>
            </a:lstStyle>
            <a:p>
              <a:pPr/>
              <a:r>
                <a:t>VPC</a:t>
              </a:r>
            </a:p>
          </p:txBody>
        </p:sp>
      </p:grpSp>
      <p:grpSp>
        <p:nvGrpSpPr>
          <p:cNvPr id="2816" name="Group"/>
          <p:cNvGrpSpPr/>
          <p:nvPr/>
        </p:nvGrpSpPr>
        <p:grpSpPr>
          <a:xfrm>
            <a:off x="9945090" y="9859545"/>
            <a:ext cx="1415514" cy="1396457"/>
            <a:chOff x="0" y="0"/>
            <a:chExt cx="1415513" cy="1396455"/>
          </a:xfrm>
        </p:grpSpPr>
        <p:sp>
          <p:nvSpPr>
            <p:cNvPr id="2814" name="Line"/>
            <p:cNvSpPr/>
            <p:nvPr/>
          </p:nvSpPr>
          <p:spPr>
            <a:xfrm>
              <a:off x="720455" y="710763"/>
              <a:ext cx="1" cy="685693"/>
            </a:xfrm>
            <a:prstGeom prst="line">
              <a:avLst/>
            </a:prstGeom>
            <a:noFill/>
            <a:ln w="76200" cap="flat">
              <a:solidFill>
                <a:srgbClr val="FFFFFF"/>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sp>
          <p:nvSpPr>
            <p:cNvPr id="2815" name="VPC"/>
            <p:cNvSpPr txBox="1"/>
            <p:nvPr/>
          </p:nvSpPr>
          <p:spPr>
            <a:xfrm>
              <a:off x="0" y="0"/>
              <a:ext cx="1415514" cy="790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1" sz="5000">
                  <a:latin typeface="Courier"/>
                  <a:ea typeface="Courier"/>
                  <a:cs typeface="Courier"/>
                  <a:sym typeface="Courier"/>
                </a:defRPr>
              </a:lvl1pPr>
            </a:lstStyle>
            <a:p>
              <a:pPr/>
              <a:r>
                <a:t>VPC</a:t>
              </a:r>
            </a:p>
          </p:txBody>
        </p:sp>
      </p:grpSp>
      <p:sp>
        <p:nvSpPr>
          <p:cNvPr id="2817" name="Shape"/>
          <p:cNvSpPr/>
          <p:nvPr/>
        </p:nvSpPr>
        <p:spPr>
          <a:xfrm>
            <a:off x="1567451" y="895399"/>
            <a:ext cx="576362" cy="6293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solidFill>
            <a:srgbClr val="FFFFFF"/>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584200">
              <a:defRPr sz="2400">
                <a:effectLst>
                  <a:outerShdw sx="100000" sy="100000" kx="0" ky="0" algn="b" rotWithShape="0" blurRad="25400" dist="23998" dir="2700000">
                    <a:srgbClr val="000000">
                      <a:alpha val="31034"/>
                    </a:srgbClr>
                  </a:outerShdw>
                </a:effectLst>
              </a:defRPr>
            </a:pPr>
          </a:p>
        </p:txBody>
      </p:sp>
      <p:sp>
        <p:nvSpPr>
          <p:cNvPr id="2818" name="Shape"/>
          <p:cNvSpPr/>
          <p:nvPr/>
        </p:nvSpPr>
        <p:spPr>
          <a:xfrm>
            <a:off x="1567451" y="895399"/>
            <a:ext cx="576362" cy="6293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solidFill>
            <a:srgbClr val="FFFFFF"/>
          </a:solidFill>
          <a:ln w="12700">
            <a:miter lim="400000"/>
          </a:ln>
          <a:effectLst>
            <a:outerShdw sx="100000" sy="100000" kx="0" ky="0" algn="b" rotWithShape="0" blurRad="76200" dist="0" dir="18900000">
              <a:srgbClr val="000000">
                <a:alpha val="80000"/>
              </a:srgbClr>
            </a:outerShdw>
          </a:effectLst>
        </p:spPr>
        <p:txBody>
          <a:bodyPr lIns="50800" tIns="50800" rIns="50800" bIns="50800" anchor="ctr"/>
          <a:lstStyle/>
          <a:p>
            <a:pPr defTabSz="584200">
              <a:defRPr sz="2400">
                <a:effectLst>
                  <a:outerShdw sx="100000" sy="100000" kx="0" ky="0" algn="b" rotWithShape="0" blurRad="25400" dist="23998" dir="2700000">
                    <a:srgbClr val="000000">
                      <a:alpha val="31034"/>
                    </a:srgbClr>
                  </a:outerShdw>
                </a:effectLst>
              </a:defRPr>
            </a:pPr>
          </a:p>
        </p:txBody>
      </p:sp>
      <p:grpSp>
        <p:nvGrpSpPr>
          <p:cNvPr id="2826" name="Group"/>
          <p:cNvGrpSpPr/>
          <p:nvPr/>
        </p:nvGrpSpPr>
        <p:grpSpPr>
          <a:xfrm>
            <a:off x="17641695" y="3192088"/>
            <a:ext cx="5750590" cy="9240252"/>
            <a:chOff x="0" y="0"/>
            <a:chExt cx="5750589" cy="9240251"/>
          </a:xfrm>
        </p:grpSpPr>
        <p:sp>
          <p:nvSpPr>
            <p:cNvPr id="2819" name="STACK"/>
            <p:cNvSpPr txBox="1"/>
            <p:nvPr/>
          </p:nvSpPr>
          <p:spPr>
            <a:xfrm>
              <a:off x="2793285" y="0"/>
              <a:ext cx="2441948"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nSpc>
                  <a:spcPct val="80000"/>
                </a:lnSpc>
                <a:defRPr b="1" sz="6000">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STACK</a:t>
              </a:r>
            </a:p>
          </p:txBody>
        </p:sp>
        <p:graphicFrame>
          <p:nvGraphicFramePr>
            <p:cNvPr id="2820" name="Table"/>
            <p:cNvGraphicFramePr/>
            <p:nvPr/>
          </p:nvGraphicFramePr>
          <p:xfrm>
            <a:off x="2366829" y="1183273"/>
            <a:ext cx="3383761" cy="805697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294860"/>
                </a:tblGrid>
                <a:tr h="1597425">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50800">
                        <a:solidFill>
                          <a:srgbClr val="000000"/>
                        </a:solidFill>
                        <a:miter lim="400000"/>
                      </a:lnB>
                      <a:solidFill>
                        <a:schemeClr val="accent6">
                          <a:hueOff val="105381"/>
                          <a:satOff val="14341"/>
                          <a:lumOff val="10801"/>
                        </a:schemeClr>
                      </a:solidFill>
                    </a:tcPr>
                  </a:tc>
                </a:tr>
                <a:tr h="1597425">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50800">
                        <a:solidFill>
                          <a:srgbClr val="000000"/>
                        </a:solidFill>
                        <a:miter lim="400000"/>
                      </a:lnT>
                      <a:lnB w="50800">
                        <a:solidFill>
                          <a:srgbClr val="000000"/>
                        </a:solidFill>
                        <a:miter lim="400000"/>
                      </a:lnB>
                      <a:solidFill>
                        <a:schemeClr val="accent6">
                          <a:hueOff val="105381"/>
                          <a:satOff val="14341"/>
                          <a:lumOff val="10801"/>
                        </a:schemeClr>
                      </a:solidFill>
                    </a:tcPr>
                  </a:tc>
                </a:tr>
                <a:tr h="1597425">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50800">
                        <a:solidFill>
                          <a:srgbClr val="000000"/>
                        </a:solidFill>
                        <a:miter lim="400000"/>
                      </a:lnT>
                      <a:lnB w="50800">
                        <a:solidFill>
                          <a:srgbClr val="000000"/>
                        </a:solidFill>
                        <a:miter lim="400000"/>
                      </a:lnB>
                      <a:solidFill>
                        <a:schemeClr val="accent6">
                          <a:hueOff val="105381"/>
                          <a:satOff val="14341"/>
                          <a:lumOff val="10801"/>
                        </a:schemeClr>
                      </a:solidFill>
                    </a:tcPr>
                  </a:tc>
                </a:tr>
                <a:tr h="1597425">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50800">
                        <a:solidFill>
                          <a:srgbClr val="000000"/>
                        </a:solidFill>
                        <a:miter lim="400000"/>
                      </a:lnT>
                      <a:lnB w="50800">
                        <a:solidFill>
                          <a:srgbClr val="000000"/>
                        </a:solidFill>
                        <a:miter lim="400000"/>
                      </a:lnB>
                      <a:solidFill>
                        <a:schemeClr val="accent6">
                          <a:hueOff val="105381"/>
                          <a:satOff val="14341"/>
                          <a:lumOff val="10801"/>
                        </a:schemeClr>
                      </a:solidFill>
                    </a:tcPr>
                  </a:tc>
                </a:tr>
                <a:tr h="1597425">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50800">
                        <a:solidFill>
                          <a:srgbClr val="000000"/>
                        </a:solidFill>
                        <a:miter lim="400000"/>
                      </a:lnT>
                      <a:lnB w="50800">
                        <a:solidFill>
                          <a:srgbClr val="000000"/>
                        </a:solidFill>
                        <a:miter lim="400000"/>
                      </a:lnB>
                      <a:solidFill>
                        <a:schemeClr val="accent6">
                          <a:hueOff val="105381"/>
                          <a:satOff val="14341"/>
                          <a:lumOff val="10801"/>
                        </a:schemeClr>
                      </a:solidFill>
                    </a:tcPr>
                  </a:tc>
                </a:tr>
              </a:tbl>
            </a:graphicData>
          </a:graphic>
        </p:graphicFrame>
        <p:grpSp>
          <p:nvGrpSpPr>
            <p:cNvPr id="2823" name="Group"/>
            <p:cNvGrpSpPr/>
            <p:nvPr/>
          </p:nvGrpSpPr>
          <p:grpSpPr>
            <a:xfrm>
              <a:off x="0" y="5348365"/>
              <a:ext cx="2031095" cy="1057276"/>
              <a:chOff x="0" y="0"/>
              <a:chExt cx="2031094" cy="1057275"/>
            </a:xfrm>
          </p:grpSpPr>
          <p:sp>
            <p:nvSpPr>
              <p:cNvPr id="2821" name="SP"/>
              <p:cNvSpPr txBox="1"/>
              <p:nvPr/>
            </p:nvSpPr>
            <p:spPr>
              <a:xfrm>
                <a:off x="0" y="0"/>
                <a:ext cx="1070124"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nSpc>
                    <a:spcPct val="80000"/>
                  </a:lnSpc>
                  <a:defRPr b="1" sz="6000">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SP</a:t>
                </a:r>
              </a:p>
            </p:txBody>
          </p:sp>
          <p:sp>
            <p:nvSpPr>
              <p:cNvPr id="2822" name="Line"/>
              <p:cNvSpPr/>
              <p:nvPr/>
            </p:nvSpPr>
            <p:spPr>
              <a:xfrm flipH="1">
                <a:off x="1158208" y="601656"/>
                <a:ext cx="872887" cy="29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800" y="10800"/>
                    </a:lnTo>
                    <a:cubicBezTo>
                      <a:pt x="9900" y="11700"/>
                      <a:pt x="9000" y="12600"/>
                      <a:pt x="8100" y="13500"/>
                    </a:cubicBezTo>
                    <a:cubicBezTo>
                      <a:pt x="7200" y="14400"/>
                      <a:pt x="6300" y="15300"/>
                      <a:pt x="5400" y="16200"/>
                    </a:cubicBezTo>
                    <a:cubicBezTo>
                      <a:pt x="3600" y="18000"/>
                      <a:pt x="1800" y="19800"/>
                      <a:pt x="0" y="21600"/>
                    </a:cubicBezTo>
                  </a:path>
                </a:pathLst>
              </a:custGeom>
              <a:noFill/>
              <a:ln w="101600" cap="flat">
                <a:solidFill>
                  <a:srgbClr val="FFFFFF"/>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sp>
          <p:nvSpPr>
            <p:cNvPr id="2824" name="20"/>
            <p:cNvSpPr txBox="1"/>
            <p:nvPr/>
          </p:nvSpPr>
          <p:spPr>
            <a:xfrm>
              <a:off x="3174347" y="7467599"/>
              <a:ext cx="1679824" cy="1666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10000">
                  <a:solidFill>
                    <a:srgbClr val="000000"/>
                  </a:solidFill>
                  <a:latin typeface="Courier"/>
                  <a:ea typeface="Courier"/>
                  <a:cs typeface="Courier"/>
                  <a:sym typeface="Courier"/>
                </a:defRPr>
              </a:lvl1pPr>
            </a:lstStyle>
            <a:p>
              <a:pPr defTabSz="914400"/>
              <a:r>
                <a:t>20</a:t>
              </a:r>
            </a:p>
          </p:txBody>
        </p:sp>
        <p:sp>
          <p:nvSpPr>
            <p:cNvPr id="2825" name="22"/>
            <p:cNvSpPr txBox="1"/>
            <p:nvPr/>
          </p:nvSpPr>
          <p:spPr>
            <a:xfrm>
              <a:off x="3174347" y="5883274"/>
              <a:ext cx="1679824" cy="1666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10000">
                  <a:solidFill>
                    <a:srgbClr val="000000"/>
                  </a:solidFill>
                  <a:latin typeface="Courier"/>
                  <a:ea typeface="Courier"/>
                  <a:cs typeface="Courier"/>
                  <a:sym typeface="Courier"/>
                </a:defRPr>
              </a:lvl1pPr>
            </a:lstStyle>
            <a:p>
              <a:pPr defTabSz="914400"/>
              <a:r>
                <a:t>22</a:t>
              </a:r>
            </a:p>
          </p:txBody>
        </p:sp>
      </p:grpSp>
      <p:grpSp>
        <p:nvGrpSpPr>
          <p:cNvPr id="2833" name="Group"/>
          <p:cNvGrpSpPr/>
          <p:nvPr/>
        </p:nvGrpSpPr>
        <p:grpSpPr>
          <a:xfrm>
            <a:off x="17667095" y="3720725"/>
            <a:ext cx="5668830" cy="9042400"/>
            <a:chOff x="0" y="528637"/>
            <a:chExt cx="5668829" cy="9042399"/>
          </a:xfrm>
        </p:grpSpPr>
        <p:sp>
          <p:nvSpPr>
            <p:cNvPr id="2827" name="STACK"/>
            <p:cNvSpPr/>
            <p:nvPr/>
          </p:nvSpPr>
          <p:spPr>
            <a:xfrm>
              <a:off x="2742485" y="5286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nSpc>
                  <a:spcPct val="80000"/>
                </a:lnSpc>
                <a:defRPr b="1" sz="6000">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STACK</a:t>
              </a:r>
            </a:p>
          </p:txBody>
        </p:sp>
        <p:graphicFrame>
          <p:nvGraphicFramePr>
            <p:cNvPr id="2828" name="Table"/>
            <p:cNvGraphicFramePr/>
            <p:nvPr/>
          </p:nvGraphicFramePr>
          <p:xfrm>
            <a:off x="2252529" y="1119773"/>
            <a:ext cx="3416301" cy="80899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294860"/>
                </a:tblGrid>
                <a:tr h="1597425">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50800">
                        <a:solidFill>
                          <a:srgbClr val="000000"/>
                        </a:solidFill>
                        <a:miter lim="400000"/>
                      </a:lnB>
                      <a:solidFill>
                        <a:schemeClr val="accent6">
                          <a:hueOff val="105381"/>
                          <a:satOff val="14341"/>
                          <a:lumOff val="10801"/>
                        </a:schemeClr>
                      </a:solidFill>
                    </a:tcPr>
                  </a:tc>
                </a:tr>
                <a:tr h="1597425">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50800">
                        <a:solidFill>
                          <a:srgbClr val="000000"/>
                        </a:solidFill>
                        <a:miter lim="400000"/>
                      </a:lnT>
                      <a:lnB w="50800">
                        <a:solidFill>
                          <a:srgbClr val="000000"/>
                        </a:solidFill>
                        <a:miter lim="400000"/>
                      </a:lnB>
                      <a:solidFill>
                        <a:schemeClr val="accent6">
                          <a:hueOff val="105381"/>
                          <a:satOff val="14341"/>
                          <a:lumOff val="10801"/>
                        </a:schemeClr>
                      </a:solidFill>
                    </a:tcPr>
                  </a:tc>
                </a:tr>
                <a:tr h="1597425">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50800">
                        <a:solidFill>
                          <a:srgbClr val="000000"/>
                        </a:solidFill>
                        <a:miter lim="400000"/>
                      </a:lnT>
                      <a:lnB w="50800">
                        <a:solidFill>
                          <a:srgbClr val="000000"/>
                        </a:solidFill>
                        <a:miter lim="400000"/>
                      </a:lnB>
                      <a:solidFill>
                        <a:schemeClr val="accent6">
                          <a:hueOff val="105381"/>
                          <a:satOff val="14341"/>
                          <a:lumOff val="10801"/>
                        </a:schemeClr>
                      </a:solidFill>
                    </a:tcPr>
                  </a:tc>
                </a:tr>
                <a:tr h="1597425">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50800">
                        <a:solidFill>
                          <a:srgbClr val="000000"/>
                        </a:solidFill>
                        <a:miter lim="400000"/>
                      </a:lnT>
                      <a:lnB w="50800">
                        <a:solidFill>
                          <a:srgbClr val="000000"/>
                        </a:solidFill>
                        <a:miter lim="400000"/>
                      </a:lnB>
                      <a:solidFill>
                        <a:schemeClr val="accent6">
                          <a:hueOff val="105381"/>
                          <a:satOff val="14341"/>
                          <a:lumOff val="10801"/>
                        </a:schemeClr>
                      </a:solidFill>
                    </a:tcPr>
                  </a:tc>
                </a:tr>
                <a:tr h="1597425">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50800">
                        <a:solidFill>
                          <a:srgbClr val="000000"/>
                        </a:solidFill>
                        <a:miter lim="400000"/>
                      </a:lnT>
                      <a:lnB w="50800">
                        <a:solidFill>
                          <a:srgbClr val="000000"/>
                        </a:solidFill>
                        <a:miter lim="400000"/>
                      </a:lnB>
                      <a:solidFill>
                        <a:schemeClr val="accent6">
                          <a:hueOff val="105381"/>
                          <a:satOff val="14341"/>
                          <a:lumOff val="10801"/>
                        </a:schemeClr>
                      </a:solidFill>
                    </a:tcPr>
                  </a:tc>
                </a:tr>
              </a:tbl>
            </a:graphicData>
          </a:graphic>
        </p:graphicFrame>
        <p:grpSp>
          <p:nvGrpSpPr>
            <p:cNvPr id="2831" name="Group"/>
            <p:cNvGrpSpPr/>
            <p:nvPr/>
          </p:nvGrpSpPr>
          <p:grpSpPr>
            <a:xfrm>
              <a:off x="0" y="7477202"/>
              <a:ext cx="2031095" cy="1270001"/>
              <a:chOff x="0" y="528637"/>
              <a:chExt cx="2031094" cy="1270000"/>
            </a:xfrm>
          </p:grpSpPr>
          <p:sp>
            <p:nvSpPr>
              <p:cNvPr id="2829" name="SP"/>
              <p:cNvSpPr/>
              <p:nvPr/>
            </p:nvSpPr>
            <p:spPr>
              <a:xfrm>
                <a:off x="0" y="528637"/>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nSpc>
                    <a:spcPct val="80000"/>
                  </a:lnSpc>
                  <a:defRPr b="1" sz="6000">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SP</a:t>
                </a:r>
              </a:p>
            </p:txBody>
          </p:sp>
          <p:sp>
            <p:nvSpPr>
              <p:cNvPr id="2830" name="Line"/>
              <p:cNvSpPr/>
              <p:nvPr/>
            </p:nvSpPr>
            <p:spPr>
              <a:xfrm flipH="1">
                <a:off x="1158208" y="601656"/>
                <a:ext cx="872887" cy="29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800" y="10800"/>
                    </a:lnTo>
                    <a:cubicBezTo>
                      <a:pt x="9900" y="11700"/>
                      <a:pt x="9000" y="12600"/>
                      <a:pt x="8100" y="13500"/>
                    </a:cubicBezTo>
                    <a:cubicBezTo>
                      <a:pt x="7200" y="14400"/>
                      <a:pt x="6300" y="15300"/>
                      <a:pt x="5400" y="16200"/>
                    </a:cubicBezTo>
                    <a:cubicBezTo>
                      <a:pt x="3600" y="18000"/>
                      <a:pt x="1800" y="19800"/>
                      <a:pt x="0" y="21600"/>
                    </a:cubicBezTo>
                  </a:path>
                </a:pathLst>
              </a:custGeom>
              <a:noFill/>
              <a:ln w="101600" cap="flat">
                <a:solidFill>
                  <a:srgbClr val="FFFFFF"/>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sp>
          <p:nvSpPr>
            <p:cNvPr id="2832" name="42"/>
            <p:cNvSpPr/>
            <p:nvPr/>
          </p:nvSpPr>
          <p:spPr>
            <a:xfrm>
              <a:off x="3963458" y="830103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10000">
                  <a:solidFill>
                    <a:srgbClr val="000000"/>
                  </a:solidFill>
                  <a:latin typeface="Courier"/>
                  <a:ea typeface="Courier"/>
                  <a:cs typeface="Courier"/>
                  <a:sym typeface="Courier"/>
                </a:defRPr>
              </a:lvl1pPr>
            </a:lstStyle>
            <a:p>
              <a:pPr defTabSz="914400"/>
              <a:r>
                <a:t>42</a:t>
              </a:r>
            </a:p>
          </p:txBody>
        </p:sp>
      </p:grpSp>
      <p:grpSp>
        <p:nvGrpSpPr>
          <p:cNvPr id="2839" name="Group"/>
          <p:cNvGrpSpPr/>
          <p:nvPr/>
        </p:nvGrpSpPr>
        <p:grpSpPr>
          <a:xfrm>
            <a:off x="17654395" y="3711728"/>
            <a:ext cx="5694230" cy="9742566"/>
            <a:chOff x="0" y="528637"/>
            <a:chExt cx="5694229" cy="9742565"/>
          </a:xfrm>
        </p:grpSpPr>
        <p:graphicFrame>
          <p:nvGraphicFramePr>
            <p:cNvPr id="2834" name="Table"/>
            <p:cNvGraphicFramePr/>
            <p:nvPr/>
          </p:nvGraphicFramePr>
          <p:xfrm>
            <a:off x="2277929" y="1119773"/>
            <a:ext cx="3416301" cy="80899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294860"/>
                </a:tblGrid>
                <a:tr h="1597425">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50800">
                        <a:solidFill>
                          <a:srgbClr val="000000"/>
                        </a:solidFill>
                        <a:miter lim="400000"/>
                      </a:lnB>
                      <a:solidFill>
                        <a:schemeClr val="accent6">
                          <a:hueOff val="105381"/>
                          <a:satOff val="14341"/>
                          <a:lumOff val="10801"/>
                        </a:schemeClr>
                      </a:solidFill>
                    </a:tcPr>
                  </a:tc>
                </a:tr>
                <a:tr h="1597425">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50800">
                        <a:solidFill>
                          <a:srgbClr val="000000"/>
                        </a:solidFill>
                        <a:miter lim="400000"/>
                      </a:lnT>
                      <a:lnB w="50800">
                        <a:solidFill>
                          <a:srgbClr val="000000"/>
                        </a:solidFill>
                        <a:miter lim="400000"/>
                      </a:lnB>
                      <a:solidFill>
                        <a:schemeClr val="accent6">
                          <a:hueOff val="105381"/>
                          <a:satOff val="14341"/>
                          <a:lumOff val="10801"/>
                        </a:schemeClr>
                      </a:solidFill>
                    </a:tcPr>
                  </a:tc>
                </a:tr>
                <a:tr h="1597425">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50800">
                        <a:solidFill>
                          <a:srgbClr val="000000"/>
                        </a:solidFill>
                        <a:miter lim="400000"/>
                      </a:lnT>
                      <a:lnB w="50800">
                        <a:solidFill>
                          <a:srgbClr val="000000"/>
                        </a:solidFill>
                        <a:miter lim="400000"/>
                      </a:lnB>
                      <a:solidFill>
                        <a:schemeClr val="accent6">
                          <a:hueOff val="105381"/>
                          <a:satOff val="14341"/>
                          <a:lumOff val="10801"/>
                        </a:schemeClr>
                      </a:solidFill>
                    </a:tcPr>
                  </a:tc>
                </a:tr>
                <a:tr h="1597425">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50800">
                        <a:solidFill>
                          <a:srgbClr val="000000"/>
                        </a:solidFill>
                        <a:miter lim="400000"/>
                      </a:lnT>
                      <a:lnB w="50800">
                        <a:solidFill>
                          <a:srgbClr val="000000"/>
                        </a:solidFill>
                        <a:miter lim="400000"/>
                      </a:lnB>
                      <a:solidFill>
                        <a:schemeClr val="accent6">
                          <a:hueOff val="105381"/>
                          <a:satOff val="14341"/>
                          <a:lumOff val="10801"/>
                        </a:schemeClr>
                      </a:solidFill>
                    </a:tcPr>
                  </a:tc>
                </a:tr>
                <a:tr h="1597425">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50800">
                        <a:solidFill>
                          <a:srgbClr val="000000"/>
                        </a:solidFill>
                        <a:miter lim="400000"/>
                      </a:lnT>
                      <a:lnB w="50800">
                        <a:solidFill>
                          <a:srgbClr val="000000"/>
                        </a:solidFill>
                        <a:miter lim="400000"/>
                      </a:lnB>
                      <a:solidFill>
                        <a:schemeClr val="accent6">
                          <a:hueOff val="105381"/>
                          <a:satOff val="14341"/>
                          <a:lumOff val="10801"/>
                        </a:schemeClr>
                      </a:solidFill>
                    </a:tcPr>
                  </a:tc>
                </a:tr>
              </a:tbl>
            </a:graphicData>
          </a:graphic>
        </p:graphicFrame>
        <p:sp>
          <p:nvSpPr>
            <p:cNvPr id="2835" name="STACK"/>
            <p:cNvSpPr/>
            <p:nvPr/>
          </p:nvSpPr>
          <p:spPr>
            <a:xfrm>
              <a:off x="2767885" y="5286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nSpc>
                  <a:spcPct val="80000"/>
                </a:lnSpc>
                <a:defRPr b="1" sz="6000">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STACK</a:t>
              </a:r>
            </a:p>
          </p:txBody>
        </p:sp>
        <p:grpSp>
          <p:nvGrpSpPr>
            <p:cNvPr id="2838" name="Group"/>
            <p:cNvGrpSpPr/>
            <p:nvPr/>
          </p:nvGrpSpPr>
          <p:grpSpPr>
            <a:xfrm>
              <a:off x="0" y="9001202"/>
              <a:ext cx="2031095" cy="1270001"/>
              <a:chOff x="0" y="528637"/>
              <a:chExt cx="2031094" cy="1270000"/>
            </a:xfrm>
          </p:grpSpPr>
          <p:sp>
            <p:nvSpPr>
              <p:cNvPr id="2836" name="SP"/>
              <p:cNvSpPr/>
              <p:nvPr/>
            </p:nvSpPr>
            <p:spPr>
              <a:xfrm>
                <a:off x="0" y="528637"/>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nSpc>
                    <a:spcPct val="80000"/>
                  </a:lnSpc>
                  <a:defRPr b="1" sz="6000">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SP</a:t>
                </a:r>
              </a:p>
            </p:txBody>
          </p:sp>
          <p:sp>
            <p:nvSpPr>
              <p:cNvPr id="2837" name="Line"/>
              <p:cNvSpPr/>
              <p:nvPr/>
            </p:nvSpPr>
            <p:spPr>
              <a:xfrm flipH="1">
                <a:off x="1158208" y="601656"/>
                <a:ext cx="872887" cy="29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800" y="10800"/>
                    </a:lnTo>
                    <a:cubicBezTo>
                      <a:pt x="9900" y="11700"/>
                      <a:pt x="9000" y="12600"/>
                      <a:pt x="8100" y="13500"/>
                    </a:cubicBezTo>
                    <a:cubicBezTo>
                      <a:pt x="7200" y="14400"/>
                      <a:pt x="6300" y="15300"/>
                      <a:pt x="5400" y="16200"/>
                    </a:cubicBezTo>
                    <a:cubicBezTo>
                      <a:pt x="3600" y="18000"/>
                      <a:pt x="1800" y="19800"/>
                      <a:pt x="0" y="21600"/>
                    </a:cubicBezTo>
                  </a:path>
                </a:pathLst>
              </a:custGeom>
              <a:noFill/>
              <a:ln w="101600" cap="flat">
                <a:solidFill>
                  <a:srgbClr val="FFFFFF"/>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grpSp>
        <p:nvGrpSpPr>
          <p:cNvPr id="2843" name="Group"/>
          <p:cNvGrpSpPr/>
          <p:nvPr/>
        </p:nvGrpSpPr>
        <p:grpSpPr>
          <a:xfrm>
            <a:off x="18390280" y="941805"/>
            <a:ext cx="4986220" cy="8101229"/>
            <a:chOff x="0" y="19250"/>
            <a:chExt cx="4986218" cy="8101228"/>
          </a:xfrm>
        </p:grpSpPr>
        <p:sp>
          <p:nvSpPr>
            <p:cNvPr id="2840" name="x:"/>
            <p:cNvSpPr txBox="1"/>
            <p:nvPr/>
          </p:nvSpPr>
          <p:spPr>
            <a:xfrm>
              <a:off x="0" y="19250"/>
              <a:ext cx="1679824" cy="1666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nSpc>
                  <a:spcPct val="80000"/>
                </a:lnSpc>
                <a:defRPr b="1" sz="10000">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x:</a:t>
              </a:r>
            </a:p>
          </p:txBody>
        </p:sp>
        <p:graphicFrame>
          <p:nvGraphicFramePr>
            <p:cNvPr id="2841" name="Table"/>
            <p:cNvGraphicFramePr/>
            <p:nvPr/>
          </p:nvGraphicFramePr>
          <p:xfrm>
            <a:off x="1602458" y="63500"/>
            <a:ext cx="3383761" cy="805697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294860"/>
                </a:tblGrid>
                <a:tr h="1597425">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50800">
                        <a:solidFill>
                          <a:srgbClr val="000000"/>
                        </a:solidFill>
                        <a:miter lim="400000"/>
                      </a:lnB>
                      <a:solidFill>
                        <a:schemeClr val="accent1">
                          <a:hueOff val="-137334"/>
                          <a:satOff val="-2150"/>
                          <a:lumOff val="15684"/>
                        </a:schemeClr>
                      </a:solidFill>
                    </a:tcPr>
                  </a:tc>
                </a:tr>
              </a:tbl>
            </a:graphicData>
          </a:graphic>
        </p:graphicFrame>
        <p:sp>
          <p:nvSpPr>
            <p:cNvPr id="2842" name="99"/>
            <p:cNvSpPr txBox="1"/>
            <p:nvPr/>
          </p:nvSpPr>
          <p:spPr>
            <a:xfrm>
              <a:off x="2409976" y="28775"/>
              <a:ext cx="1679825" cy="1666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10000">
                  <a:solidFill>
                    <a:srgbClr val="000000"/>
                  </a:solidFill>
                  <a:latin typeface="Courier"/>
                  <a:ea typeface="Courier"/>
                  <a:cs typeface="Courier"/>
                  <a:sym typeface="Courier"/>
                </a:defRPr>
              </a:lvl1pPr>
            </a:lstStyle>
            <a:p>
              <a:pPr defTabSz="914400"/>
              <a:r>
                <a:t>99</a:t>
              </a:r>
            </a:p>
          </p:txBody>
        </p:sp>
      </p:grpSp>
      <p:grpSp>
        <p:nvGrpSpPr>
          <p:cNvPr id="2847" name="Group"/>
          <p:cNvGrpSpPr/>
          <p:nvPr/>
        </p:nvGrpSpPr>
        <p:grpSpPr>
          <a:xfrm>
            <a:off x="18379479" y="941805"/>
            <a:ext cx="4986220" cy="8101229"/>
            <a:chOff x="0" y="19250"/>
            <a:chExt cx="4986218" cy="8101228"/>
          </a:xfrm>
        </p:grpSpPr>
        <p:sp>
          <p:nvSpPr>
            <p:cNvPr id="2844" name="x:"/>
            <p:cNvSpPr txBox="1"/>
            <p:nvPr/>
          </p:nvSpPr>
          <p:spPr>
            <a:xfrm>
              <a:off x="0" y="19250"/>
              <a:ext cx="1679824" cy="1666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nSpc>
                  <a:spcPct val="80000"/>
                </a:lnSpc>
                <a:defRPr b="1" sz="10000">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x:</a:t>
              </a:r>
            </a:p>
          </p:txBody>
        </p:sp>
        <p:graphicFrame>
          <p:nvGraphicFramePr>
            <p:cNvPr id="2845" name="Table"/>
            <p:cNvGraphicFramePr/>
            <p:nvPr/>
          </p:nvGraphicFramePr>
          <p:xfrm>
            <a:off x="1602458" y="63500"/>
            <a:ext cx="3383761" cy="805697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294860"/>
                </a:tblGrid>
                <a:tr h="1597425">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50800">
                        <a:solidFill>
                          <a:srgbClr val="000000"/>
                        </a:solidFill>
                        <a:miter lim="400000"/>
                      </a:lnB>
                      <a:solidFill>
                        <a:schemeClr val="accent1">
                          <a:hueOff val="-137334"/>
                          <a:satOff val="-2150"/>
                          <a:lumOff val="15684"/>
                        </a:schemeClr>
                      </a:solidFill>
                    </a:tcPr>
                  </a:tc>
                </a:tr>
              </a:tbl>
            </a:graphicData>
          </a:graphic>
        </p:graphicFrame>
        <p:sp>
          <p:nvSpPr>
            <p:cNvPr id="2846" name="42"/>
            <p:cNvSpPr txBox="1"/>
            <p:nvPr/>
          </p:nvSpPr>
          <p:spPr>
            <a:xfrm>
              <a:off x="2409976" y="28775"/>
              <a:ext cx="1679825" cy="1666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10000">
                  <a:solidFill>
                    <a:srgbClr val="000000"/>
                  </a:solidFill>
                  <a:latin typeface="Courier"/>
                  <a:ea typeface="Courier"/>
                  <a:cs typeface="Courier"/>
                  <a:sym typeface="Courier"/>
                </a:defRPr>
              </a:lvl1pPr>
            </a:lstStyle>
            <a:p>
              <a:pPr defTabSz="914400"/>
              <a:r>
                <a:t>42</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17"/>
                                        </p:tgtEl>
                                        <p:attrNameLst>
                                          <p:attrName>style.visibility</p:attrName>
                                        </p:attrNameLst>
                                      </p:cBhvr>
                                      <p:to>
                                        <p:strVal val="visible"/>
                                      </p:to>
                                    </p:set>
                                  </p:childTnLst>
                                </p:cTn>
                              </p:par>
                            </p:childTnLst>
                          </p:cTn>
                        </p:par>
                        <p:par>
                          <p:cTn id="7" fill="hold">
                            <p:stCondLst>
                              <p:cond delay="0"/>
                            </p:stCondLst>
                            <p:childTnLst>
                              <p:par>
                                <p:cTn id="8" presetClass="path" nodeType="afterEffect" presetSubtype="0" presetID="-1" grpId="2" accel="50000" decel="50000" fill="hold">
                                  <p:stCondLst>
                                    <p:cond delay="0"/>
                                  </p:stCondLst>
                                  <p:childTnLst>
                                    <p:animMotion path="M 0.000000 0.000000 C -0.025729 0.051691 0.000323 0.131878 0.038368 0.118101 C 0.071497 0.106104 0.115480 0.082111 0.107601 0.131084 C 0.103257 0.158085 0.079245 0.149285 0.073257 0.173660 C 0.070242 0.185936 0.073338 0.198937 0.080118 0.203935 C 0.084153 0.206910 0.089054 0.206003 0.093091 0.209051 C 0.101682 0.215538 0.102588 0.235053 0.107788 0.248291 C 0.117922 0.274090 0.138228 0.270790 0.156280 0.264311 C 0.177029 0.256865 0.198106 0.249994 0.219146 0.254585 C 0.245166 0.260262 0.269795 0.283294 0.296033 0.279055 C 0.313479 0.276236 0.329454 0.261410 0.346607 0.255352 C 0.370878 0.246781 0.395562 0.255996 0.419880 0.263554 C 0.462688 0.276860 0.509976 0.279713 0.536933 0.221435 C 0.607648 0.068560 0.490192 -0.131731 0.407218 0.000240" origin="layout" pathEditMode="relative">
                                      <p:cBhvr>
                                        <p:cTn id="9" dur="3500" fill="hold"/>
                                        <p:tgtEl>
                                          <p:spTgt spid="2817"/>
                                        </p:tgtEl>
                                        <p:attrNameLst>
                                          <p:attrName>ppt_x</p:attrName>
                                          <p:attrName>ppt_y</p:attrName>
                                        </p:attrNameLst>
                                      </p:cBhvr>
                                    </p:animMotion>
                                  </p:childTnLst>
                                </p:cTn>
                              </p:par>
                            </p:childTnLst>
                          </p:cTn>
                        </p:par>
                        <p:par>
                          <p:cTn id="10" fill="hold">
                            <p:stCondLst>
                              <p:cond delay="3500"/>
                            </p:stCondLst>
                            <p:childTnLst>
                              <p:par>
                                <p:cTn id="11" presetClass="exit" nodeType="afterEffect" presetSubtype="0" presetID="1" grpId="3" fill="hold">
                                  <p:stCondLst>
                                    <p:cond delay="0"/>
                                  </p:stCondLst>
                                  <p:iterate type="el" backwards="0">
                                    <p:tmAbs val="0"/>
                                  </p:iterate>
                                  <p:childTnLst>
                                    <p:set>
                                      <p:cBhvr>
                                        <p:cTn id="12" fill="hold">
                                          <p:stCondLst>
                                            <p:cond delay="0"/>
                                          </p:stCondLst>
                                        </p:cTn>
                                        <p:tgtEl>
                                          <p:spTgt spid="2810"/>
                                        </p:tgtEl>
                                        <p:attrNameLst>
                                          <p:attrName>style.visibility</p:attrName>
                                        </p:attrNameLst>
                                      </p:cBhvr>
                                      <p:to>
                                        <p:strVal val="hidden"/>
                                      </p:to>
                                    </p:set>
                                  </p:childTnLst>
                                </p:cTn>
                              </p:par>
                            </p:childTnLst>
                          </p:cTn>
                        </p:par>
                        <p:par>
                          <p:cTn id="13" fill="hold">
                            <p:stCondLst>
                              <p:cond delay="3500"/>
                            </p:stCondLst>
                            <p:childTnLst>
                              <p:par>
                                <p:cTn id="14" presetClass="entr" nodeType="afterEffect" presetSubtype="0" presetID="1" grpId="4" fill="hold">
                                  <p:stCondLst>
                                    <p:cond delay="0"/>
                                  </p:stCondLst>
                                  <p:iterate type="el" backwards="0">
                                    <p:tmAbs val="0"/>
                                  </p:iterate>
                                  <p:childTnLst>
                                    <p:set>
                                      <p:cBhvr>
                                        <p:cTn id="15" fill="hold"/>
                                        <p:tgtEl>
                                          <p:spTgt spid="2813"/>
                                        </p:tgtEl>
                                        <p:attrNameLst>
                                          <p:attrName>style.visibility</p:attrName>
                                        </p:attrNameLst>
                                      </p:cBhvr>
                                      <p:to>
                                        <p:strVal val="visible"/>
                                      </p:to>
                                    </p:set>
                                  </p:childTnLst>
                                </p:cTn>
                              </p:par>
                            </p:childTnLst>
                          </p:cTn>
                        </p:par>
                        <p:par>
                          <p:cTn id="16" fill="hold">
                            <p:stCondLst>
                              <p:cond delay="3500"/>
                            </p:stCondLst>
                            <p:childTnLst>
                              <p:par>
                                <p:cTn id="17" presetClass="exit" nodeType="afterEffect" presetSubtype="0" presetID="1" grpId="5" fill="hold">
                                  <p:stCondLst>
                                    <p:cond delay="0"/>
                                  </p:stCondLst>
                                  <p:iterate type="el" backwards="0">
                                    <p:tmAbs val="0"/>
                                  </p:iterate>
                                  <p:childTnLst>
                                    <p:set>
                                      <p:cBhvr>
                                        <p:cTn id="18" fill="hold">
                                          <p:stCondLst>
                                            <p:cond delay="0"/>
                                          </p:stCondLst>
                                        </p:cTn>
                                        <p:tgtEl>
                                          <p:spTgt spid="2826"/>
                                        </p:tgtEl>
                                        <p:attrNameLst>
                                          <p:attrName>style.visibility</p:attrName>
                                        </p:attrNameLst>
                                      </p:cBhvr>
                                      <p:to>
                                        <p:strVal val="hidden"/>
                                      </p:to>
                                    </p:set>
                                  </p:childTnLst>
                                </p:cTn>
                              </p:par>
                            </p:childTnLst>
                          </p:cTn>
                        </p:par>
                        <p:par>
                          <p:cTn id="19" fill="hold">
                            <p:stCondLst>
                              <p:cond delay="3500"/>
                            </p:stCondLst>
                            <p:childTnLst>
                              <p:par>
                                <p:cTn id="20" presetClass="entr" nodeType="afterEffect" presetSubtype="0" presetID="1" grpId="6" fill="hold">
                                  <p:stCondLst>
                                    <p:cond delay="0"/>
                                  </p:stCondLst>
                                  <p:iterate type="el" backwards="0">
                                    <p:tmAbs val="0"/>
                                  </p:iterate>
                                  <p:childTnLst>
                                    <p:set>
                                      <p:cBhvr>
                                        <p:cTn id="21" fill="hold"/>
                                        <p:tgtEl>
                                          <p:spTgt spid="283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xit" nodeType="clickEffect" presetSubtype="0" presetID="1" grpId="7" fill="hold">
                                  <p:stCondLst>
                                    <p:cond delay="0"/>
                                  </p:stCondLst>
                                  <p:iterate type="el" backwards="0">
                                    <p:tmAbs val="0"/>
                                  </p:iterate>
                                  <p:childTnLst>
                                    <p:set>
                                      <p:cBhvr>
                                        <p:cTn id="25" fill="hold">
                                          <p:stCondLst>
                                            <p:cond delay="0"/>
                                          </p:stCondLst>
                                        </p:cTn>
                                        <p:tgtEl>
                                          <p:spTgt spid="2817"/>
                                        </p:tgtEl>
                                        <p:attrNameLst>
                                          <p:attrName>style.visibility</p:attrName>
                                        </p:attrNameLst>
                                      </p:cBhvr>
                                      <p:to>
                                        <p:strVal val="hidden"/>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2818"/>
                                        </p:tgtEl>
                                        <p:attrNameLst>
                                          <p:attrName>style.visibility</p:attrName>
                                        </p:attrNameLst>
                                      </p:cBhvr>
                                      <p:to>
                                        <p:strVal val="visible"/>
                                      </p:to>
                                    </p:set>
                                  </p:childTnLst>
                                </p:cTn>
                              </p:par>
                            </p:childTnLst>
                          </p:cTn>
                        </p:par>
                        <p:par>
                          <p:cTn id="29" fill="hold">
                            <p:stCondLst>
                              <p:cond delay="0"/>
                            </p:stCondLst>
                            <p:childTnLst>
                              <p:par>
                                <p:cTn id="30" presetClass="path" nodeType="afterEffect" presetSubtype="0" presetID="-1" grpId="9" accel="50000" decel="50000" fill="hold">
                                  <p:stCondLst>
                                    <p:cond delay="0"/>
                                  </p:stCondLst>
                                  <p:childTnLst>
                                    <p:animMotion path="M 0.000000 0.000000 C -0.000842 0.040237 -0.000241 0.081304 -0.001049 0.121595 C -0.001770 0.157576 -0.000683 0.195335 0.002669 0.226212 C 0.005406 0.251424 0.010849 0.273130 0.024211 0.282133 C 0.031805 0.287249 0.040291 0.285139 0.048037 0.289397 C 0.101837 0.318966 0.053335 0.442436 0.070947 0.513009 C 0.087875 0.580842 0.138475 0.577639 0.182710 0.555655 C 0.235326 0.529506 0.288003 0.499700 0.342714 0.498490 C 0.376492 0.497743 0.410163 0.508040 0.441215 0.531725 C 0.461307 0.547051 0.482308 0.567611 0.502707 0.553624 C 0.532298 0.533335 0.535605 0.466654 0.530210 0.406616 C 0.528032 0.382379 0.525346 0.358194 0.525093 0.333640 C 0.524371 0.263680 0.543251 0.195357 0.535393 0.126361 C 0.532675 0.102497 0.526838 0.080250 0.519731 0.059453 C 0.508540 0.026704 0.494171 -0.002577 0.475989 -0.023195 C 0.460870 -0.040342 0.443025 -0.050834 0.425802 -0.042391 C 0.421976 -0.040515 0.418323 -0.037699 0.414814 -0.034406 C 0.404524 -0.024747 0.395576 -0.011127 0.388623 0.005462" origin="layout" pathEditMode="relative">
                                      <p:cBhvr>
                                        <p:cTn id="31" dur="3000" fill="hold"/>
                                        <p:tgtEl>
                                          <p:spTgt spid="2818"/>
                                        </p:tgtEl>
                                        <p:attrNameLst>
                                          <p:attrName>ppt_x</p:attrName>
                                          <p:attrName>ppt_y</p:attrName>
                                        </p:attrNameLst>
                                      </p:cBhvr>
                                    </p:animMotion>
                                  </p:childTnLst>
                                </p:cTn>
                              </p:par>
                            </p:childTnLst>
                          </p:cTn>
                        </p:par>
                        <p:par>
                          <p:cTn id="32" fill="hold">
                            <p:stCondLst>
                              <p:cond delay="3000"/>
                            </p:stCondLst>
                            <p:childTnLst>
                              <p:par>
                                <p:cTn id="33" presetClass="exit" nodeType="afterEffect" presetSubtype="0" presetID="1" grpId="10" fill="hold">
                                  <p:stCondLst>
                                    <p:cond delay="0"/>
                                  </p:stCondLst>
                                  <p:iterate type="el" backwards="0">
                                    <p:tmAbs val="0"/>
                                  </p:iterate>
                                  <p:childTnLst>
                                    <p:set>
                                      <p:cBhvr>
                                        <p:cTn id="34" fill="hold">
                                          <p:stCondLst>
                                            <p:cond delay="0"/>
                                          </p:stCondLst>
                                        </p:cTn>
                                        <p:tgtEl>
                                          <p:spTgt spid="2813"/>
                                        </p:tgtEl>
                                        <p:attrNameLst>
                                          <p:attrName>style.visibility</p:attrName>
                                        </p:attrNameLst>
                                      </p:cBhvr>
                                      <p:to>
                                        <p:strVal val="hidden"/>
                                      </p:to>
                                    </p:set>
                                  </p:childTnLst>
                                </p:cTn>
                              </p:par>
                            </p:childTnLst>
                          </p:cTn>
                        </p:par>
                        <p:par>
                          <p:cTn id="35" fill="hold">
                            <p:stCondLst>
                              <p:cond delay="3000"/>
                            </p:stCondLst>
                            <p:childTnLst>
                              <p:par>
                                <p:cTn id="36" presetClass="entr" nodeType="afterEffect" presetSubtype="0" presetID="1" grpId="11" fill="hold">
                                  <p:stCondLst>
                                    <p:cond delay="0"/>
                                  </p:stCondLst>
                                  <p:iterate type="el" backwards="0">
                                    <p:tmAbs val="0"/>
                                  </p:iterate>
                                  <p:childTnLst>
                                    <p:set>
                                      <p:cBhvr>
                                        <p:cTn id="37" fill="hold"/>
                                        <p:tgtEl>
                                          <p:spTgt spid="2816"/>
                                        </p:tgtEl>
                                        <p:attrNameLst>
                                          <p:attrName>style.visibility</p:attrName>
                                        </p:attrNameLst>
                                      </p:cBhvr>
                                      <p:to>
                                        <p:strVal val="visible"/>
                                      </p:to>
                                    </p:set>
                                  </p:childTnLst>
                                </p:cTn>
                              </p:par>
                            </p:childTnLst>
                          </p:cTn>
                        </p:par>
                        <p:par>
                          <p:cTn id="38" fill="hold">
                            <p:stCondLst>
                              <p:cond delay="3000"/>
                            </p:stCondLst>
                            <p:childTnLst>
                              <p:par>
                                <p:cTn id="39" presetClass="exit" nodeType="afterEffect" presetSubtype="0" presetID="1" grpId="12" fill="hold">
                                  <p:stCondLst>
                                    <p:cond delay="0"/>
                                  </p:stCondLst>
                                  <p:iterate type="el" backwards="0">
                                    <p:tmAbs val="0"/>
                                  </p:iterate>
                                  <p:childTnLst>
                                    <p:set>
                                      <p:cBhvr>
                                        <p:cTn id="40" fill="hold">
                                          <p:stCondLst>
                                            <p:cond delay="0"/>
                                          </p:stCondLst>
                                        </p:cTn>
                                        <p:tgtEl>
                                          <p:spTgt spid="2833"/>
                                        </p:tgtEl>
                                        <p:attrNameLst>
                                          <p:attrName>style.visibility</p:attrName>
                                        </p:attrNameLst>
                                      </p:cBhvr>
                                      <p:to>
                                        <p:strVal val="hidden"/>
                                      </p:to>
                                    </p:set>
                                  </p:childTnLst>
                                </p:cTn>
                              </p:par>
                            </p:childTnLst>
                          </p:cTn>
                        </p:par>
                        <p:par>
                          <p:cTn id="41" fill="hold">
                            <p:stCondLst>
                              <p:cond delay="3000"/>
                            </p:stCondLst>
                            <p:childTnLst>
                              <p:par>
                                <p:cTn id="42" presetClass="entr" nodeType="afterEffect" presetSubtype="0" presetID="1" grpId="13" fill="hold">
                                  <p:stCondLst>
                                    <p:cond delay="0"/>
                                  </p:stCondLst>
                                  <p:iterate type="el" backwards="0">
                                    <p:tmAbs val="0"/>
                                  </p:iterate>
                                  <p:childTnLst>
                                    <p:set>
                                      <p:cBhvr>
                                        <p:cTn id="43" fill="hold"/>
                                        <p:tgtEl>
                                          <p:spTgt spid="2839"/>
                                        </p:tgtEl>
                                        <p:attrNameLst>
                                          <p:attrName>style.visibility</p:attrName>
                                        </p:attrNameLst>
                                      </p:cBhvr>
                                      <p:to>
                                        <p:strVal val="visible"/>
                                      </p:to>
                                    </p:set>
                                  </p:childTnLst>
                                </p:cTn>
                              </p:par>
                            </p:childTnLst>
                          </p:cTn>
                        </p:par>
                        <p:par>
                          <p:cTn id="44" fill="hold">
                            <p:stCondLst>
                              <p:cond delay="3000"/>
                            </p:stCondLst>
                            <p:childTnLst>
                              <p:par>
                                <p:cTn id="45" presetClass="exit" nodeType="afterEffect" presetSubtype="0" presetID="1" grpId="14" fill="hold">
                                  <p:stCondLst>
                                    <p:cond delay="0"/>
                                  </p:stCondLst>
                                  <p:iterate type="el" backwards="0">
                                    <p:tmAbs val="0"/>
                                  </p:iterate>
                                  <p:childTnLst>
                                    <p:set>
                                      <p:cBhvr>
                                        <p:cTn id="46" fill="hold">
                                          <p:stCondLst>
                                            <p:cond delay="0"/>
                                          </p:stCondLst>
                                        </p:cTn>
                                        <p:tgtEl>
                                          <p:spTgt spid="2843"/>
                                        </p:tgtEl>
                                        <p:attrNameLst>
                                          <p:attrName>style.visibility</p:attrName>
                                        </p:attrNameLst>
                                      </p:cBhvr>
                                      <p:to>
                                        <p:strVal val="hidden"/>
                                      </p:to>
                                    </p:set>
                                  </p:childTnLst>
                                </p:cTn>
                              </p:par>
                            </p:childTnLst>
                          </p:cTn>
                        </p:par>
                        <p:par>
                          <p:cTn id="47" fill="hold">
                            <p:stCondLst>
                              <p:cond delay="3000"/>
                            </p:stCondLst>
                            <p:childTnLst>
                              <p:par>
                                <p:cTn id="48" presetClass="entr" nodeType="afterEffect" presetSubtype="0" presetID="1" grpId="15" fill="hold">
                                  <p:stCondLst>
                                    <p:cond delay="0"/>
                                  </p:stCondLst>
                                  <p:iterate type="el" backwards="0">
                                    <p:tmAbs val="0"/>
                                  </p:iterate>
                                  <p:childTnLst>
                                    <p:set>
                                      <p:cBhvr>
                                        <p:cTn id="49" fill="hold"/>
                                        <p:tgtEl>
                                          <p:spTgt spid="28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17" grpId="7"/>
      <p:bldP build="whole" bldLvl="1" animBg="1" rev="0" advAuto="0" spid="2813" grpId="10"/>
      <p:bldP build="whole" bldLvl="1" animBg="1" rev="0" advAuto="0" spid="2839" grpId="13"/>
      <p:bldP build="whole" bldLvl="1" animBg="1" rev="0" advAuto="0" spid="2816" grpId="11"/>
      <p:bldP build="whole" bldLvl="1" animBg="1" rev="0" advAuto="0" spid="2843" grpId="14"/>
      <p:bldP build="whole" bldLvl="1" animBg="1" rev="0" advAuto="0" spid="2833" grpId="6"/>
      <p:bldP build="whole" bldLvl="1" animBg="1" rev="0" advAuto="0" spid="2818" grpId="8"/>
      <p:bldP build="whole" bldLvl="1" animBg="1" rev="0" advAuto="0" spid="2810" grpId="3"/>
      <p:bldP build="whole" bldLvl="1" animBg="1" rev="0" advAuto="0" spid="2847" grpId="15"/>
      <p:bldP build="whole" bldLvl="1" animBg="1" rev="0" advAuto="0" spid="2826" grpId="5"/>
      <p:bldP build="whole" bldLvl="1" animBg="1" rev="0" advAuto="0" spid="2833" grpId="12"/>
      <p:bldP build="whole" bldLvl="1" animBg="1" rev="0" advAuto="0" spid="2817" grpId="1"/>
      <p:bldP build="whole" bldLvl="1" animBg="1" rev="0" advAuto="0" spid="2813" grpId="4"/>
    </p:bldLst>
  </p:timing>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1" name="❮target,ISA,dispatch,dynamic,stealth❯"/>
          <p:cNvSpPr txBox="1"/>
          <p:nvPr/>
        </p:nvSpPr>
        <p:spPr>
          <a:xfrm>
            <a:off x="707596" y="6638218"/>
            <a:ext cx="24630603" cy="1616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spcBef>
                <a:spcPts val="900"/>
              </a:spcBef>
              <a:tabLst>
                <a:tab pos="17970500" algn="l"/>
              </a:tabLst>
              <a:defRPr b="1" sz="10000">
                <a:latin typeface="+mj-lt"/>
                <a:ea typeface="+mj-ea"/>
                <a:cs typeface="+mj-cs"/>
                <a:sym typeface="Trebuchet MS"/>
              </a:defRPr>
            </a:lvl1pPr>
          </a:lstStyle>
          <a:p>
            <a:pPr/>
            <a:r>
              <a:t>❮target,ISA,dispatch,dynamic,stealth❯</a:t>
            </a:r>
          </a:p>
        </p:txBody>
      </p:sp>
      <p:sp>
        <p:nvSpPr>
          <p:cNvPr id="2852" name="Group"/>
          <p:cNvSpPr/>
          <p:nvPr/>
        </p:nvSpPr>
        <p:spPr>
          <a:xfrm>
            <a:off x="12692348" y="1442168"/>
            <a:ext cx="1270001" cy="1270001"/>
          </a:xfrm>
          <a:prstGeom prst="line">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Generic Virtualization</a:t>
            </a:r>
          </a:p>
        </p:txBody>
      </p:sp>
      <p:grpSp>
        <p:nvGrpSpPr>
          <p:cNvPr id="2855" name="Group"/>
          <p:cNvGrpSpPr/>
          <p:nvPr/>
        </p:nvGrpSpPr>
        <p:grpSpPr>
          <a:xfrm>
            <a:off x="4490532" y="2244294"/>
            <a:ext cx="10044898" cy="6874830"/>
            <a:chOff x="-215900" y="0"/>
            <a:chExt cx="10044897" cy="6874829"/>
          </a:xfrm>
        </p:grpSpPr>
        <p:sp>
          <p:nvSpPr>
            <p:cNvPr id="2853" name="Arbitrarily complex instruction set"/>
            <p:cNvSpPr txBox="1"/>
            <p:nvPr/>
          </p:nvSpPr>
          <p:spPr>
            <a:xfrm>
              <a:off x="419752" y="0"/>
              <a:ext cx="9409246" cy="36861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spcBef>
                  <a:spcPts val="900"/>
                </a:spcBef>
                <a:defRPr sz="8000">
                  <a:latin typeface="+mj-lt"/>
                  <a:ea typeface="+mj-ea"/>
                  <a:cs typeface="+mj-cs"/>
                  <a:sym typeface="Trebuchet MS"/>
                </a:defRPr>
              </a:pPr>
              <a:r>
                <a:t>A</a:t>
              </a:r>
              <a:r>
                <a:t>rbitrarily complex instruction set</a:t>
              </a:r>
            </a:p>
          </p:txBody>
        </p:sp>
        <p:pic>
          <p:nvPicPr>
            <p:cNvPr id="2854" name="Oval Oval" descr="Oval Oval"/>
            <p:cNvPicPr>
              <a:picLocks noChangeAspect="0"/>
            </p:cNvPicPr>
            <p:nvPr/>
          </p:nvPicPr>
          <p:blipFill>
            <a:blip r:embed="rId3">
              <a:extLst/>
            </a:blip>
            <a:stretch>
              <a:fillRect/>
            </a:stretch>
          </p:blipFill>
          <p:spPr>
            <a:xfrm>
              <a:off x="-215901" y="4022242"/>
              <a:ext cx="4087257" cy="2852588"/>
            </a:xfrm>
            <a:prstGeom prst="rect">
              <a:avLst/>
            </a:prstGeom>
            <a:effectLst>
              <a:outerShdw sx="100000" sy="100000" kx="0" ky="0" algn="b" rotWithShape="0" blurRad="101600" dist="0" dir="18900000">
                <a:srgbClr val="000000">
                  <a:alpha val="80000"/>
                </a:srgbClr>
              </a:outerShdw>
            </a:effectLst>
          </p:spPr>
        </p:pic>
      </p:grpSp>
      <p:grpSp>
        <p:nvGrpSpPr>
          <p:cNvPr id="2858" name="Group"/>
          <p:cNvGrpSpPr/>
          <p:nvPr/>
        </p:nvGrpSpPr>
        <p:grpSpPr>
          <a:xfrm>
            <a:off x="6988431" y="2207186"/>
            <a:ext cx="9593051" cy="6949047"/>
            <a:chOff x="-183805" y="0"/>
            <a:chExt cx="9593049" cy="6949045"/>
          </a:xfrm>
        </p:grpSpPr>
        <p:sp>
          <p:nvSpPr>
            <p:cNvPr id="2856" name="Multiple dispatch…"/>
            <p:cNvSpPr txBox="1"/>
            <p:nvPr/>
          </p:nvSpPr>
          <p:spPr>
            <a:xfrm>
              <a:off x="0" y="0"/>
              <a:ext cx="9409245" cy="39362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spcBef>
                  <a:spcPts val="900"/>
                </a:spcBef>
                <a:defRPr sz="8000">
                  <a:latin typeface="+mj-lt"/>
                  <a:ea typeface="+mj-ea"/>
                  <a:cs typeface="+mj-cs"/>
                  <a:sym typeface="Trebuchet MS"/>
                </a:defRPr>
              </a:pPr>
              <a:r>
                <a:t>Multiple dispatch</a:t>
              </a:r>
            </a:p>
            <a:p>
              <a:pPr algn="l">
                <a:spcBef>
                  <a:spcPts val="900"/>
                </a:spcBef>
                <a:defRPr sz="8000">
                  <a:latin typeface="+mj-lt"/>
                  <a:ea typeface="+mj-ea"/>
                  <a:cs typeface="+mj-cs"/>
                  <a:sym typeface="Trebuchet MS"/>
                </a:defRPr>
              </a:pPr>
              <a:r>
                <a:t>techniques</a:t>
              </a:r>
            </a:p>
          </p:txBody>
        </p:sp>
        <p:pic>
          <p:nvPicPr>
            <p:cNvPr id="2857" name="Oval Oval" descr="Oval Oval"/>
            <p:cNvPicPr>
              <a:picLocks noChangeAspect="0"/>
            </p:cNvPicPr>
            <p:nvPr/>
          </p:nvPicPr>
          <p:blipFill>
            <a:blip r:embed="rId4">
              <a:extLst/>
            </a:blip>
            <a:stretch>
              <a:fillRect/>
            </a:stretch>
          </p:blipFill>
          <p:spPr>
            <a:xfrm>
              <a:off x="-183806" y="4096459"/>
              <a:ext cx="6254789" cy="2852587"/>
            </a:xfrm>
            <a:prstGeom prst="rect">
              <a:avLst/>
            </a:prstGeom>
            <a:effectLst>
              <a:outerShdw sx="100000" sy="100000" kx="0" ky="0" algn="b" rotWithShape="0" blurRad="101600" dist="0" dir="18900000">
                <a:srgbClr val="000000">
                  <a:alpha val="80000"/>
                </a:srgbClr>
              </a:outerShdw>
            </a:effectLst>
          </p:spPr>
        </p:pic>
      </p:grpSp>
      <p:grpSp>
        <p:nvGrpSpPr>
          <p:cNvPr id="2861" name="Group"/>
          <p:cNvGrpSpPr/>
          <p:nvPr/>
        </p:nvGrpSpPr>
        <p:grpSpPr>
          <a:xfrm>
            <a:off x="7365545" y="6118677"/>
            <a:ext cx="16422342" cy="5283485"/>
            <a:chOff x="0" y="-215899"/>
            <a:chExt cx="16422341" cy="5283483"/>
          </a:xfrm>
        </p:grpSpPr>
        <p:sp>
          <p:nvSpPr>
            <p:cNvPr id="2859" name="Self-Modifying VM Code!…"/>
            <p:cNvSpPr/>
            <p:nvPr/>
          </p:nvSpPr>
          <p:spPr>
            <a:xfrm>
              <a:off x="0" y="5067583"/>
              <a:ext cx="1642234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marL="649705" indent="-649705" algn="l">
                <a:spcBef>
                  <a:spcPts val="900"/>
                </a:spcBef>
                <a:buSzPct val="75000"/>
                <a:buChar char="•"/>
                <a:defRPr sz="8000">
                  <a:latin typeface="+mj-lt"/>
                  <a:ea typeface="+mj-ea"/>
                  <a:cs typeface="+mj-cs"/>
                  <a:sym typeface="Trebuchet MS"/>
                </a:defRPr>
              </a:pPr>
              <a:r>
                <a:t>Self-Modifying VM Code!</a:t>
              </a:r>
            </a:p>
            <a:p>
              <a:pPr marL="649705" indent="-649705" algn="l">
                <a:spcBef>
                  <a:spcPts val="900"/>
                </a:spcBef>
                <a:buSzPct val="75000"/>
                <a:buChar char="•"/>
                <a:defRPr sz="8000">
                  <a:latin typeface="+mj-lt"/>
                  <a:ea typeface="+mj-ea"/>
                  <a:cs typeface="+mj-cs"/>
                  <a:sym typeface="Trebuchet MS"/>
                </a:defRPr>
              </a:pPr>
              <a:r>
                <a:t>VM Code in Constant Flux!</a:t>
              </a:r>
            </a:p>
            <a:p>
              <a:pPr marL="649705" indent="-649705" algn="l">
                <a:spcBef>
                  <a:spcPts val="900"/>
                </a:spcBef>
                <a:buSzPct val="75000"/>
                <a:buChar char="•"/>
                <a:defRPr sz="8000">
                  <a:latin typeface="+mj-lt"/>
                  <a:ea typeface="+mj-ea"/>
                  <a:cs typeface="+mj-cs"/>
                  <a:sym typeface="Trebuchet MS"/>
                </a:defRPr>
              </a:pPr>
              <a:r>
                <a:t>VM Code Never Fully in the Clear!</a:t>
              </a:r>
            </a:p>
          </p:txBody>
        </p:sp>
        <p:pic>
          <p:nvPicPr>
            <p:cNvPr id="2860" name="Oval Oval" descr="Oval Oval"/>
            <p:cNvPicPr>
              <a:picLocks noChangeAspect="0"/>
            </p:cNvPicPr>
            <p:nvPr/>
          </p:nvPicPr>
          <p:blipFill>
            <a:blip r:embed="rId5">
              <a:extLst/>
            </a:blip>
            <a:stretch>
              <a:fillRect/>
            </a:stretch>
          </p:blipFill>
          <p:spPr>
            <a:xfrm>
              <a:off x="4767152" y="-215900"/>
              <a:ext cx="6888038" cy="2852587"/>
            </a:xfrm>
            <a:prstGeom prst="rect">
              <a:avLst/>
            </a:prstGeom>
            <a:effectLst>
              <a:outerShdw sx="100000" sy="100000" kx="0" ky="0" algn="b" rotWithShape="0" blurRad="101600" dist="0" dir="18900000">
                <a:srgbClr val="000000">
                  <a:alpha val="80000"/>
                </a:srgbClr>
              </a:outerShdw>
            </a:effectLst>
          </p:spPr>
        </p:pic>
      </p:grpSp>
      <p:grpSp>
        <p:nvGrpSpPr>
          <p:cNvPr id="2864" name="Group"/>
          <p:cNvGrpSpPr/>
          <p:nvPr/>
        </p:nvGrpSpPr>
        <p:grpSpPr>
          <a:xfrm>
            <a:off x="18067428" y="2480904"/>
            <a:ext cx="9822118" cy="6490360"/>
            <a:chOff x="-215900" y="0"/>
            <a:chExt cx="9822117" cy="6490359"/>
          </a:xfrm>
        </p:grpSpPr>
        <p:pic>
          <p:nvPicPr>
            <p:cNvPr id="2862" name="Oval Oval" descr="Oval Oval"/>
            <p:cNvPicPr>
              <a:picLocks noChangeAspect="0"/>
            </p:cNvPicPr>
            <p:nvPr/>
          </p:nvPicPr>
          <p:blipFill>
            <a:blip r:embed="rId6">
              <a:extLst/>
            </a:blip>
            <a:stretch>
              <a:fillRect/>
            </a:stretch>
          </p:blipFill>
          <p:spPr>
            <a:xfrm>
              <a:off x="-215900" y="3637773"/>
              <a:ext cx="6051146" cy="2852587"/>
            </a:xfrm>
            <a:prstGeom prst="rect">
              <a:avLst/>
            </a:prstGeom>
            <a:effectLst>
              <a:outerShdw sx="100000" sy="100000" kx="0" ky="0" algn="b" rotWithShape="0" blurRad="101600" dist="0" dir="18900000">
                <a:srgbClr val="000000">
                  <a:alpha val="80000"/>
                </a:srgbClr>
              </a:outerShdw>
            </a:effectLst>
          </p:spPr>
        </p:pic>
        <p:sp>
          <p:nvSpPr>
            <p:cNvPr id="2863" name="Mix VM and…"/>
            <p:cNvSpPr txBox="1"/>
            <p:nvPr/>
          </p:nvSpPr>
          <p:spPr>
            <a:xfrm>
              <a:off x="196972" y="0"/>
              <a:ext cx="9409246" cy="36861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spcBef>
                  <a:spcPts val="900"/>
                </a:spcBef>
                <a:defRPr sz="8000">
                  <a:latin typeface="+mj-lt"/>
                  <a:ea typeface="+mj-ea"/>
                  <a:cs typeface="+mj-cs"/>
                  <a:sym typeface="Trebuchet MS"/>
                </a:defRPr>
              </a:pPr>
              <a:r>
                <a:t>Mix VM and</a:t>
              </a:r>
            </a:p>
            <a:p>
              <a:pPr algn="l">
                <a:spcBef>
                  <a:spcPts val="900"/>
                </a:spcBef>
                <a:defRPr sz="8000">
                  <a:latin typeface="+mj-lt"/>
                  <a:ea typeface="+mj-ea"/>
                  <a:cs typeface="+mj-cs"/>
                  <a:sym typeface="Trebuchet MS"/>
                </a:defRPr>
              </a:pPr>
              <a:r>
                <a:t>real code</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2855"/>
                                        </p:tgtEl>
                                        <p:attrNameLst>
                                          <p:attrName>style.visibility</p:attrName>
                                        </p:attrNameLst>
                                      </p:cBhvr>
                                      <p:to>
                                        <p:strVal val="hidden"/>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285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xit" nodeType="clickEffect" presetSubtype="0" presetID="1" grpId="4" fill="hold">
                                  <p:stCondLst>
                                    <p:cond delay="0"/>
                                  </p:stCondLst>
                                  <p:iterate type="el" backwards="0">
                                    <p:tmAbs val="0"/>
                                  </p:iterate>
                                  <p:childTnLst>
                                    <p:set>
                                      <p:cBhvr>
                                        <p:cTn id="17" fill="hold">
                                          <p:stCondLst>
                                            <p:cond delay="0"/>
                                          </p:stCondLst>
                                        </p:cTn>
                                        <p:tgtEl>
                                          <p:spTgt spid="2858"/>
                                        </p:tgtEl>
                                        <p:attrNameLst>
                                          <p:attrName>style.visibility</p:attrName>
                                        </p:attrNameLst>
                                      </p:cBhvr>
                                      <p:to>
                                        <p:strVal val="hidden"/>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28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xit" nodeType="clickEffect" presetSubtype="0" presetID="1" grpId="6" fill="hold">
                                  <p:stCondLst>
                                    <p:cond delay="0"/>
                                  </p:stCondLst>
                                  <p:iterate type="el" backwards="0">
                                    <p:tmAbs val="0"/>
                                  </p:iterate>
                                  <p:childTnLst>
                                    <p:set>
                                      <p:cBhvr>
                                        <p:cTn id="24" fill="hold">
                                          <p:stCondLst>
                                            <p:cond delay="0"/>
                                          </p:stCondLst>
                                        </p:cTn>
                                        <p:tgtEl>
                                          <p:spTgt spid="2861"/>
                                        </p:tgtEl>
                                        <p:attrNameLst>
                                          <p:attrName>style.visibility</p:attrName>
                                        </p:attrNameLst>
                                      </p:cBhvr>
                                      <p:to>
                                        <p:strVal val="hidden"/>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28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55" grpId="1"/>
      <p:bldP build="whole" bldLvl="1" animBg="1" rev="0" advAuto="0" spid="2855" grpId="2"/>
      <p:bldP build="whole" bldLvl="1" animBg="1" rev="0" advAuto="0" spid="2861" grpId="6"/>
      <p:bldP build="whole" bldLvl="1" animBg="1" rev="0" advAuto="0" spid="2858" grpId="3"/>
      <p:bldP build="whole" bldLvl="1" animBg="1" rev="0" advAuto="0" spid="2858" grpId="4"/>
      <p:bldP build="whole" bldLvl="1" animBg="1" rev="0" advAuto="0" spid="2864" grpId="7"/>
      <p:bldP build="whole" bldLvl="1" animBg="1" rev="0" advAuto="0" spid="2861" grpId="5"/>
    </p:bldLst>
  </p:timing>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873" name="Group"/>
          <p:cNvGrpSpPr/>
          <p:nvPr/>
        </p:nvGrpSpPr>
        <p:grpSpPr>
          <a:xfrm>
            <a:off x="1127080" y="2337092"/>
            <a:ext cx="5400801" cy="2764925"/>
            <a:chOff x="0" y="0"/>
            <a:chExt cx="5400799" cy="2764924"/>
          </a:xfrm>
        </p:grpSpPr>
        <p:sp>
          <p:nvSpPr>
            <p:cNvPr id="2868" name="Group"/>
            <p:cNvSpPr/>
            <p:nvPr/>
          </p:nvSpPr>
          <p:spPr>
            <a:xfrm>
              <a:off x="0" y="0"/>
              <a:ext cx="5395403" cy="2764925"/>
            </a:xfrm>
            <a:prstGeom prst="rect">
              <a:avLst/>
            </a:prstGeom>
            <a:solidFill>
              <a:srgbClr val="FFFFFF"/>
            </a:solidFill>
            <a:ln w="12700" cap="flat">
              <a:noFill/>
              <a:miter lim="400000"/>
            </a:ln>
            <a:effectLst>
              <a:outerShdw sx="100000" sy="100000" kx="0" ky="0" algn="b" rotWithShape="0" blurRad="101600" dist="325420" dir="3808970">
                <a:srgbClr val="000000">
                  <a:alpha val="42052"/>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2872" name="Group"/>
            <p:cNvGrpSpPr/>
            <p:nvPr/>
          </p:nvGrpSpPr>
          <p:grpSpPr>
            <a:xfrm>
              <a:off x="323932" y="72240"/>
              <a:ext cx="5076868" cy="2439778"/>
              <a:chOff x="0" y="0"/>
              <a:chExt cx="5076867" cy="2439776"/>
            </a:xfrm>
          </p:grpSpPr>
          <p:sp>
            <p:nvSpPr>
              <p:cNvPr id="2869" name="c ← add a b"/>
              <p:cNvSpPr txBox="1"/>
              <p:nvPr/>
            </p:nvSpPr>
            <p:spPr>
              <a:xfrm>
                <a:off x="0" y="0"/>
                <a:ext cx="5076868" cy="9200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a:solidFill>
                      <a:srgbClr val="000000"/>
                    </a:solidFill>
                    <a:latin typeface="Courier"/>
                    <a:ea typeface="Courier"/>
                    <a:cs typeface="Courier"/>
                    <a:sym typeface="Courier"/>
                  </a:defRPr>
                </a:lvl1pPr>
              </a:lstStyle>
              <a:p>
                <a:pPr/>
                <a:r>
                  <a:t>c ← add a b</a:t>
                </a:r>
              </a:p>
            </p:txBody>
          </p:sp>
          <p:sp>
            <p:nvSpPr>
              <p:cNvPr id="2870" name="c ← sub a b"/>
              <p:cNvSpPr txBox="1"/>
              <p:nvPr/>
            </p:nvSpPr>
            <p:spPr>
              <a:xfrm>
                <a:off x="0" y="745212"/>
                <a:ext cx="5076868" cy="9200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a:solidFill>
                      <a:srgbClr val="000000"/>
                    </a:solidFill>
                    <a:latin typeface="Courier"/>
                    <a:ea typeface="Courier"/>
                    <a:cs typeface="Courier"/>
                    <a:sym typeface="Courier"/>
                  </a:defRPr>
                </a:lvl1pPr>
              </a:lstStyle>
              <a:p>
                <a:pPr/>
                <a:r>
                  <a:t>c ← sub a b</a:t>
                </a:r>
              </a:p>
            </p:txBody>
          </p:sp>
          <p:sp>
            <p:nvSpPr>
              <p:cNvPr id="2871" name="breq a b"/>
              <p:cNvSpPr txBox="1"/>
              <p:nvPr/>
            </p:nvSpPr>
            <p:spPr>
              <a:xfrm>
                <a:off x="0" y="1529996"/>
                <a:ext cx="3533302" cy="9097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a:solidFill>
                      <a:srgbClr val="000000"/>
                    </a:solidFill>
                    <a:latin typeface="Courier"/>
                    <a:ea typeface="Courier"/>
                    <a:cs typeface="Courier"/>
                    <a:sym typeface="Courier"/>
                  </a:defRPr>
                </a:lvl1pPr>
              </a:lstStyle>
              <a:p>
                <a:pPr/>
                <a:r>
                  <a:t>breq a b</a:t>
                </a:r>
              </a:p>
            </p:txBody>
          </p:sp>
        </p:grpSp>
      </p:grpSp>
      <p:grpSp>
        <p:nvGrpSpPr>
          <p:cNvPr id="2879" name="Group"/>
          <p:cNvGrpSpPr/>
          <p:nvPr/>
        </p:nvGrpSpPr>
        <p:grpSpPr>
          <a:xfrm>
            <a:off x="6855393" y="2245330"/>
            <a:ext cx="16413616" cy="2868240"/>
            <a:chOff x="0" y="0"/>
            <a:chExt cx="16413615" cy="2868239"/>
          </a:xfrm>
        </p:grpSpPr>
        <p:sp>
          <p:nvSpPr>
            <p:cNvPr id="2874" name="Superoperators"/>
            <p:cNvSpPr/>
            <p:nvPr/>
          </p:nvSpPr>
          <p:spPr>
            <a:xfrm>
              <a:off x="0" y="683996"/>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b="1" sz="5000">
                  <a:latin typeface="+mj-lt"/>
                  <a:ea typeface="+mj-ea"/>
                  <a:cs typeface="+mj-cs"/>
                  <a:sym typeface="Trebuchet MS"/>
                </a:defRPr>
              </a:lvl1pPr>
            </a:lstStyle>
            <a:p>
              <a:pPr/>
              <a:r>
                <a:t>Superoperators</a:t>
              </a:r>
            </a:p>
          </p:txBody>
        </p:sp>
        <p:grpSp>
          <p:nvGrpSpPr>
            <p:cNvPr id="2877" name="Group"/>
            <p:cNvGrpSpPr/>
            <p:nvPr/>
          </p:nvGrpSpPr>
          <p:grpSpPr>
            <a:xfrm>
              <a:off x="6275609" y="0"/>
              <a:ext cx="10138007" cy="2868240"/>
              <a:chOff x="0" y="0"/>
              <a:chExt cx="10138006" cy="2868239"/>
            </a:xfrm>
          </p:grpSpPr>
          <p:sp>
            <p:nvSpPr>
              <p:cNvPr id="2875" name="Group"/>
              <p:cNvSpPr/>
              <p:nvPr/>
            </p:nvSpPr>
            <p:spPr>
              <a:xfrm>
                <a:off x="0" y="0"/>
                <a:ext cx="10138007" cy="2868240"/>
              </a:xfrm>
              <a:prstGeom prst="rect">
                <a:avLst/>
              </a:prstGeom>
              <a:solidFill>
                <a:srgbClr val="FFFFFF"/>
              </a:solidFill>
              <a:ln w="12700" cap="flat">
                <a:noFill/>
                <a:miter lim="400000"/>
              </a:ln>
              <a:effectLst>
                <a:outerShdw sx="100000" sy="100000" kx="0" ky="0" algn="b" rotWithShape="0" blurRad="101600" dist="325420" dir="3808970">
                  <a:srgbClr val="000000">
                    <a:alpha val="42052"/>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876" name="d ← add_add a b c…"/>
              <p:cNvSpPr txBox="1"/>
              <p:nvPr/>
            </p:nvSpPr>
            <p:spPr>
              <a:xfrm>
                <a:off x="647795" y="56259"/>
                <a:ext cx="9224948" cy="24718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marL="625642" indent="-625642" algn="l">
                  <a:buSzPct val="75000"/>
                  <a:buChar char="•"/>
                  <a:defRPr>
                    <a:solidFill>
                      <a:srgbClr val="000000"/>
                    </a:solidFill>
                    <a:latin typeface="Courier"/>
                    <a:ea typeface="Courier"/>
                    <a:cs typeface="Courier"/>
                    <a:sym typeface="Courier"/>
                  </a:defRPr>
                </a:pPr>
                <a:r>
                  <a:t>d ← </a:t>
                </a:r>
                <a:r>
                  <a:rPr b="1"/>
                  <a:t>add_add</a:t>
                </a:r>
                <a:r>
                  <a:t> a b c</a:t>
                </a:r>
              </a:p>
              <a:p>
                <a:pPr marL="625642" indent="-625642" algn="l">
                  <a:buSzPct val="75000"/>
                  <a:buChar char="•"/>
                  <a:defRPr>
                    <a:solidFill>
                      <a:srgbClr val="000000"/>
                    </a:solidFill>
                    <a:latin typeface="Courier"/>
                    <a:ea typeface="Courier"/>
                    <a:cs typeface="Courier"/>
                    <a:sym typeface="Courier"/>
                  </a:defRPr>
                </a:pPr>
                <a:r>
                  <a:t>d ← </a:t>
                </a:r>
                <a:r>
                  <a:rPr b="1"/>
                  <a:t>add_sub</a:t>
                </a:r>
                <a:r>
                  <a:t> a b c</a:t>
                </a:r>
              </a:p>
              <a:p>
                <a:pPr marL="625642" indent="-625642" algn="l">
                  <a:buSzPct val="75000"/>
                  <a:buChar char="•"/>
                  <a:defRPr>
                    <a:solidFill>
                      <a:srgbClr val="000000"/>
                    </a:solidFill>
                    <a:latin typeface="Courier"/>
                    <a:ea typeface="Courier"/>
                    <a:cs typeface="Courier"/>
                    <a:sym typeface="Courier"/>
                  </a:defRPr>
                </a:pPr>
                <a:r>
                  <a:rPr b="1"/>
                  <a:t>breq_add_add</a:t>
                </a:r>
                <a:r>
                  <a:t> a b c d</a:t>
                </a:r>
              </a:p>
            </p:txBody>
          </p:sp>
        </p:grpSp>
        <p:sp>
          <p:nvSpPr>
            <p:cNvPr id="2878" name="Line"/>
            <p:cNvSpPr/>
            <p:nvPr/>
          </p:nvSpPr>
          <p:spPr>
            <a:xfrm>
              <a:off x="91027" y="1315076"/>
              <a:ext cx="5976632"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nvGrpSpPr>
          <p:cNvPr id="2885" name="Group"/>
          <p:cNvGrpSpPr/>
          <p:nvPr/>
        </p:nvGrpSpPr>
        <p:grpSpPr>
          <a:xfrm>
            <a:off x="339430" y="5324156"/>
            <a:ext cx="19090064" cy="4170460"/>
            <a:chOff x="0" y="0"/>
            <a:chExt cx="19090062" cy="4170458"/>
          </a:xfrm>
        </p:grpSpPr>
        <p:sp>
          <p:nvSpPr>
            <p:cNvPr id="2880" name="Random Operands"/>
            <p:cNvSpPr/>
            <p:nvPr/>
          </p:nvSpPr>
          <p:spPr>
            <a:xfrm>
              <a:off x="7792693" y="57231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b="1" sz="5000">
                  <a:latin typeface="+mj-lt"/>
                  <a:ea typeface="+mj-ea"/>
                  <a:cs typeface="+mj-cs"/>
                  <a:sym typeface="Trebuchet MS"/>
                </a:defRPr>
              </a:lvl1pPr>
            </a:lstStyle>
            <a:p>
              <a:pPr/>
              <a:r>
                <a:t>Random Operands</a:t>
              </a:r>
            </a:p>
          </p:txBody>
        </p:sp>
        <p:grpSp>
          <p:nvGrpSpPr>
            <p:cNvPr id="2883" name="Group"/>
            <p:cNvGrpSpPr/>
            <p:nvPr/>
          </p:nvGrpSpPr>
          <p:grpSpPr>
            <a:xfrm>
              <a:off x="0" y="1234658"/>
              <a:ext cx="19090063" cy="2935801"/>
              <a:chOff x="0" y="0"/>
              <a:chExt cx="19090062" cy="2935800"/>
            </a:xfrm>
          </p:grpSpPr>
          <p:sp>
            <p:nvSpPr>
              <p:cNvPr id="2881" name="Rectangle"/>
              <p:cNvSpPr/>
              <p:nvPr/>
            </p:nvSpPr>
            <p:spPr>
              <a:xfrm>
                <a:off x="0" y="0"/>
                <a:ext cx="19090063" cy="2935801"/>
              </a:xfrm>
              <a:prstGeom prst="rect">
                <a:avLst/>
              </a:prstGeom>
              <a:solidFill>
                <a:srgbClr val="FFFFFF"/>
              </a:solidFill>
              <a:ln w="12700" cap="flat">
                <a:noFill/>
                <a:miter lim="400000"/>
              </a:ln>
              <a:effectLst>
                <a:outerShdw sx="100000" sy="100000" kx="0" ky="0" algn="b" rotWithShape="0" blurRad="101600" dist="325420" dir="3808970">
                  <a:srgbClr val="000000">
                    <a:alpha val="42052"/>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882" name="d/stack ← add_sub_1 a/stack b/stack c/stack…"/>
              <p:cNvSpPr txBox="1"/>
              <p:nvPr/>
            </p:nvSpPr>
            <p:spPr>
              <a:xfrm>
                <a:off x="475471" y="43500"/>
                <a:ext cx="18190980" cy="2733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marL="625642" indent="-625642" algn="l">
                  <a:buSzPct val="75000"/>
                  <a:buChar char="•"/>
                  <a:defRPr>
                    <a:solidFill>
                      <a:srgbClr val="000000"/>
                    </a:solidFill>
                    <a:latin typeface="Courier"/>
                    <a:ea typeface="Courier"/>
                    <a:cs typeface="Courier"/>
                    <a:sym typeface="Courier"/>
                  </a:defRPr>
                </a:pPr>
                <a:r>
                  <a:t>d/stack ← </a:t>
                </a:r>
                <a:r>
                  <a:rPr b="1"/>
                  <a:t>add_sub_1</a:t>
                </a:r>
                <a:r>
                  <a:t> a/stack b/stack c/stack</a:t>
                </a:r>
              </a:p>
              <a:p>
                <a:pPr marL="625642" indent="-625642" algn="l">
                  <a:buSzPct val="75000"/>
                  <a:buChar char="•"/>
                  <a:defRPr>
                    <a:solidFill>
                      <a:srgbClr val="000000"/>
                    </a:solidFill>
                    <a:latin typeface="Courier"/>
                    <a:ea typeface="Courier"/>
                    <a:cs typeface="Courier"/>
                    <a:sym typeface="Courier"/>
                  </a:defRPr>
                </a:pPr>
                <a:r>
                  <a:t>d/reg   ← </a:t>
                </a:r>
                <a:r>
                  <a:rPr b="1"/>
                  <a:t>add_sub_2</a:t>
                </a:r>
                <a:r>
                  <a:t> a/reg   b/reg   c/reg</a:t>
                </a:r>
              </a:p>
              <a:p>
                <a:pPr marL="625642" indent="-625642" algn="l">
                  <a:buSzPct val="75000"/>
                  <a:buChar char="•"/>
                  <a:defRPr>
                    <a:solidFill>
                      <a:srgbClr val="000000"/>
                    </a:solidFill>
                    <a:latin typeface="Courier"/>
                    <a:ea typeface="Courier"/>
                    <a:cs typeface="Courier"/>
                    <a:sym typeface="Courier"/>
                  </a:defRPr>
                </a:pPr>
                <a:r>
                  <a:t>d/reg   ← </a:t>
                </a:r>
                <a:r>
                  <a:rPr b="1"/>
                  <a:t>add_sub_3</a:t>
                </a:r>
                <a:r>
                  <a:t> a/stack b/reg   c/stack</a:t>
                </a:r>
              </a:p>
            </p:txBody>
          </p:sp>
        </p:grpSp>
        <p:sp>
          <p:nvSpPr>
            <p:cNvPr id="2884" name="Line"/>
            <p:cNvSpPr/>
            <p:nvPr/>
          </p:nvSpPr>
          <p:spPr>
            <a:xfrm>
              <a:off x="14540278" y="0"/>
              <a:ext cx="1" cy="1144622"/>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sp>
        <p:nvSpPr>
          <p:cNvPr id="2886" name="❮ISA,dispatch,dynamic,stealth❯"/>
          <p:cNvSpPr txBox="1"/>
          <p:nvPr/>
        </p:nvSpPr>
        <p:spPr>
          <a:xfrm>
            <a:off x="2309799" y="326342"/>
            <a:ext cx="23586059" cy="171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spcBef>
                <a:spcPts val="900"/>
              </a:spcBef>
              <a:tabLst>
                <a:tab pos="17970500" algn="l"/>
              </a:tabLst>
              <a:defRPr b="1" sz="10700">
                <a:latin typeface="+mj-lt"/>
                <a:ea typeface="+mj-ea"/>
                <a:cs typeface="+mj-cs"/>
                <a:sym typeface="Trebuchet MS"/>
              </a:defRPr>
            </a:pPr>
            <a:r>
              <a:t>❮</a:t>
            </a:r>
            <a:r>
              <a:rPr u="sng"/>
              <a:t>ISA</a:t>
            </a:r>
            <a:r>
              <a:t>,dispatch,</a:t>
            </a:r>
            <a:r>
              <a:t>dynamic</a:t>
            </a:r>
            <a:r>
              <a:t>,stealth❯</a:t>
            </a:r>
          </a:p>
        </p:txBody>
      </p:sp>
      <p:grpSp>
        <p:nvGrpSpPr>
          <p:cNvPr id="2891" name="Group"/>
          <p:cNvGrpSpPr/>
          <p:nvPr/>
        </p:nvGrpSpPr>
        <p:grpSpPr>
          <a:xfrm>
            <a:off x="11213427" y="7373971"/>
            <a:ext cx="12636501" cy="6124330"/>
            <a:chOff x="0" y="808037"/>
            <a:chExt cx="12636500" cy="6124329"/>
          </a:xfrm>
        </p:grpSpPr>
        <p:grpSp>
          <p:nvGrpSpPr>
            <p:cNvPr id="2889" name="Group"/>
            <p:cNvGrpSpPr/>
            <p:nvPr/>
          </p:nvGrpSpPr>
          <p:grpSpPr>
            <a:xfrm>
              <a:off x="8353691" y="808037"/>
              <a:ext cx="2440890" cy="2497519"/>
              <a:chOff x="0" y="808037"/>
              <a:chExt cx="2440888" cy="2497517"/>
            </a:xfrm>
          </p:grpSpPr>
          <p:sp>
            <p:nvSpPr>
              <p:cNvPr id="2887" name="Random…"/>
              <p:cNvSpPr/>
              <p:nvPr/>
            </p:nvSpPr>
            <p:spPr>
              <a:xfrm>
                <a:off x="401050" y="8080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5000">
                    <a:latin typeface="+mj-lt"/>
                    <a:ea typeface="+mj-ea"/>
                    <a:cs typeface="+mj-cs"/>
                    <a:sym typeface="Trebuchet MS"/>
                  </a:defRPr>
                </a:pPr>
                <a:r>
                  <a:t>Random</a:t>
                </a:r>
              </a:p>
              <a:p>
                <a:pPr algn="l">
                  <a:defRPr b="1" sz="5000">
                    <a:latin typeface="+mj-lt"/>
                    <a:ea typeface="+mj-ea"/>
                    <a:cs typeface="+mj-cs"/>
                    <a:sym typeface="Trebuchet MS"/>
                  </a:defRPr>
                </a:pPr>
                <a:r>
                  <a:t>Opcodes</a:t>
                </a:r>
              </a:p>
            </p:txBody>
          </p:sp>
          <p:sp>
            <p:nvSpPr>
              <p:cNvPr id="2888" name="Line"/>
              <p:cNvSpPr/>
              <p:nvPr/>
            </p:nvSpPr>
            <p:spPr>
              <a:xfrm rot="5400000">
                <a:off x="460323" y="1324990"/>
                <a:ext cx="1520242" cy="2440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78" y="0"/>
                    </a:lnTo>
                    <a:lnTo>
                      <a:pt x="21600" y="72"/>
                    </a:lnTo>
                  </a:path>
                </a:pathLst>
              </a:cu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aphicFrame>
          <p:nvGraphicFramePr>
            <p:cNvPr id="2890" name="Table"/>
            <p:cNvGraphicFramePr/>
            <p:nvPr/>
          </p:nvGraphicFramePr>
          <p:xfrm>
            <a:off x="0" y="3363667"/>
            <a:ext cx="12636500" cy="356870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2609099"/>
                  <a:gridCol w="3430482"/>
                  <a:gridCol w="6546908"/>
                </a:tblGrid>
                <a:tr h="879736">
                  <a:tc>
                    <a:txBody>
                      <a:bodyPr/>
                      <a:lstStyle/>
                      <a:p>
                        <a:pPr defTabSz="914400">
                          <a:defRPr sz="1800">
                            <a:solidFill>
                              <a:srgbClr val="000000"/>
                            </a:solidFill>
                          </a:defRPr>
                        </a:pPr>
                        <a:r>
                          <a:rPr b="1" sz="3800">
                            <a:solidFill>
                              <a:srgbClr val="FFFFFF"/>
                            </a:solidFill>
                            <a:latin typeface="+mj-lt"/>
                            <a:ea typeface="+mj-ea"/>
                            <a:cs typeface="+mj-cs"/>
                            <a:sym typeface="Trebuchet MS"/>
                          </a:rPr>
                          <a:t>Opcode</a:t>
                        </a:r>
                      </a:p>
                    </a:txBody>
                    <a:tcPr marL="50800" marR="50800" marT="50800" marB="50800" anchor="ctr" anchorCtr="0" horzOverflow="overflow">
                      <a:lnL w="12700">
                        <a:solidFill>
                          <a:srgbClr val="000000"/>
                        </a:solidFill>
                        <a:miter lim="400000"/>
                      </a:lnL>
                      <a:lnT w="12700">
                        <a:solidFill>
                          <a:srgbClr val="000000"/>
                        </a:solidFill>
                        <a:miter lim="400000"/>
                      </a:lnT>
                      <a:lnB w="50800">
                        <a:solidFill>
                          <a:srgbClr val="B4B4B4"/>
                        </a:solidFill>
                        <a:miter lim="400000"/>
                      </a:lnB>
                      <a:solidFill>
                        <a:srgbClr val="7B1979"/>
                      </a:solidFill>
                    </a:tcPr>
                  </a:tc>
                  <a:tc>
                    <a:txBody>
                      <a:bodyPr/>
                      <a:lstStyle/>
                      <a:p>
                        <a:pPr defTabSz="914400">
                          <a:defRPr sz="1800">
                            <a:solidFill>
                              <a:srgbClr val="000000"/>
                            </a:solidFill>
                          </a:defRPr>
                        </a:pPr>
                        <a:r>
                          <a:rPr b="1" sz="3800">
                            <a:solidFill>
                              <a:srgbClr val="FFFFFF"/>
                            </a:solidFill>
                            <a:latin typeface="+mj-lt"/>
                            <a:ea typeface="+mj-ea"/>
                            <a:cs typeface="+mj-cs"/>
                            <a:sym typeface="Trebuchet MS"/>
                          </a:rPr>
                          <a:t>Mnemonic</a:t>
                        </a:r>
                      </a:p>
                    </a:txBody>
                    <a:tcPr marL="50800" marR="50800" marT="50800" marB="50800" anchor="ctr" anchorCtr="0" horzOverflow="overflow">
                      <a:lnT w="12700">
                        <a:solidFill>
                          <a:srgbClr val="000000"/>
                        </a:solidFill>
                        <a:miter lim="400000"/>
                      </a:lnT>
                      <a:lnB w="50800">
                        <a:solidFill>
                          <a:srgbClr val="B4B4B4"/>
                        </a:solidFill>
                        <a:miter lim="400000"/>
                      </a:lnB>
                      <a:solidFill>
                        <a:srgbClr val="7B1979"/>
                      </a:solidFill>
                    </a:tcPr>
                  </a:tc>
                  <a:tc>
                    <a:txBody>
                      <a:bodyPr/>
                      <a:lstStyle/>
                      <a:p>
                        <a:pPr defTabSz="914400">
                          <a:defRPr sz="1800">
                            <a:solidFill>
                              <a:srgbClr val="000000"/>
                            </a:solidFill>
                          </a:defRPr>
                        </a:pPr>
                        <a:r>
                          <a:rPr b="1" sz="3800">
                            <a:solidFill>
                              <a:srgbClr val="FFFFFF"/>
                            </a:solidFill>
                            <a:latin typeface="+mj-lt"/>
                            <a:ea typeface="+mj-ea"/>
                            <a:cs typeface="+mj-cs"/>
                            <a:sym typeface="Trebuchet MS"/>
                          </a:rPr>
                          <a:t>Semantics</a:t>
                        </a:r>
                      </a:p>
                    </a:txBody>
                    <a:tcPr marL="50800" marR="50800" marT="50800" marB="50800" anchor="ctr" anchorCtr="0" horzOverflow="overflow">
                      <a:lnR w="12700">
                        <a:solidFill>
                          <a:srgbClr val="000000"/>
                        </a:solidFill>
                        <a:miter lim="400000"/>
                      </a:lnR>
                      <a:lnT w="12700">
                        <a:solidFill>
                          <a:srgbClr val="000000"/>
                        </a:solidFill>
                        <a:miter lim="400000"/>
                      </a:lnT>
                      <a:lnB w="50800">
                        <a:solidFill>
                          <a:srgbClr val="B4B4B4"/>
                        </a:solidFill>
                        <a:miter lim="400000"/>
                      </a:lnB>
                      <a:solidFill>
                        <a:srgbClr val="7B1979"/>
                      </a:solidFill>
                    </a:tcPr>
                  </a:tc>
                </a:tr>
                <a:tr h="879736">
                  <a:tc>
                    <a:txBody>
                      <a:bodyPr/>
                      <a:lstStyle/>
                      <a:p>
                        <a:pPr defTabSz="914400">
                          <a:defRPr sz="1800">
                            <a:solidFill>
                              <a:srgbClr val="000000"/>
                            </a:solidFill>
                          </a:defRPr>
                        </a:pPr>
                        <a:r>
                          <a:rPr sz="3800">
                            <a:solidFill>
                              <a:srgbClr val="FFFFFF"/>
                            </a:solidFill>
                            <a:latin typeface="+mj-lt"/>
                            <a:ea typeface="+mj-ea"/>
                            <a:cs typeface="+mj-cs"/>
                            <a:sym typeface="Trebuchet MS"/>
                          </a:rPr>
                          <a:t>42</a:t>
                        </a:r>
                      </a:p>
                    </a:txBody>
                    <a:tcPr marL="50800" marR="50800" marT="50800" marB="50800" anchor="ctr" anchorCtr="0" horzOverflow="overflow">
                      <a:lnL w="12700">
                        <a:solidFill>
                          <a:srgbClr val="000000"/>
                        </a:solidFill>
                        <a:miter lim="400000"/>
                      </a:lnL>
                      <a:lnT w="50800">
                        <a:solidFill>
                          <a:srgbClr val="B4B4B4"/>
                        </a:solidFill>
                        <a:miter lim="400000"/>
                      </a:lnT>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add_sub_1</a:t>
                        </a:r>
                      </a:p>
                    </a:txBody>
                    <a:tcPr marL="50800" marR="50800" marT="50800" marB="50800" anchor="ctr" anchorCtr="0" horzOverflow="overflow">
                      <a:lnT w="50800">
                        <a:solidFill>
                          <a:srgbClr val="B4B4B4"/>
                        </a:solidFill>
                        <a:miter lim="400000"/>
                      </a:lnT>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(a-b)+c</a:t>
                        </a:r>
                      </a:p>
                    </a:txBody>
                    <a:tcPr marL="50800" marR="50800" marT="50800" marB="50800" anchor="ctr" anchorCtr="0" horzOverflow="overflow">
                      <a:lnR w="12700">
                        <a:solidFill>
                          <a:srgbClr val="000000"/>
                        </a:solidFill>
                        <a:miter lim="400000"/>
                      </a:lnR>
                      <a:lnT w="50800">
                        <a:solidFill>
                          <a:srgbClr val="B4B4B4"/>
                        </a:solidFill>
                        <a:miter lim="400000"/>
                      </a:lnT>
                      <a:solidFill>
                        <a:srgbClr val="7B1979"/>
                      </a:solidFill>
                    </a:tcPr>
                  </a:tc>
                </a:tr>
                <a:tr h="879736">
                  <a:tc>
                    <a:txBody>
                      <a:bodyPr/>
                      <a:lstStyle/>
                      <a:p>
                        <a:pPr defTabSz="914400">
                          <a:defRPr sz="1800">
                            <a:solidFill>
                              <a:srgbClr val="000000"/>
                            </a:solidFill>
                          </a:defRPr>
                        </a:pPr>
                        <a:r>
                          <a:rPr sz="3800">
                            <a:solidFill>
                              <a:srgbClr val="FFFFFF"/>
                            </a:solidFill>
                            <a:latin typeface="+mj-lt"/>
                            <a:ea typeface="+mj-ea"/>
                            <a:cs typeface="+mj-cs"/>
                            <a:sym typeface="Trebuchet MS"/>
                          </a:rPr>
                          <a:t>96</a:t>
                        </a:r>
                      </a:p>
                    </a:txBody>
                    <a:tcPr marL="50800" marR="50800" marT="50800" marB="50800" anchor="ctr" anchorCtr="0" horzOverflow="overflow">
                      <a:lnL w="12700">
                        <a:solidFill>
                          <a:srgbClr val="000000"/>
                        </a:solidFill>
                        <a:miter lim="400000"/>
                      </a:lnL>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add_sub_2</a:t>
                        </a:r>
                      </a:p>
                    </a:txBody>
                    <a:tcPr marL="50800" marR="50800" marT="50800" marB="50800" anchor="ctr" anchorCtr="0" horzOverflow="overflow">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(a-b)+c</a:t>
                        </a:r>
                      </a:p>
                    </a:txBody>
                    <a:tcPr marL="50800" marR="50800" marT="50800" marB="50800" anchor="ctr" anchorCtr="0" horzOverflow="overflow">
                      <a:lnR w="12700">
                        <a:solidFill>
                          <a:srgbClr val="000000"/>
                        </a:solidFill>
                        <a:miter lim="400000"/>
                      </a:lnR>
                      <a:solidFill>
                        <a:srgbClr val="7B1979"/>
                      </a:solidFill>
                    </a:tcPr>
                  </a:tc>
                </a:tr>
                <a:tr h="879736">
                  <a:tc>
                    <a:txBody>
                      <a:bodyPr/>
                      <a:lstStyle/>
                      <a:p>
                        <a:pPr defTabSz="914400">
                          <a:defRPr sz="1800">
                            <a:solidFill>
                              <a:srgbClr val="000000"/>
                            </a:solidFill>
                          </a:defRPr>
                        </a:pPr>
                        <a:r>
                          <a:rPr sz="3800">
                            <a:solidFill>
                              <a:srgbClr val="FFFFFF"/>
                            </a:solidFill>
                            <a:latin typeface="+mj-lt"/>
                            <a:ea typeface="+mj-ea"/>
                            <a:cs typeface="+mj-cs"/>
                            <a:sym typeface="Trebuchet MS"/>
                          </a:rPr>
                          <a:t>252</a:t>
                        </a:r>
                      </a:p>
                    </a:txBody>
                    <a:tcPr marL="50800" marR="50800" marT="50800" marB="50800" anchor="ctr" anchorCtr="0" horzOverflow="overflow">
                      <a:lnL w="12700">
                        <a:solidFill>
                          <a:srgbClr val="000000"/>
                        </a:solidFill>
                        <a:miter lim="400000"/>
                      </a:lnL>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breq_add_add</a:t>
                        </a:r>
                      </a:p>
                    </a:txBody>
                    <a:tcPr marL="50800" marR="50800" marT="50800" marB="50800" anchor="ctr" anchorCtr="0" horzOverflow="overflow">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breq (a+b+c) L</a:t>
                        </a:r>
                      </a:p>
                    </a:txBody>
                    <a:tcPr marL="50800" marR="50800" marT="50800" marB="50800" anchor="ctr" anchorCtr="0" horzOverflow="overflow">
                      <a:lnR w="12700">
                        <a:solidFill>
                          <a:srgbClr val="000000"/>
                        </a:solidFill>
                        <a:miter lim="400000"/>
                      </a:lnR>
                      <a:solidFill>
                        <a:srgbClr val="7B1979"/>
                      </a:solidFill>
                    </a:tcPr>
                  </a:tc>
                </a:tr>
              </a:tbl>
            </a:graphicData>
          </a:graphic>
        </p:graphicFrame>
      </p:grpSp>
      <p:sp>
        <p:nvSpPr>
          <p:cNvPr id="2892" name="Proebsting, Optimizing an ANSI C interpreter with superoperators, POPL’95"/>
          <p:cNvSpPr txBox="1"/>
          <p:nvPr/>
        </p:nvSpPr>
        <p:spPr>
          <a:xfrm>
            <a:off x="471760" y="12495212"/>
            <a:ext cx="23440481"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a:solidFill>
                  <a:srgbClr val="000000"/>
                </a:solidFill>
                <a:latin typeface="+mj-lt"/>
                <a:ea typeface="+mj-ea"/>
                <a:cs typeface="+mj-cs"/>
                <a:sym typeface="Trebuchet MS"/>
              </a:defRPr>
            </a:lvl1pPr>
          </a:lstStyle>
          <a:p>
            <a:pPr/>
            <a:r>
              <a:t>Proebsting, Optimizing an ANSI C interpreter with superoperators, POPL’95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7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89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2885"/>
                                        </p:tgtEl>
                                        <p:attrNameLst>
                                          <p:attrName>style.visibility</p:attrName>
                                        </p:attrNameLst>
                                      </p:cBhvr>
                                      <p:to>
                                        <p:strVal val="visible"/>
                                      </p:to>
                                    </p:set>
                                  </p:childTnLst>
                                </p:cTn>
                              </p:par>
                            </p:childTnLst>
                          </p:cTn>
                        </p:par>
                        <p:par>
                          <p:cTn id="14" fill="hold">
                            <p:stCondLst>
                              <p:cond delay="0"/>
                            </p:stCondLst>
                            <p:childTnLst>
                              <p:par>
                                <p:cTn id="15" presetClass="exit" nodeType="afterEffect" presetSubtype="0" presetID="1" grpId="4" fill="hold">
                                  <p:stCondLst>
                                    <p:cond delay="0"/>
                                  </p:stCondLst>
                                  <p:iterate type="el" backwards="0">
                                    <p:tmAbs val="0"/>
                                  </p:iterate>
                                  <p:childTnLst>
                                    <p:set>
                                      <p:cBhvr>
                                        <p:cTn id="16" fill="hold">
                                          <p:stCondLst>
                                            <p:cond delay="0"/>
                                          </p:stCondLst>
                                        </p:cTn>
                                        <p:tgtEl>
                                          <p:spTgt spid="289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28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92" grpId="2"/>
      <p:bldP build="whole" bldLvl="1" animBg="1" rev="0" advAuto="0" spid="2885" grpId="3"/>
      <p:bldP build="whole" bldLvl="1" animBg="1" rev="0" advAuto="0" spid="2892" grpId="4"/>
      <p:bldP build="whole" bldLvl="1" animBg="1" rev="0" advAuto="0" spid="2891" grpId="5"/>
      <p:bldP build="whole" bldLvl="1" animBg="1" rev="0" advAuto="0" spid="2879" grpId="1"/>
    </p:bld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903" name="Group"/>
          <p:cNvGrpSpPr/>
          <p:nvPr/>
        </p:nvGrpSpPr>
        <p:grpSpPr>
          <a:xfrm>
            <a:off x="1397579" y="2227735"/>
            <a:ext cx="7304640" cy="3804345"/>
            <a:chOff x="0" y="0"/>
            <a:chExt cx="7304638" cy="3804343"/>
          </a:xfrm>
        </p:grpSpPr>
        <p:sp>
          <p:nvSpPr>
            <p:cNvPr id="2896" name="Line"/>
            <p:cNvSpPr/>
            <p:nvPr/>
          </p:nvSpPr>
          <p:spPr>
            <a:xfrm rot="5400000">
              <a:off x="384846" y="1179977"/>
              <a:ext cx="947285" cy="5849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897" name="Line"/>
            <p:cNvSpPr/>
            <p:nvPr/>
          </p:nvSpPr>
          <p:spPr>
            <a:xfrm>
              <a:off x="6639184" y="1876228"/>
              <a:ext cx="630511" cy="1"/>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898" name="Rectangle"/>
            <p:cNvSpPr/>
            <p:nvPr/>
          </p:nvSpPr>
          <p:spPr>
            <a:xfrm>
              <a:off x="0" y="0"/>
              <a:ext cx="5479903" cy="948001"/>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2899" name="Rectangle"/>
            <p:cNvSpPr/>
            <p:nvPr/>
          </p:nvSpPr>
          <p:spPr>
            <a:xfrm>
              <a:off x="1146789" y="1403652"/>
              <a:ext cx="5479904" cy="948002"/>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2900" name="Line"/>
            <p:cNvSpPr/>
            <p:nvPr/>
          </p:nvSpPr>
          <p:spPr>
            <a:xfrm rot="5400000">
              <a:off x="-460560" y="1693871"/>
              <a:ext cx="2343847" cy="9535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901" name="Line"/>
            <p:cNvSpPr/>
            <p:nvPr/>
          </p:nvSpPr>
          <p:spPr>
            <a:xfrm rot="16200000">
              <a:off x="4930505" y="1032038"/>
              <a:ext cx="2912476" cy="183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 y="14056"/>
                  </a:moveTo>
                  <a:lnTo>
                    <a:pt x="0" y="21550"/>
                  </a:lnTo>
                  <a:lnTo>
                    <a:pt x="21511" y="21600"/>
                  </a:lnTo>
                  <a:lnTo>
                    <a:pt x="21600" y="0"/>
                  </a:ln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902" name="Rectangle"/>
            <p:cNvSpPr/>
            <p:nvPr/>
          </p:nvSpPr>
          <p:spPr>
            <a:xfrm>
              <a:off x="1146789" y="2856343"/>
              <a:ext cx="5479904" cy="948001"/>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grpSp>
      <p:grpSp>
        <p:nvGrpSpPr>
          <p:cNvPr id="2910" name="Group"/>
          <p:cNvGrpSpPr/>
          <p:nvPr/>
        </p:nvGrpSpPr>
        <p:grpSpPr>
          <a:xfrm>
            <a:off x="9488371" y="2137730"/>
            <a:ext cx="13074290" cy="3262178"/>
            <a:chOff x="0" y="0"/>
            <a:chExt cx="13074288" cy="3262177"/>
          </a:xfrm>
        </p:grpSpPr>
        <p:grpSp>
          <p:nvGrpSpPr>
            <p:cNvPr id="2906" name="Group"/>
            <p:cNvGrpSpPr/>
            <p:nvPr/>
          </p:nvGrpSpPr>
          <p:grpSpPr>
            <a:xfrm>
              <a:off x="0" y="937244"/>
              <a:ext cx="3497234" cy="1270001"/>
              <a:chOff x="0" y="439737"/>
              <a:chExt cx="3497233" cy="1270000"/>
            </a:xfrm>
          </p:grpSpPr>
          <p:sp>
            <p:nvSpPr>
              <p:cNvPr id="2904" name="switch"/>
              <p:cNvSpPr/>
              <p:nvPr/>
            </p:nvSpPr>
            <p:spPr>
              <a:xfrm>
                <a:off x="0" y="439737"/>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b="1" sz="5000">
                    <a:latin typeface="+mj-lt"/>
                    <a:ea typeface="+mj-ea"/>
                    <a:cs typeface="+mj-cs"/>
                    <a:sym typeface="Trebuchet MS"/>
                  </a:defRPr>
                </a:lvl1pPr>
              </a:lstStyle>
              <a:p>
                <a:pPr/>
                <a:r>
                  <a:t>switch</a:t>
                </a:r>
              </a:p>
            </p:txBody>
          </p:sp>
          <p:sp>
            <p:nvSpPr>
              <p:cNvPr id="2905" name="Line"/>
              <p:cNvSpPr/>
              <p:nvPr/>
            </p:nvSpPr>
            <p:spPr>
              <a:xfrm>
                <a:off x="91027" y="1070817"/>
                <a:ext cx="3406207"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nvGrpSpPr>
            <p:cNvPr id="2909" name="Group"/>
            <p:cNvGrpSpPr/>
            <p:nvPr/>
          </p:nvGrpSpPr>
          <p:grpSpPr>
            <a:xfrm>
              <a:off x="4687774" y="0"/>
              <a:ext cx="8386515" cy="3262178"/>
              <a:chOff x="0" y="0"/>
              <a:chExt cx="8386514" cy="3262177"/>
            </a:xfrm>
          </p:grpSpPr>
          <p:sp>
            <p:nvSpPr>
              <p:cNvPr id="2907" name="Rectangle"/>
              <p:cNvSpPr/>
              <p:nvPr/>
            </p:nvSpPr>
            <p:spPr>
              <a:xfrm>
                <a:off x="0" y="0"/>
                <a:ext cx="8386515" cy="3234951"/>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2908" name="switch(prog[pc]){…"/>
              <p:cNvSpPr/>
              <p:nvPr/>
            </p:nvSpPr>
            <p:spPr>
              <a:xfrm>
                <a:off x="217633" y="199217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defTabSz="457200">
                  <a:defRPr sz="6000">
                    <a:solidFill>
                      <a:srgbClr val="000000"/>
                    </a:solidFill>
                    <a:latin typeface="Courier"/>
                    <a:ea typeface="Courier"/>
                    <a:cs typeface="Courier"/>
                    <a:sym typeface="Courier"/>
                  </a:defRPr>
                </a:pPr>
                <a:r>
                  <a:t>switch(prog[pc]){</a:t>
                </a:r>
              </a:p>
              <a:p>
                <a:pPr algn="l" defTabSz="457200">
                  <a:defRPr sz="6000">
                    <a:solidFill>
                      <a:srgbClr val="000000"/>
                    </a:solidFill>
                    <a:latin typeface="Courier"/>
                    <a:ea typeface="Courier"/>
                    <a:cs typeface="Courier"/>
                    <a:sym typeface="Courier"/>
                  </a:defRPr>
                </a:pPr>
                <a:r>
                  <a:t>   …</a:t>
                </a:r>
              </a:p>
              <a:p>
                <a:pPr algn="l" defTabSz="457200">
                  <a:defRPr sz="6000">
                    <a:solidFill>
                      <a:srgbClr val="000000"/>
                    </a:solidFill>
                    <a:latin typeface="Courier"/>
                    <a:ea typeface="Courier"/>
                    <a:cs typeface="Courier"/>
                    <a:sym typeface="Courier"/>
                  </a:defRPr>
                </a:pPr>
                <a:r>
                  <a:t>}</a:t>
                </a:r>
              </a:p>
            </p:txBody>
          </p:sp>
        </p:grpSp>
      </p:grpSp>
      <p:grpSp>
        <p:nvGrpSpPr>
          <p:cNvPr id="2916" name="Group"/>
          <p:cNvGrpSpPr/>
          <p:nvPr/>
        </p:nvGrpSpPr>
        <p:grpSpPr>
          <a:xfrm>
            <a:off x="9078378" y="5252937"/>
            <a:ext cx="13715487" cy="4488208"/>
            <a:chOff x="0" y="0"/>
            <a:chExt cx="13715484" cy="4488207"/>
          </a:xfrm>
        </p:grpSpPr>
        <p:sp>
          <p:nvSpPr>
            <p:cNvPr id="2911" name="direct"/>
            <p:cNvSpPr/>
            <p:nvPr/>
          </p:nvSpPr>
          <p:spPr>
            <a:xfrm>
              <a:off x="653291" y="274490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b="1" sz="5000">
                  <a:latin typeface="+mj-lt"/>
                  <a:ea typeface="+mj-ea"/>
                  <a:cs typeface="+mj-cs"/>
                  <a:sym typeface="Trebuchet MS"/>
                </a:defRPr>
              </a:lvl1pPr>
            </a:lstStyle>
            <a:p>
              <a:pPr/>
              <a:r>
                <a:t>direct</a:t>
              </a:r>
            </a:p>
          </p:txBody>
        </p:sp>
        <p:sp>
          <p:nvSpPr>
            <p:cNvPr id="2912" name="Line"/>
            <p:cNvSpPr/>
            <p:nvPr/>
          </p:nvSpPr>
          <p:spPr>
            <a:xfrm>
              <a:off x="0" y="-1"/>
              <a:ext cx="4663954" cy="3261629"/>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2915" name="Group"/>
            <p:cNvGrpSpPr/>
            <p:nvPr/>
          </p:nvGrpSpPr>
          <p:grpSpPr>
            <a:xfrm>
              <a:off x="5246395" y="2467020"/>
              <a:ext cx="8469090" cy="2021188"/>
              <a:chOff x="0" y="0"/>
              <a:chExt cx="8469089" cy="2021186"/>
            </a:xfrm>
          </p:grpSpPr>
          <p:sp>
            <p:nvSpPr>
              <p:cNvPr id="2913" name="Rectangle"/>
              <p:cNvSpPr/>
              <p:nvPr/>
            </p:nvSpPr>
            <p:spPr>
              <a:xfrm>
                <a:off x="0" y="0"/>
                <a:ext cx="8469090" cy="1706305"/>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2914" name="goto *prog[pc];"/>
              <p:cNvSpPr/>
              <p:nvPr/>
            </p:nvSpPr>
            <p:spPr>
              <a:xfrm>
                <a:off x="727199" y="75118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457200">
                  <a:defRPr sz="6000">
                    <a:solidFill>
                      <a:srgbClr val="000000"/>
                    </a:solidFill>
                    <a:latin typeface="Courier"/>
                    <a:ea typeface="Courier"/>
                    <a:cs typeface="Courier"/>
                    <a:sym typeface="Courier"/>
                  </a:defRPr>
                </a:lvl1pPr>
              </a:lstStyle>
              <a:p>
                <a:pPr/>
                <a:r>
                  <a:t>goto *prog[pc];</a:t>
                </a:r>
              </a:p>
            </p:txBody>
          </p:sp>
        </p:grpSp>
      </p:grpSp>
      <p:grpSp>
        <p:nvGrpSpPr>
          <p:cNvPr id="2922" name="Group"/>
          <p:cNvGrpSpPr/>
          <p:nvPr/>
        </p:nvGrpSpPr>
        <p:grpSpPr>
          <a:xfrm>
            <a:off x="7263477" y="6473428"/>
            <a:ext cx="16258594" cy="7604312"/>
            <a:chOff x="0" y="0"/>
            <a:chExt cx="16258592" cy="7604311"/>
          </a:xfrm>
        </p:grpSpPr>
        <p:grpSp>
          <p:nvGrpSpPr>
            <p:cNvPr id="2919" name="Group"/>
            <p:cNvGrpSpPr/>
            <p:nvPr/>
          </p:nvGrpSpPr>
          <p:grpSpPr>
            <a:xfrm>
              <a:off x="6170891" y="5022103"/>
              <a:ext cx="10087702" cy="2582209"/>
              <a:chOff x="0" y="0"/>
              <a:chExt cx="10087701" cy="2582207"/>
            </a:xfrm>
          </p:grpSpPr>
          <p:sp>
            <p:nvSpPr>
              <p:cNvPr id="2917" name="Rectangle"/>
              <p:cNvSpPr/>
              <p:nvPr/>
            </p:nvSpPr>
            <p:spPr>
              <a:xfrm>
                <a:off x="0" y="0"/>
                <a:ext cx="10087702" cy="1706305"/>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2918" name="goto *jtab[prog[pc]];"/>
              <p:cNvSpPr/>
              <p:nvPr/>
            </p:nvSpPr>
            <p:spPr>
              <a:xfrm>
                <a:off x="300969" y="131220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457200">
                  <a:defRPr sz="6000">
                    <a:solidFill>
                      <a:srgbClr val="000000"/>
                    </a:solidFill>
                    <a:latin typeface="Courier"/>
                    <a:ea typeface="Courier"/>
                    <a:cs typeface="Courier"/>
                    <a:sym typeface="Courier"/>
                  </a:defRPr>
                </a:lvl1pPr>
              </a:lstStyle>
              <a:p>
                <a:pPr/>
                <a:r>
                  <a:t>goto *jtab[prog[pc]];</a:t>
                </a:r>
              </a:p>
            </p:txBody>
          </p:sp>
        </p:grpSp>
        <p:sp>
          <p:nvSpPr>
            <p:cNvPr id="2920" name="indirect"/>
            <p:cNvSpPr/>
            <p:nvPr/>
          </p:nvSpPr>
          <p:spPr>
            <a:xfrm>
              <a:off x="0" y="2964942"/>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b="1" sz="5000">
                  <a:latin typeface="+mj-lt"/>
                  <a:ea typeface="+mj-ea"/>
                  <a:cs typeface="+mj-cs"/>
                  <a:sym typeface="Trebuchet MS"/>
                </a:defRPr>
              </a:lvl1pPr>
            </a:lstStyle>
            <a:p>
              <a:pPr/>
              <a:r>
                <a:t>indirect</a:t>
              </a:r>
            </a:p>
          </p:txBody>
        </p:sp>
        <p:sp>
          <p:nvSpPr>
            <p:cNvPr id="2921" name="Line"/>
            <p:cNvSpPr/>
            <p:nvPr/>
          </p:nvSpPr>
          <p:spPr>
            <a:xfrm>
              <a:off x="663493" y="0"/>
              <a:ext cx="5083805" cy="5286890"/>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nvGrpSpPr>
          <p:cNvPr id="2928" name="Group"/>
          <p:cNvGrpSpPr/>
          <p:nvPr/>
        </p:nvGrpSpPr>
        <p:grpSpPr>
          <a:xfrm>
            <a:off x="1340643" y="6422933"/>
            <a:ext cx="8469090" cy="7634268"/>
            <a:chOff x="0" y="0"/>
            <a:chExt cx="8469089" cy="7634267"/>
          </a:xfrm>
        </p:grpSpPr>
        <p:grpSp>
          <p:nvGrpSpPr>
            <p:cNvPr id="2925" name="Group"/>
            <p:cNvGrpSpPr/>
            <p:nvPr/>
          </p:nvGrpSpPr>
          <p:grpSpPr>
            <a:xfrm>
              <a:off x="0" y="5174131"/>
              <a:ext cx="8469090" cy="2460137"/>
              <a:chOff x="0" y="0"/>
              <a:chExt cx="8469089" cy="2460135"/>
            </a:xfrm>
          </p:grpSpPr>
          <p:sp>
            <p:nvSpPr>
              <p:cNvPr id="2923" name="Rectangle"/>
              <p:cNvSpPr/>
              <p:nvPr/>
            </p:nvSpPr>
            <p:spPr>
              <a:xfrm>
                <a:off x="0" y="0"/>
                <a:ext cx="8469090" cy="1706305"/>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2924" name="call *prog[pc]();"/>
              <p:cNvSpPr/>
              <p:nvPr/>
            </p:nvSpPr>
            <p:spPr>
              <a:xfrm>
                <a:off x="429833" y="119013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457200">
                  <a:defRPr sz="6000">
                    <a:solidFill>
                      <a:srgbClr val="000000"/>
                    </a:solidFill>
                    <a:latin typeface="Courier"/>
                    <a:ea typeface="Courier"/>
                    <a:cs typeface="Courier"/>
                    <a:sym typeface="Courier"/>
                  </a:defRPr>
                </a:lvl1pPr>
              </a:lstStyle>
              <a:p>
                <a:pPr/>
                <a:r>
                  <a:t>call *prog[pc]();</a:t>
                </a:r>
              </a:p>
            </p:txBody>
          </p:sp>
        </p:grpSp>
        <p:sp>
          <p:nvSpPr>
            <p:cNvPr id="2926" name="call"/>
            <p:cNvSpPr/>
            <p:nvPr/>
          </p:nvSpPr>
          <p:spPr>
            <a:xfrm>
              <a:off x="2057077" y="249358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b="1" sz="5000">
                  <a:latin typeface="+mj-lt"/>
                  <a:ea typeface="+mj-ea"/>
                  <a:cs typeface="+mj-cs"/>
                  <a:sym typeface="Trebuchet MS"/>
                </a:defRPr>
              </a:lvl1pPr>
            </a:lstStyle>
            <a:p>
              <a:pPr/>
              <a:r>
                <a:t>call</a:t>
              </a:r>
            </a:p>
          </p:txBody>
        </p:sp>
        <p:sp>
          <p:nvSpPr>
            <p:cNvPr id="2927" name="Line"/>
            <p:cNvSpPr/>
            <p:nvPr/>
          </p:nvSpPr>
          <p:spPr>
            <a:xfrm flipH="1">
              <a:off x="4187299" y="0"/>
              <a:ext cx="1" cy="4999393"/>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sp>
        <p:nvSpPr>
          <p:cNvPr id="2929" name="❮ISA,dispatch,dynamic,stealth❯"/>
          <p:cNvSpPr txBox="1"/>
          <p:nvPr/>
        </p:nvSpPr>
        <p:spPr>
          <a:xfrm>
            <a:off x="2309799" y="377142"/>
            <a:ext cx="23586059" cy="171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spcBef>
                <a:spcPts val="900"/>
              </a:spcBef>
              <a:tabLst>
                <a:tab pos="17970500" algn="l"/>
              </a:tabLst>
              <a:defRPr b="1" sz="10700">
                <a:latin typeface="+mj-lt"/>
                <a:ea typeface="+mj-ea"/>
                <a:cs typeface="+mj-cs"/>
                <a:sym typeface="Trebuchet MS"/>
              </a:defRPr>
            </a:pPr>
            <a:r>
              <a:t>❮</a:t>
            </a:r>
            <a:r>
              <a:t>ISA</a:t>
            </a:r>
            <a:r>
              <a:t>,</a:t>
            </a:r>
            <a:r>
              <a:rPr u="sng"/>
              <a:t>dispatch</a:t>
            </a:r>
            <a:r>
              <a:t>,</a:t>
            </a:r>
            <a:r>
              <a:t>dynamic</a:t>
            </a:r>
            <a:r>
              <a:t>,stealth❯</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1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92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2922"/>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29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10" grpId="1"/>
      <p:bldP build="whole" bldLvl="1" animBg="1" rev="0" advAuto="0" spid="2928" grpId="2"/>
      <p:bldP build="whole" bldLvl="1" animBg="1" rev="0" advAuto="0" spid="2922" grpId="3"/>
      <p:bldP build="whole" bldLvl="1" animBg="1" rev="0" advAuto="0" spid="2916" grpId="4"/>
    </p:bldLs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3" name="Line"/>
          <p:cNvSpPr/>
          <p:nvPr/>
        </p:nvSpPr>
        <p:spPr>
          <a:xfrm flipV="1">
            <a:off x="7819528" y="7205819"/>
            <a:ext cx="32177" cy="1281985"/>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2936" name="Group"/>
          <p:cNvGrpSpPr/>
          <p:nvPr/>
        </p:nvGrpSpPr>
        <p:grpSpPr>
          <a:xfrm>
            <a:off x="5744871" y="3553007"/>
            <a:ext cx="6216231" cy="4660901"/>
            <a:chOff x="0" y="0"/>
            <a:chExt cx="6216229" cy="4660900"/>
          </a:xfrm>
        </p:grpSpPr>
        <p:sp>
          <p:nvSpPr>
            <p:cNvPr id="2934" name="Line"/>
            <p:cNvSpPr/>
            <p:nvPr/>
          </p:nvSpPr>
          <p:spPr>
            <a:xfrm>
              <a:off x="-1" y="2720652"/>
              <a:ext cx="1145738" cy="20946"/>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aphicFrame>
          <p:nvGraphicFramePr>
            <p:cNvPr id="2935" name="Table"/>
            <p:cNvGraphicFramePr/>
            <p:nvPr/>
          </p:nvGraphicFramePr>
          <p:xfrm>
            <a:off x="4374729" y="0"/>
            <a:ext cx="1841501" cy="4660900"/>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761970"/>
                </a:tblGrid>
                <a:tr h="915652">
                  <a:tc>
                    <a:txBody>
                      <a:bodyPr/>
                      <a:lstStyle/>
                      <a:p>
                        <a:pPr defTabSz="914400">
                          <a:defRPr sz="1800">
                            <a:solidFill>
                              <a:srgbClr val="000000"/>
                            </a:solidFill>
                          </a:defRPr>
                        </a:pPr>
                        <a:r>
                          <a:rPr sz="3800">
                            <a:latin typeface="Courier"/>
                            <a:ea typeface="Courier"/>
                            <a:cs typeface="Courier"/>
                            <a:sym typeface="Courier"/>
                          </a:rPr>
                          <a:t>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15652">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15652">
                  <a:tc>
                    <a:txBody>
                      <a:bodyPr/>
                      <a:lstStyle/>
                      <a:p>
                        <a:pPr defTabSz="914400">
                          <a:defRPr sz="1800">
                            <a:solidFill>
                              <a:srgbClr val="000000"/>
                            </a:solidFill>
                          </a:defRPr>
                        </a:pPr>
                        <a:r>
                          <a:rPr sz="3800">
                            <a:latin typeface="Courier"/>
                            <a:ea typeface="Courier"/>
                            <a:cs typeface="Courier"/>
                            <a:sym typeface="Courier"/>
                          </a:rPr>
                          <a:t>SHL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15652">
                  <a:tc>
                    <a:txBody>
                      <a:bodyPr/>
                      <a:lstStyle/>
                      <a:p>
                        <a:pPr defTabSz="914400">
                          <a:defRPr sz="1800">
                            <a:solidFill>
                              <a:srgbClr val="000000"/>
                            </a:solidFill>
                          </a:defRPr>
                        </a:pPr>
                        <a:r>
                          <a:rPr sz="3800">
                            <a:latin typeface="Courier"/>
                            <a:ea typeface="Courier"/>
                            <a:cs typeface="Courier"/>
                            <a:sym typeface="Courier"/>
                          </a:rPr>
                          <a:t>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15652">
                  <a:tc>
                    <a:txBody>
                      <a:bodyPr/>
                      <a:lstStyle/>
                      <a:p>
                        <a:pPr defTabSz="914400">
                          <a:defRPr sz="1800">
                            <a:solidFill>
                              <a:srgbClr val="000000"/>
                            </a:solidFill>
                          </a:defRPr>
                        </a:pPr>
                        <a:r>
                          <a:rPr sz="3800">
                            <a:latin typeface="Courier"/>
                            <a:ea typeface="Courier"/>
                            <a:cs typeface="Courier"/>
                            <a:sym typeface="Courier"/>
                          </a:rPr>
                          <a:t>PRINT</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grpSp>
      <p:sp>
        <p:nvSpPr>
          <p:cNvPr id="2937" name="Rectangle"/>
          <p:cNvSpPr/>
          <p:nvPr/>
        </p:nvSpPr>
        <p:spPr>
          <a:xfrm>
            <a:off x="3758054" y="2812393"/>
            <a:ext cx="17181245" cy="10333804"/>
          </a:xfrm>
          <a:prstGeom prst="rect">
            <a:avLst/>
          </a:prstGeom>
          <a:solidFill>
            <a:srgbClr val="FFFFFF"/>
          </a:solidFill>
          <a:ln w="12700">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solidFill>
                  <a:srgbClr val="FF8DAA"/>
                </a:solidFill>
                <a:effectLst>
                  <a:outerShdw sx="100000" sy="100000" kx="0" ky="0" algn="b" rotWithShape="0" blurRad="25400" dist="23998" dir="2700000">
                    <a:srgbClr val="000000">
                      <a:alpha val="31034"/>
                    </a:srgbClr>
                  </a:outerShdw>
                </a:effectLst>
              </a:defRPr>
            </a:pPr>
          </a:p>
        </p:txBody>
      </p:sp>
      <p:sp>
        <p:nvSpPr>
          <p:cNvPr id="2938" name="P(){…"/>
          <p:cNvSpPr/>
          <p:nvPr/>
        </p:nvSpPr>
        <p:spPr>
          <a:xfrm>
            <a:off x="3916217" y="2932676"/>
            <a:ext cx="7395067" cy="1008584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lstStyle/>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P(){</a:t>
            </a: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3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3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5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defRPr sz="5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a:t>
            </a:r>
          </a:p>
          <a:p>
            <a:pPr algn="l">
              <a:defRPr sz="5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a:t>
            </a:r>
          </a:p>
          <a:p>
            <a:pPr algn="l">
              <a:defRPr sz="5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defRPr sz="5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defRPr sz="3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rPr sz="6000"/>
              <a:t>}</a:t>
            </a:r>
          </a:p>
        </p:txBody>
      </p:sp>
      <p:grpSp>
        <p:nvGrpSpPr>
          <p:cNvPr id="2946" name="Group"/>
          <p:cNvGrpSpPr/>
          <p:nvPr/>
        </p:nvGrpSpPr>
        <p:grpSpPr>
          <a:xfrm>
            <a:off x="6807103" y="8399802"/>
            <a:ext cx="7304640" cy="3804345"/>
            <a:chOff x="0" y="0"/>
            <a:chExt cx="7304638" cy="3804343"/>
          </a:xfrm>
        </p:grpSpPr>
        <p:sp>
          <p:nvSpPr>
            <p:cNvPr id="2939" name="Line"/>
            <p:cNvSpPr/>
            <p:nvPr/>
          </p:nvSpPr>
          <p:spPr>
            <a:xfrm rot="5400000">
              <a:off x="384846" y="1179977"/>
              <a:ext cx="947285" cy="5849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940" name="Line"/>
            <p:cNvSpPr/>
            <p:nvPr/>
          </p:nvSpPr>
          <p:spPr>
            <a:xfrm>
              <a:off x="6639184" y="1876228"/>
              <a:ext cx="630511" cy="1"/>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941" name="Rectangle"/>
            <p:cNvSpPr/>
            <p:nvPr/>
          </p:nvSpPr>
          <p:spPr>
            <a:xfrm>
              <a:off x="0" y="0"/>
              <a:ext cx="5479903" cy="948001"/>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2942" name="Rectangle"/>
            <p:cNvSpPr/>
            <p:nvPr/>
          </p:nvSpPr>
          <p:spPr>
            <a:xfrm>
              <a:off x="1146789" y="1403652"/>
              <a:ext cx="5479904" cy="948002"/>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2943" name="Line"/>
            <p:cNvSpPr/>
            <p:nvPr/>
          </p:nvSpPr>
          <p:spPr>
            <a:xfrm rot="5400000">
              <a:off x="-460560" y="1693871"/>
              <a:ext cx="2343847" cy="9535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944" name="Line"/>
            <p:cNvSpPr/>
            <p:nvPr/>
          </p:nvSpPr>
          <p:spPr>
            <a:xfrm rot="16200000">
              <a:off x="4930505" y="1032038"/>
              <a:ext cx="2912476" cy="183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 y="14056"/>
                  </a:moveTo>
                  <a:lnTo>
                    <a:pt x="0" y="21550"/>
                  </a:lnTo>
                  <a:lnTo>
                    <a:pt x="21511" y="21600"/>
                  </a:lnTo>
                  <a:lnTo>
                    <a:pt x="21600" y="0"/>
                  </a:ln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945" name="Rectangle"/>
            <p:cNvSpPr/>
            <p:nvPr/>
          </p:nvSpPr>
          <p:spPr>
            <a:xfrm>
              <a:off x="1146789" y="2856343"/>
              <a:ext cx="5479904" cy="948001"/>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grpSp>
      <p:graphicFrame>
        <p:nvGraphicFramePr>
          <p:cNvPr id="2947" name="Table"/>
          <p:cNvGraphicFramePr/>
          <p:nvPr/>
        </p:nvGraphicFramePr>
        <p:xfrm>
          <a:off x="5324947" y="5674255"/>
          <a:ext cx="14758210" cy="185524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442732"/>
                <a:gridCol w="1764568"/>
                <a:gridCol w="1772391"/>
                <a:gridCol w="1772538"/>
                <a:gridCol w="2383110"/>
                <a:gridCol w="1570106"/>
                <a:gridCol w="1724280"/>
                <a:gridCol w="1713931"/>
              </a:tblGrid>
              <a:tr h="1766340">
                <a:tc>
                  <a:txBody>
                    <a:bodyPr/>
                    <a:lstStyle/>
                    <a:p>
                      <a:pPr defTabSz="914400">
                        <a:defRPr sz="1800">
                          <a:solidFill>
                            <a:srgbClr val="000000"/>
                          </a:solidFill>
                        </a:defRPr>
                      </a:pPr>
                      <a:r>
                        <a:rPr sz="3800">
                          <a:solidFill>
                            <a:srgbClr val="FFFFFF"/>
                          </a:solidFill>
                          <a:latin typeface="+mj-lt"/>
                          <a:ea typeface="+mj-ea"/>
                          <a:cs typeface="+mj-cs"/>
                          <a:sym typeface="Trebuchet MS"/>
                        </a:rPr>
                        <a:t>DECODE()</a:t>
                      </a: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88900">
                      <a:solidFill>
                        <a:srgbClr val="000000"/>
                      </a:solidFill>
                      <a:miter lim="400000"/>
                    </a:lnB>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add</a:t>
                      </a: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88900">
                      <a:solidFill>
                        <a:srgbClr val="000000"/>
                      </a:solidFill>
                      <a:miter lim="400000"/>
                    </a:lnB>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call</a:t>
                      </a: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88900">
                      <a:solidFill>
                        <a:srgbClr val="000000"/>
                      </a:solidFill>
                      <a:miter lim="400000"/>
                    </a:lnB>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breq</a:t>
                      </a: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88900">
                      <a:solidFill>
                        <a:srgbClr val="000000"/>
                      </a:solidFill>
                      <a:miter lim="400000"/>
                    </a:lnB>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ENCODE()</a:t>
                      </a: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88900">
                      <a:solidFill>
                        <a:srgbClr val="000000"/>
                      </a:solidFill>
                      <a:miter lim="400000"/>
                    </a:lnB>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sub</a:t>
                      </a: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88900">
                      <a:solidFill>
                        <a:srgbClr val="000000"/>
                      </a:solidFill>
                      <a:miter lim="400000"/>
                    </a:lnB>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mul</a:t>
                      </a: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88900">
                      <a:solidFill>
                        <a:srgbClr val="000000"/>
                      </a:solidFill>
                      <a:miter lim="400000"/>
                    </a:lnB>
                    <a:solidFill>
                      <a:srgbClr val="7B1979"/>
                    </a:solidFill>
                  </a:tcPr>
                </a:tc>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88900">
                      <a:solidFill>
                        <a:srgbClr val="000000"/>
                      </a:solidFill>
                      <a:miter lim="400000"/>
                    </a:lnB>
                    <a:solidFill>
                      <a:srgbClr val="7B1979"/>
                    </a:solidFill>
                  </a:tcPr>
                </a:tc>
              </a:tr>
            </a:tbl>
          </a:graphicData>
        </a:graphic>
      </p:graphicFrame>
      <p:pic>
        <p:nvPicPr>
          <p:cNvPr id="2948" name="arthouse-wallpaper-623004-64_1000.jpg" descr="arthouse-wallpaper-623004-64_1000.jpg"/>
          <p:cNvPicPr>
            <a:picLocks noChangeAspect="1"/>
          </p:cNvPicPr>
          <p:nvPr/>
        </p:nvPicPr>
        <p:blipFill>
          <a:blip r:embed="rId3">
            <a:alphaModFix amt="82761"/>
            <a:extLst/>
          </a:blip>
          <a:srcRect l="49" t="21397" r="0" b="46078"/>
          <a:stretch>
            <a:fillRect/>
          </a:stretch>
        </p:blipFill>
        <p:spPr>
          <a:xfrm>
            <a:off x="7813832" y="5708494"/>
            <a:ext cx="5179314" cy="1685372"/>
          </a:xfrm>
          <a:prstGeom prst="rect">
            <a:avLst/>
          </a:prstGeom>
          <a:ln w="12700">
            <a:miter lim="400000"/>
          </a:ln>
        </p:spPr>
      </p:pic>
      <p:pic>
        <p:nvPicPr>
          <p:cNvPr id="2949" name="arthouse-wallpaper-623004-64_1000.jpg" descr="arthouse-wallpaper-623004-64_1000.jpg"/>
          <p:cNvPicPr>
            <a:picLocks noChangeAspect="1"/>
          </p:cNvPicPr>
          <p:nvPr/>
        </p:nvPicPr>
        <p:blipFill>
          <a:blip r:embed="rId3">
            <a:alphaModFix amt="82761"/>
            <a:extLst/>
          </a:blip>
          <a:srcRect l="42230" t="28592" r="2842" b="42781"/>
          <a:stretch>
            <a:fillRect/>
          </a:stretch>
        </p:blipFill>
        <p:spPr>
          <a:xfrm>
            <a:off x="15510317" y="5711788"/>
            <a:ext cx="3203437" cy="1669519"/>
          </a:xfrm>
          <a:prstGeom prst="rect">
            <a:avLst/>
          </a:prstGeom>
          <a:ln w="12700">
            <a:miter lim="400000"/>
          </a:ln>
        </p:spPr>
      </p:pic>
      <p:pic>
        <p:nvPicPr>
          <p:cNvPr id="2950" name="arthouse-wallpaper-623004-64_1000.jpg" descr="arthouse-wallpaper-623004-64_1000.jpg"/>
          <p:cNvPicPr>
            <a:picLocks noChangeAspect="1"/>
          </p:cNvPicPr>
          <p:nvPr/>
        </p:nvPicPr>
        <p:blipFill>
          <a:blip r:embed="rId3">
            <a:alphaModFix amt="82761"/>
            <a:extLst/>
          </a:blip>
          <a:srcRect l="0" t="27064" r="10736" b="43906"/>
          <a:stretch>
            <a:fillRect/>
          </a:stretch>
        </p:blipFill>
        <p:spPr>
          <a:xfrm>
            <a:off x="7809170" y="5714773"/>
            <a:ext cx="5188557" cy="1687334"/>
          </a:xfrm>
          <a:prstGeom prst="rect">
            <a:avLst/>
          </a:prstGeom>
          <a:ln w="12700">
            <a:miter lim="400000"/>
          </a:ln>
        </p:spPr>
      </p:pic>
      <p:grpSp>
        <p:nvGrpSpPr>
          <p:cNvPr id="2953" name="Group"/>
          <p:cNvGrpSpPr/>
          <p:nvPr/>
        </p:nvGrpSpPr>
        <p:grpSpPr>
          <a:xfrm>
            <a:off x="4404145" y="3947292"/>
            <a:ext cx="1826175" cy="1703818"/>
            <a:chOff x="0" y="0"/>
            <a:chExt cx="1826173" cy="1703817"/>
          </a:xfrm>
        </p:grpSpPr>
        <p:sp>
          <p:nvSpPr>
            <p:cNvPr id="2951" name="VPC"/>
            <p:cNvSpPr txBox="1"/>
            <p:nvPr/>
          </p:nvSpPr>
          <p:spPr>
            <a:xfrm>
              <a:off x="0" y="0"/>
              <a:ext cx="1826174" cy="10572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lnSpc>
                  <a:spcPct val="80000"/>
                </a:lnSpc>
                <a:defRPr b="1"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VPC</a:t>
              </a:r>
            </a:p>
          </p:txBody>
        </p:sp>
        <p:sp>
          <p:nvSpPr>
            <p:cNvPr id="2952" name="Line"/>
            <p:cNvSpPr/>
            <p:nvPr/>
          </p:nvSpPr>
          <p:spPr>
            <a:xfrm flipH="1">
              <a:off x="913087" y="928205"/>
              <a:ext cx="1" cy="775613"/>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nvGrpSpPr>
          <p:cNvPr id="2957" name="Group"/>
          <p:cNvGrpSpPr/>
          <p:nvPr/>
        </p:nvGrpSpPr>
        <p:grpSpPr>
          <a:xfrm>
            <a:off x="15609067" y="9203303"/>
            <a:ext cx="3681304" cy="2249196"/>
            <a:chOff x="0" y="528637"/>
            <a:chExt cx="3681303" cy="2249194"/>
          </a:xfrm>
        </p:grpSpPr>
        <p:graphicFrame>
          <p:nvGraphicFramePr>
            <p:cNvPr id="2954" name="Group"/>
            <p:cNvGraphicFramePr/>
            <p:nvPr/>
          </p:nvGraphicFramePr>
          <p:xfrm>
            <a:off x="11003" y="1761831"/>
            <a:ext cx="3670301" cy="10160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87041"/>
                  <a:gridCol w="887041"/>
                  <a:gridCol w="887041"/>
                  <a:gridCol w="887041"/>
                </a:tblGrid>
                <a:tr h="914085">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50800">
                        <a:solidFill>
                          <a:srgbClr val="000000"/>
                        </a:solidFill>
                        <a:miter lim="400000"/>
                      </a:lnB>
                      <a:solidFill>
                        <a:schemeClr val="accent6">
                          <a:hueOff val="105381"/>
                          <a:satOff val="14341"/>
                          <a:lumOff val="10801"/>
                        </a:schemeClr>
                      </a:solidFill>
                    </a:tcPr>
                  </a:tc>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50800">
                        <a:solidFill>
                          <a:srgbClr val="000000"/>
                        </a:solidFill>
                        <a:miter lim="400000"/>
                      </a:lnB>
                      <a:solidFill>
                        <a:schemeClr val="accent6">
                          <a:hueOff val="105381"/>
                          <a:satOff val="14341"/>
                          <a:lumOff val="10801"/>
                        </a:schemeClr>
                      </a:solidFill>
                    </a:tcPr>
                  </a:tc>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50800">
                        <a:solidFill>
                          <a:srgbClr val="000000"/>
                        </a:solidFill>
                        <a:miter lim="400000"/>
                      </a:lnB>
                      <a:solidFill>
                        <a:schemeClr val="accent6">
                          <a:hueOff val="105381"/>
                          <a:satOff val="14341"/>
                          <a:lumOff val="10801"/>
                        </a:schemeClr>
                      </a:solidFill>
                    </a:tcPr>
                  </a:tc>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50800">
                        <a:solidFill>
                          <a:srgbClr val="000000"/>
                        </a:solidFill>
                        <a:miter lim="400000"/>
                      </a:lnB>
                      <a:solidFill>
                        <a:schemeClr val="accent6">
                          <a:hueOff val="105381"/>
                          <a:satOff val="14341"/>
                          <a:lumOff val="10801"/>
                        </a:schemeClr>
                      </a:solidFill>
                    </a:tcPr>
                  </a:tc>
                </a:tr>
              </a:tbl>
            </a:graphicData>
          </a:graphic>
        </p:graphicFrame>
        <p:sp>
          <p:nvSpPr>
            <p:cNvPr id="2955" name="SP"/>
            <p:cNvSpPr/>
            <p:nvPr/>
          </p:nvSpPr>
          <p:spPr>
            <a:xfrm>
              <a:off x="0" y="528637"/>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nSpc>
                  <a:spcPct val="80000"/>
                </a:lnSpc>
                <a:defRPr b="1"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SP</a:t>
              </a:r>
            </a:p>
          </p:txBody>
        </p:sp>
        <p:sp>
          <p:nvSpPr>
            <p:cNvPr id="2956" name="Line"/>
            <p:cNvSpPr/>
            <p:nvPr/>
          </p:nvSpPr>
          <p:spPr>
            <a:xfrm>
              <a:off x="535061" y="855408"/>
              <a:ext cx="1" cy="873371"/>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sp>
        <p:nvSpPr>
          <p:cNvPr id="2958" name="❮ISA,dispatch,dynamic,stealth❯"/>
          <p:cNvSpPr txBox="1"/>
          <p:nvPr/>
        </p:nvSpPr>
        <p:spPr>
          <a:xfrm>
            <a:off x="2309799" y="377142"/>
            <a:ext cx="23586059" cy="171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spcBef>
                <a:spcPts val="900"/>
              </a:spcBef>
              <a:tabLst>
                <a:tab pos="17970500" algn="l"/>
              </a:tabLst>
              <a:defRPr b="1" sz="10700">
                <a:latin typeface="+mj-lt"/>
                <a:ea typeface="+mj-ea"/>
                <a:cs typeface="+mj-cs"/>
                <a:sym typeface="Trebuchet MS"/>
              </a:defRPr>
            </a:pPr>
            <a:r>
              <a:t>❮</a:t>
            </a:r>
            <a:r>
              <a:t>ISA</a:t>
            </a:r>
            <a:r>
              <a:t>,dispatch,</a:t>
            </a:r>
            <a:r>
              <a:rPr u="sng"/>
              <a:t>dynamic</a:t>
            </a:r>
            <a:r>
              <a:t>,stealth❯</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100934 0.000000" origin="layout" pathEditMode="relative">
                                      <p:cBhvr>
                                        <p:cTn id="6" dur="1000" fill="hold"/>
                                        <p:tgtEl>
                                          <p:spTgt spid="2953"/>
                                        </p:tgtEl>
                                        <p:attrNameLst>
                                          <p:attrName>ppt_x</p:attrName>
                                          <p:attrName>ppt_y</p:attrName>
                                        </p:attrNameLst>
                                      </p:cBhvr>
                                    </p:animMotion>
                                  </p:childTnLst>
                                </p:cTn>
                              </p:par>
                            </p:childTnLst>
                          </p:cTn>
                        </p:par>
                        <p:par>
                          <p:cTn id="7" fill="hold">
                            <p:stCondLst>
                              <p:cond delay="1000"/>
                            </p:stCondLst>
                            <p:childTnLst>
                              <p:par>
                                <p:cTn id="8" presetClass="exit" nodeType="afterEffect" presetID="9" grpId="2" fill="hold">
                                  <p:stCondLst>
                                    <p:cond delay="0"/>
                                  </p:stCondLst>
                                  <p:iterate type="el" backwards="0">
                                    <p:tmAbs val="0"/>
                                  </p:iterate>
                                  <p:childTnLst>
                                    <p:animEffect filter="dissolve" transition="out">
                                      <p:cBhvr>
                                        <p:cTn id="9" dur="1500" fill="hold"/>
                                        <p:tgtEl>
                                          <p:spTgt spid="2948"/>
                                        </p:tgtEl>
                                      </p:cBhvr>
                                    </p:animEffect>
                                    <p:set>
                                      <p:cBhvr>
                                        <p:cTn id="10" fill="hold">
                                          <p:stCondLst>
                                            <p:cond delay="1499"/>
                                          </p:stCondLst>
                                        </p:cTn>
                                        <p:tgtEl>
                                          <p:spTgt spid="2948"/>
                                        </p:tgtEl>
                                        <p:attrNameLst>
                                          <p:attrName>style.visibility</p:attrName>
                                        </p:attrNameLst>
                                      </p:cBhvr>
                                      <p:to>
                                        <p:strVal val="hidden"/>
                                      </p:to>
                                    </p:set>
                                  </p:childTnLst>
                                </p:cTn>
                              </p:par>
                            </p:childTnLst>
                          </p:cTn>
                        </p:par>
                        <p:par>
                          <p:cTn id="11" fill="hold">
                            <p:stCondLst>
                              <p:cond delay="0"/>
                            </p:stCondLst>
                            <p:childTnLst>
                              <p:par>
                                <p:cTn id="12" presetClass="path" nodeType="withEffect" presetSubtype="0" presetID="-1" grpId="3" accel="50000" decel="50000" fill="hold">
                                  <p:stCondLst>
                                    <p:cond delay="1000"/>
                                  </p:stCondLst>
                                  <p:childTnLst>
                                    <p:animMotion path="M 0.100934 0.000000 L 0.171035 0.000000" origin="layout" pathEditMode="relative">
                                      <p:cBhvr>
                                        <p:cTn id="13" dur="1000" fill="hold"/>
                                        <p:tgtEl>
                                          <p:spTgt spid="2953"/>
                                        </p:tgtEl>
                                        <p:attrNameLst>
                                          <p:attrName>ppt_x</p:attrName>
                                          <p:attrName>ppt_y</p:attrName>
                                        </p:attrNameLst>
                                      </p:cBhvr>
                                    </p:animMotion>
                                  </p:childTnLst>
                                </p:cTn>
                              </p:par>
                            </p:childTnLst>
                          </p:cTn>
                        </p:par>
                        <p:par>
                          <p:cTn id="14" fill="hold">
                            <p:stCondLst>
                              <p:cond delay="0"/>
                            </p:stCondLst>
                            <p:childTnLst>
                              <p:par>
                                <p:cTn id="15" presetClass="path" nodeType="afterEffect" presetSubtype="0" presetID="-1" grpId="4" accel="50000" decel="50000" fill="hold">
                                  <p:stCondLst>
                                    <p:cond delay="0"/>
                                  </p:stCondLst>
                                  <p:childTnLst>
                                    <p:animMotion path="M 0.171035 0.000000 L 0.244763 0.000000" origin="layout" pathEditMode="relative">
                                      <p:cBhvr>
                                        <p:cTn id="16" dur="1000" fill="hold"/>
                                        <p:tgtEl>
                                          <p:spTgt spid="2953"/>
                                        </p:tgtEl>
                                        <p:attrNameLst>
                                          <p:attrName>ppt_x</p:attrName>
                                          <p:attrName>ppt_y</p:attrName>
                                        </p:attrNameLst>
                                      </p:cBhvr>
                                    </p:animMotion>
                                  </p:childTnLst>
                                </p:cTn>
                              </p:par>
                            </p:childTnLst>
                          </p:cTn>
                        </p:par>
                        <p:par>
                          <p:cTn id="17" fill="hold">
                            <p:stCondLst>
                              <p:cond delay="0"/>
                            </p:stCondLst>
                            <p:childTnLst>
                              <p:par>
                                <p:cTn id="18" presetClass="path" nodeType="afterEffect" presetSubtype="0" presetID="-1" grpId="5" accel="50000" decel="50000" fill="hold">
                                  <p:stCondLst>
                                    <p:cond delay="0"/>
                                  </p:stCondLst>
                                  <p:childTnLst>
                                    <p:animMotion path="M 0.244763 0.000000 L 0.317242 -0.000000" origin="layout" pathEditMode="relative">
                                      <p:cBhvr>
                                        <p:cTn id="19" dur="1000" fill="hold"/>
                                        <p:tgtEl>
                                          <p:spTgt spid="2953"/>
                                        </p:tgtEl>
                                        <p:attrNameLst>
                                          <p:attrName>ppt_x</p:attrName>
                                          <p:attrName>ppt_y</p:attrName>
                                        </p:attrNameLst>
                                      </p:cBhvr>
                                    </p:animMotion>
                                  </p:childTnLst>
                                </p:cTn>
                              </p:par>
                            </p:childTnLst>
                          </p:cTn>
                        </p:par>
                        <p:par>
                          <p:cTn id="20" fill="hold">
                            <p:stCondLst>
                              <p:cond delay="0"/>
                            </p:stCondLst>
                            <p:childTnLst>
                              <p:par>
                                <p:cTn id="21" presetClass="path" nodeType="afterEffect" presetSubtype="0" presetID="-1" grpId="6" accel="50000" decel="50000" fill="hold">
                                  <p:stCondLst>
                                    <p:cond delay="0"/>
                                  </p:stCondLst>
                                  <p:childTnLst>
                                    <p:animMotion path="M 0.317242 -0.000000 L 0.415455 0.000000" origin="layout" pathEditMode="relative">
                                      <p:cBhvr>
                                        <p:cTn id="22" dur="1000" fill="hold"/>
                                        <p:tgtEl>
                                          <p:spTgt spid="2953"/>
                                        </p:tgtEl>
                                        <p:attrNameLst>
                                          <p:attrName>ppt_x</p:attrName>
                                          <p:attrName>ppt_y</p:attrName>
                                        </p:attrNameLst>
                                      </p:cBhvr>
                                    </p:animMotion>
                                  </p:childTnLst>
                                </p:cTn>
                              </p:par>
                            </p:childTnLst>
                          </p:cTn>
                        </p:par>
                        <p:par>
                          <p:cTn id="23" fill="hold">
                            <p:stCondLst>
                              <p:cond delay="1000"/>
                            </p:stCondLst>
                            <p:childTnLst>
                              <p:par>
                                <p:cTn id="24" presetClass="entr" nodeType="afterEffect" presetSubtype="1" presetID="2" grpId="7" fill="hold">
                                  <p:stCondLst>
                                    <p:cond delay="0"/>
                                  </p:stCondLst>
                                  <p:iterate type="el" backwards="0">
                                    <p:tmAbs val="0"/>
                                  </p:iterate>
                                  <p:childTnLst>
                                    <p:set>
                                      <p:cBhvr>
                                        <p:cTn id="25" fill="hold"/>
                                        <p:tgtEl>
                                          <p:spTgt spid="2950"/>
                                        </p:tgtEl>
                                        <p:attrNameLst>
                                          <p:attrName>style.visibility</p:attrName>
                                        </p:attrNameLst>
                                      </p:cBhvr>
                                      <p:to>
                                        <p:strVal val="visible"/>
                                      </p:to>
                                    </p:set>
                                    <p:anim calcmode="lin" valueType="num">
                                      <p:cBhvr>
                                        <p:cTn id="26" dur="500" fill="hold"/>
                                        <p:tgtEl>
                                          <p:spTgt spid="2950"/>
                                        </p:tgtEl>
                                        <p:attrNameLst>
                                          <p:attrName>ppt_x</p:attrName>
                                        </p:attrNameLst>
                                      </p:cBhvr>
                                      <p:tavLst>
                                        <p:tav tm="0">
                                          <p:val>
                                            <p:strVal val="#ppt_x"/>
                                          </p:val>
                                        </p:tav>
                                        <p:tav tm="100000">
                                          <p:val>
                                            <p:strVal val="#ppt_x"/>
                                          </p:val>
                                        </p:tav>
                                      </p:tavLst>
                                    </p:anim>
                                    <p:anim calcmode="lin" valueType="num">
                                      <p:cBhvr>
                                        <p:cTn id="27" dur="500" fill="hold"/>
                                        <p:tgtEl>
                                          <p:spTgt spid="29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50" grpId="7"/>
      <p:bldP build="whole" bldLvl="1" animBg="1" rev="0" advAuto="0" spid="2948" grpId="2"/>
    </p:bldLst>
  </p:timing>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965" name="Group"/>
          <p:cNvGrpSpPr/>
          <p:nvPr/>
        </p:nvGrpSpPr>
        <p:grpSpPr>
          <a:xfrm>
            <a:off x="950539" y="6654341"/>
            <a:ext cx="3265617" cy="2665993"/>
            <a:chOff x="0" y="0"/>
            <a:chExt cx="3265616" cy="2665991"/>
          </a:xfrm>
        </p:grpSpPr>
        <p:sp>
          <p:nvSpPr>
            <p:cNvPr id="2962" name="Rectangle"/>
            <p:cNvSpPr/>
            <p:nvPr/>
          </p:nvSpPr>
          <p:spPr>
            <a:xfrm>
              <a:off x="0" y="87415"/>
              <a:ext cx="3265617" cy="2578577"/>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963" name="P(){…"/>
            <p:cNvSpPr txBox="1"/>
            <p:nvPr/>
          </p:nvSpPr>
          <p:spPr>
            <a:xfrm>
              <a:off x="120363" y="0"/>
              <a:ext cx="3101091" cy="2643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b="1" sz="5000">
                  <a:solidFill>
                    <a:srgbClr val="000000"/>
                  </a:solidFill>
                  <a:latin typeface="Courier"/>
                  <a:ea typeface="Courier"/>
                  <a:cs typeface="Courier"/>
                  <a:sym typeface="Courier"/>
                </a:defRPr>
              </a:pPr>
              <a:r>
                <a:t>P(){</a:t>
              </a:r>
            </a:p>
            <a:p>
              <a:pPr algn="l">
                <a:defRPr b="1" sz="6200">
                  <a:solidFill>
                    <a:schemeClr val="accent5"/>
                  </a:solidFill>
                  <a:latin typeface="+mj-lt"/>
                  <a:ea typeface="+mj-ea"/>
                  <a:cs typeface="+mj-cs"/>
                  <a:sym typeface="Trebuchet MS"/>
                </a:defRPr>
              </a:pPr>
              <a:r>
                <a:t> </a:t>
              </a:r>
            </a:p>
            <a:p>
              <a:pPr algn="l">
                <a:defRPr b="1" sz="5000">
                  <a:solidFill>
                    <a:srgbClr val="000000"/>
                  </a:solidFill>
                  <a:latin typeface="Courier"/>
                  <a:ea typeface="Courier"/>
                  <a:cs typeface="Courier"/>
                  <a:sym typeface="Courier"/>
                </a:defRPr>
              </a:pPr>
              <a:r>
                <a:t>}</a:t>
              </a:r>
            </a:p>
          </p:txBody>
        </p:sp>
        <p:pic>
          <p:nvPicPr>
            <p:cNvPr id="2964" name="diamond-clipart-purple-diamond-2.png" descr="diamond-clipart-purple-diamond-2.png"/>
            <p:cNvPicPr>
              <a:picLocks noChangeAspect="1"/>
            </p:cNvPicPr>
            <p:nvPr/>
          </p:nvPicPr>
          <p:blipFill>
            <a:blip r:embed="rId3">
              <a:extLst/>
            </a:blip>
            <a:stretch>
              <a:fillRect/>
            </a:stretch>
          </p:blipFill>
          <p:spPr>
            <a:xfrm>
              <a:off x="560746" y="886299"/>
              <a:ext cx="2220325" cy="1546827"/>
            </a:xfrm>
            <a:prstGeom prst="rect">
              <a:avLst/>
            </a:prstGeom>
            <a:ln w="12700" cap="flat">
              <a:noFill/>
              <a:miter lim="400000"/>
            </a:ln>
            <a:effectLst/>
          </p:spPr>
        </p:pic>
      </p:grpSp>
      <p:pic>
        <p:nvPicPr>
          <p:cNvPr id="2966" name="Group" descr="Group"/>
          <p:cNvPicPr>
            <a:picLocks noChangeAspect="1"/>
          </p:cNvPicPr>
          <p:nvPr/>
        </p:nvPicPr>
        <p:blipFill>
          <a:blip r:embed="rId4">
            <a:extLst/>
          </a:blip>
          <a:stretch>
            <a:fillRect/>
          </a:stretch>
        </p:blipFill>
        <p:spPr>
          <a:xfrm>
            <a:off x="6896119" y="6916911"/>
            <a:ext cx="2557222" cy="2039253"/>
          </a:xfrm>
          <a:prstGeom prst="rect">
            <a:avLst/>
          </a:prstGeom>
          <a:ln w="12700">
            <a:miter lim="400000"/>
          </a:ln>
        </p:spPr>
      </p:pic>
      <p:grpSp>
        <p:nvGrpSpPr>
          <p:cNvPr id="2969" name="Group"/>
          <p:cNvGrpSpPr/>
          <p:nvPr/>
        </p:nvGrpSpPr>
        <p:grpSpPr>
          <a:xfrm>
            <a:off x="13923598" y="605546"/>
            <a:ext cx="9546081" cy="12504908"/>
            <a:chOff x="0" y="0"/>
            <a:chExt cx="9546080" cy="12504906"/>
          </a:xfrm>
        </p:grpSpPr>
        <p:sp>
          <p:nvSpPr>
            <p:cNvPr id="2967" name="Rectangle"/>
            <p:cNvSpPr/>
            <p:nvPr/>
          </p:nvSpPr>
          <p:spPr>
            <a:xfrm>
              <a:off x="0" y="0"/>
              <a:ext cx="9546081" cy="12504907"/>
            </a:xfrm>
            <a:prstGeom prst="rect">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FF8DAA"/>
                  </a:solidFill>
                  <a:effectLst>
                    <a:outerShdw sx="100000" sy="100000" kx="0" ky="0" algn="b" rotWithShape="0" blurRad="25400" dist="23998" dir="2700000">
                      <a:srgbClr val="000000">
                        <a:alpha val="31034"/>
                      </a:srgbClr>
                    </a:outerShdw>
                  </a:effectLst>
                </a:defRPr>
              </a:pPr>
            </a:p>
          </p:txBody>
        </p:sp>
        <p:sp>
          <p:nvSpPr>
            <p:cNvPr id="2968" name="P(){…"/>
            <p:cNvSpPr/>
            <p:nvPr/>
          </p:nvSpPr>
          <p:spPr>
            <a:xfrm>
              <a:off x="271437" y="294797"/>
              <a:ext cx="8515147" cy="121221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Autofit/>
            </a:bodyPr>
            <a:lstStyle/>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P(){</a:t>
              </a: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3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3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5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defRPr sz="5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a:t>
              </a:r>
            </a:p>
            <a:p>
              <a:pPr algn="l">
                <a:defRPr sz="5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rPr sz="6000"/>
                <a:t>}</a:t>
              </a:r>
              <a:r>
                <a:t>      </a:t>
              </a:r>
            </a:p>
          </p:txBody>
        </p:sp>
      </p:grpSp>
      <p:grpSp>
        <p:nvGrpSpPr>
          <p:cNvPr id="2977" name="Group"/>
          <p:cNvGrpSpPr/>
          <p:nvPr/>
        </p:nvGrpSpPr>
        <p:grpSpPr>
          <a:xfrm>
            <a:off x="15044317" y="7445093"/>
            <a:ext cx="7304640" cy="3804345"/>
            <a:chOff x="0" y="0"/>
            <a:chExt cx="7304639" cy="3804344"/>
          </a:xfrm>
        </p:grpSpPr>
        <p:sp>
          <p:nvSpPr>
            <p:cNvPr id="2970" name="Line"/>
            <p:cNvSpPr/>
            <p:nvPr/>
          </p:nvSpPr>
          <p:spPr>
            <a:xfrm rot="5400000">
              <a:off x="384847" y="1179977"/>
              <a:ext cx="947285" cy="5849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971" name="Line"/>
            <p:cNvSpPr/>
            <p:nvPr/>
          </p:nvSpPr>
          <p:spPr>
            <a:xfrm>
              <a:off x="6639185" y="1876228"/>
              <a:ext cx="630511" cy="1"/>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972" name="Rectangle"/>
            <p:cNvSpPr/>
            <p:nvPr/>
          </p:nvSpPr>
          <p:spPr>
            <a:xfrm>
              <a:off x="0" y="0"/>
              <a:ext cx="5479903" cy="948001"/>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2973" name="Rectangle"/>
            <p:cNvSpPr/>
            <p:nvPr/>
          </p:nvSpPr>
          <p:spPr>
            <a:xfrm>
              <a:off x="1146789" y="1403653"/>
              <a:ext cx="5479904" cy="948001"/>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2974" name="Line"/>
            <p:cNvSpPr/>
            <p:nvPr/>
          </p:nvSpPr>
          <p:spPr>
            <a:xfrm rot="5400000">
              <a:off x="-460560" y="1693871"/>
              <a:ext cx="2343847" cy="9535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975" name="Line"/>
            <p:cNvSpPr/>
            <p:nvPr/>
          </p:nvSpPr>
          <p:spPr>
            <a:xfrm rot="16200000">
              <a:off x="4930506" y="1032038"/>
              <a:ext cx="2912476" cy="1835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 y="14056"/>
                  </a:moveTo>
                  <a:lnTo>
                    <a:pt x="0" y="21550"/>
                  </a:lnTo>
                  <a:lnTo>
                    <a:pt x="21511" y="21600"/>
                  </a:lnTo>
                  <a:lnTo>
                    <a:pt x="21600" y="0"/>
                  </a:ln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976" name="Rectangle"/>
            <p:cNvSpPr/>
            <p:nvPr/>
          </p:nvSpPr>
          <p:spPr>
            <a:xfrm>
              <a:off x="1146789" y="2856343"/>
              <a:ext cx="5479904" cy="948002"/>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grpSp>
      <p:sp>
        <p:nvSpPr>
          <p:cNvPr id="2978" name="Line"/>
          <p:cNvSpPr/>
          <p:nvPr/>
        </p:nvSpPr>
        <p:spPr>
          <a:xfrm>
            <a:off x="9808938" y="7987337"/>
            <a:ext cx="3575116" cy="1"/>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979" name="Line"/>
          <p:cNvSpPr/>
          <p:nvPr/>
        </p:nvSpPr>
        <p:spPr>
          <a:xfrm>
            <a:off x="4571753" y="7987337"/>
            <a:ext cx="1968769" cy="1"/>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2999" name="Group"/>
          <p:cNvGrpSpPr/>
          <p:nvPr/>
        </p:nvGrpSpPr>
        <p:grpSpPr>
          <a:xfrm>
            <a:off x="15205438" y="4810562"/>
            <a:ext cx="7229936" cy="7775951"/>
            <a:chOff x="247536" y="0"/>
            <a:chExt cx="7229934" cy="7775949"/>
          </a:xfrm>
        </p:grpSpPr>
        <p:sp>
          <p:nvSpPr>
            <p:cNvPr id="2980" name="Rounded Rectangle"/>
            <p:cNvSpPr/>
            <p:nvPr/>
          </p:nvSpPr>
          <p:spPr>
            <a:xfrm>
              <a:off x="2334927" y="4573789"/>
              <a:ext cx="2982471" cy="1217150"/>
            </a:xfrm>
            <a:prstGeom prst="roundRect">
              <a:avLst>
                <a:gd name="adj" fmla="val 15577"/>
              </a:avLst>
            </a:prstGeom>
            <a:solidFill>
              <a:srgbClr val="FFFC8C"/>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981" name="Rounded Rectangle"/>
            <p:cNvSpPr/>
            <p:nvPr/>
          </p:nvSpPr>
          <p:spPr>
            <a:xfrm>
              <a:off x="382196" y="6558801"/>
              <a:ext cx="2982471" cy="1217149"/>
            </a:xfrm>
            <a:prstGeom prst="roundRect">
              <a:avLst>
                <a:gd name="adj" fmla="val 15577"/>
              </a:avLst>
            </a:prstGeom>
            <a:solidFill>
              <a:schemeClr val="accent6">
                <a:hueOff val="7068543"/>
                <a:satOff val="-63217"/>
                <a:lumOff val="21330"/>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982" name="Rounded Rectangle"/>
            <p:cNvSpPr/>
            <p:nvPr/>
          </p:nvSpPr>
          <p:spPr>
            <a:xfrm>
              <a:off x="2213088" y="631633"/>
              <a:ext cx="2982471" cy="1217149"/>
            </a:xfrm>
            <a:prstGeom prst="roundRect">
              <a:avLst>
                <a:gd name="adj" fmla="val 15577"/>
              </a:avLst>
            </a:prstGeom>
            <a:solidFill>
              <a:srgbClr val="F093A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983" name="Rounded Rectangle"/>
            <p:cNvSpPr/>
            <p:nvPr/>
          </p:nvSpPr>
          <p:spPr>
            <a:xfrm>
              <a:off x="382196" y="2628400"/>
              <a:ext cx="2982471" cy="1217150"/>
            </a:xfrm>
            <a:prstGeom prst="roundRect">
              <a:avLst>
                <a:gd name="adj" fmla="val 15577"/>
              </a:avLst>
            </a:prstGeom>
            <a:solidFill>
              <a:srgbClr val="8DD3F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984" name="Rounded Rectangle"/>
            <p:cNvSpPr/>
            <p:nvPr/>
          </p:nvSpPr>
          <p:spPr>
            <a:xfrm>
              <a:off x="3937917" y="2602711"/>
              <a:ext cx="2982471" cy="1217150"/>
            </a:xfrm>
            <a:prstGeom prst="roundRect">
              <a:avLst>
                <a:gd name="adj" fmla="val 15577"/>
              </a:avLst>
            </a:prstGeom>
            <a:solidFill>
              <a:srgbClr val="B3833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985" name="Line"/>
            <p:cNvSpPr/>
            <p:nvPr/>
          </p:nvSpPr>
          <p:spPr>
            <a:xfrm flipH="1" rot="5400000">
              <a:off x="3412021" y="3049665"/>
              <a:ext cx="5923262" cy="22076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 y="11044"/>
                  </a:moveTo>
                  <a:lnTo>
                    <a:pt x="0" y="336"/>
                  </a:lnTo>
                  <a:lnTo>
                    <a:pt x="21571" y="0"/>
                  </a:lnTo>
                  <a:lnTo>
                    <a:pt x="21600" y="21600"/>
                  </a:lnTo>
                </a:path>
              </a:pathLst>
            </a:cu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986" name="Line"/>
            <p:cNvSpPr/>
            <p:nvPr/>
          </p:nvSpPr>
          <p:spPr>
            <a:xfrm>
              <a:off x="1812764" y="3842794"/>
              <a:ext cx="1444319" cy="749129"/>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987" name="Line"/>
            <p:cNvSpPr/>
            <p:nvPr/>
          </p:nvSpPr>
          <p:spPr>
            <a:xfrm>
              <a:off x="3704323" y="0"/>
              <a:ext cx="1" cy="597402"/>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988" name="Rounded Rectangle"/>
            <p:cNvSpPr/>
            <p:nvPr/>
          </p:nvSpPr>
          <p:spPr>
            <a:xfrm>
              <a:off x="3997012" y="6507421"/>
              <a:ext cx="2982471" cy="1217150"/>
            </a:xfrm>
            <a:prstGeom prst="roundRect">
              <a:avLst>
                <a:gd name="adj" fmla="val 15577"/>
              </a:avLst>
            </a:prstGeom>
            <a:solidFill>
              <a:srgbClr val="489933"/>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2989" name="Line"/>
            <p:cNvSpPr/>
            <p:nvPr/>
          </p:nvSpPr>
          <p:spPr>
            <a:xfrm>
              <a:off x="4202368" y="1851682"/>
              <a:ext cx="1444320" cy="749128"/>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990" name="Line"/>
            <p:cNvSpPr/>
            <p:nvPr/>
          </p:nvSpPr>
          <p:spPr>
            <a:xfrm flipH="1">
              <a:off x="1829073" y="1851682"/>
              <a:ext cx="1444320" cy="749128"/>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991" name="Line"/>
            <p:cNvSpPr/>
            <p:nvPr/>
          </p:nvSpPr>
          <p:spPr>
            <a:xfrm flipH="1">
              <a:off x="4074668" y="3818018"/>
              <a:ext cx="1444319" cy="749128"/>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992" name="Line"/>
            <p:cNvSpPr/>
            <p:nvPr/>
          </p:nvSpPr>
          <p:spPr>
            <a:xfrm>
              <a:off x="4071878" y="5784353"/>
              <a:ext cx="1444319" cy="749129"/>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993" name="Line"/>
            <p:cNvSpPr/>
            <p:nvPr/>
          </p:nvSpPr>
          <p:spPr>
            <a:xfrm flipH="1">
              <a:off x="1698584" y="5784353"/>
              <a:ext cx="1444320" cy="749129"/>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2994" name="DECODE"/>
            <p:cNvSpPr txBox="1"/>
            <p:nvPr/>
          </p:nvSpPr>
          <p:spPr>
            <a:xfrm>
              <a:off x="247536" y="2833993"/>
              <a:ext cx="3186547" cy="8457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sz="6300">
                  <a:solidFill>
                    <a:srgbClr val="000000"/>
                  </a:solidFill>
                  <a:latin typeface="Apple Symbols"/>
                  <a:ea typeface="Apple Symbols"/>
                  <a:cs typeface="Apple Symbols"/>
                  <a:sym typeface="Apple Symbols"/>
                </a:defRPr>
              </a:lvl1pPr>
            </a:lstStyle>
            <a:p>
              <a:pPr/>
              <a:r>
                <a:t>DECODE</a:t>
              </a:r>
            </a:p>
          </p:txBody>
        </p:sp>
        <p:sp>
          <p:nvSpPr>
            <p:cNvPr id="2995" name="ENCODE"/>
            <p:cNvSpPr txBox="1"/>
            <p:nvPr/>
          </p:nvSpPr>
          <p:spPr>
            <a:xfrm>
              <a:off x="3901123" y="6729059"/>
              <a:ext cx="3186548" cy="8457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sz="6300">
                  <a:solidFill>
                    <a:srgbClr val="000000"/>
                  </a:solidFill>
                  <a:latin typeface="Apple Symbols"/>
                  <a:ea typeface="Apple Symbols"/>
                  <a:cs typeface="Apple Symbols"/>
                  <a:sym typeface="Apple Symbols"/>
                </a:defRPr>
              </a:lvl1pPr>
            </a:lstStyle>
            <a:p>
              <a:pPr/>
              <a:r>
                <a:t>ENCODE</a:t>
              </a:r>
            </a:p>
          </p:txBody>
        </p:sp>
        <p:pic>
          <p:nvPicPr>
            <p:cNvPr id="2996" name="arthouse-wallpaper-623004-64_1000.jpg" descr="arthouse-wallpaper-623004-64_1000.jpg"/>
            <p:cNvPicPr>
              <a:picLocks noChangeAspect="1"/>
            </p:cNvPicPr>
            <p:nvPr/>
          </p:nvPicPr>
          <p:blipFill>
            <a:blip r:embed="rId5">
              <a:alphaModFix amt="50196"/>
              <a:extLst/>
            </a:blip>
            <a:srcRect l="0" t="0" r="12509" b="66240"/>
            <a:stretch>
              <a:fillRect/>
            </a:stretch>
          </p:blipFill>
          <p:spPr>
            <a:xfrm>
              <a:off x="433869" y="6616082"/>
              <a:ext cx="2896376" cy="1117602"/>
            </a:xfrm>
            <a:prstGeom prst="rect">
              <a:avLst/>
            </a:prstGeom>
            <a:ln w="12700" cap="flat">
              <a:noFill/>
              <a:miter lim="400000"/>
            </a:ln>
            <a:effectLst/>
          </p:spPr>
        </p:pic>
        <p:pic>
          <p:nvPicPr>
            <p:cNvPr id="2997" name="arthouse-wallpaper-623004-64_1000.jpg" descr="arthouse-wallpaper-623004-64_1000.jpg"/>
            <p:cNvPicPr>
              <a:picLocks noChangeAspect="1"/>
            </p:cNvPicPr>
            <p:nvPr/>
          </p:nvPicPr>
          <p:blipFill>
            <a:blip r:embed="rId5">
              <a:alphaModFix amt="50196"/>
              <a:extLst/>
            </a:blip>
            <a:srcRect l="0" t="0" r="12509" b="66240"/>
            <a:stretch>
              <a:fillRect/>
            </a:stretch>
          </p:blipFill>
          <p:spPr>
            <a:xfrm>
              <a:off x="3979930" y="2635011"/>
              <a:ext cx="2896376" cy="1117601"/>
            </a:xfrm>
            <a:prstGeom prst="rect">
              <a:avLst/>
            </a:prstGeom>
            <a:ln w="12700" cap="flat">
              <a:noFill/>
              <a:miter lim="400000"/>
            </a:ln>
            <a:effectLst/>
          </p:spPr>
        </p:pic>
        <p:pic>
          <p:nvPicPr>
            <p:cNvPr id="2998" name="arthouse-wallpaper-623004-64_1000.jpg" descr="arthouse-wallpaper-623004-64_1000.jpg"/>
            <p:cNvPicPr>
              <a:picLocks noChangeAspect="1"/>
            </p:cNvPicPr>
            <p:nvPr/>
          </p:nvPicPr>
          <p:blipFill>
            <a:blip r:embed="rId5">
              <a:alphaModFix amt="50196"/>
              <a:extLst/>
            </a:blip>
            <a:srcRect l="0" t="1382" r="12509" b="63150"/>
            <a:stretch>
              <a:fillRect/>
            </a:stretch>
          </p:blipFill>
          <p:spPr>
            <a:xfrm>
              <a:off x="4048384" y="6518859"/>
              <a:ext cx="2896376" cy="1174126"/>
            </a:xfrm>
            <a:prstGeom prst="rect">
              <a:avLst/>
            </a:prstGeom>
            <a:ln w="12700" cap="flat">
              <a:noFill/>
              <a:miter lim="400000"/>
            </a:ln>
            <a:effectLst/>
          </p:spPr>
        </p:pic>
      </p:grpSp>
      <p:sp>
        <p:nvSpPr>
          <p:cNvPr id="3000" name="Rounded Rectangle"/>
          <p:cNvSpPr/>
          <p:nvPr/>
        </p:nvSpPr>
        <p:spPr>
          <a:xfrm>
            <a:off x="4410138" y="1601585"/>
            <a:ext cx="7632234" cy="3500062"/>
          </a:xfrm>
          <a:prstGeom prst="roundRect">
            <a:avLst>
              <a:gd name="adj" fmla="val 10773"/>
            </a:avLst>
          </a:prstGeom>
          <a:solidFill>
            <a:srgbClr val="87D6FF"/>
          </a:solidFill>
          <a:ln w="101600">
            <a:solidFill>
              <a:srgbClr val="3D315B"/>
            </a:solidFill>
            <a:miter lim="400000"/>
          </a:ln>
          <a:effectLst>
            <a:outerShdw sx="100000" sy="100000" kx="0" ky="0" algn="b" rotWithShape="0" blurRad="190500" dist="228600" dir="959345">
              <a:srgbClr val="000000"/>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3001" name="Obfuscation Script"/>
          <p:cNvSpPr txBox="1"/>
          <p:nvPr/>
        </p:nvSpPr>
        <p:spPr>
          <a:xfrm>
            <a:off x="4845793" y="1732920"/>
            <a:ext cx="6818063" cy="10676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lnSpc>
                <a:spcPct val="80000"/>
              </a:lnSpc>
              <a:defRPr b="1" sz="5000">
                <a:solidFill>
                  <a:srgbClr val="000000"/>
                </a:solidFill>
                <a:latin typeface="+mj-lt"/>
                <a:ea typeface="+mj-ea"/>
                <a:cs typeface="+mj-cs"/>
                <a:sym typeface="Trebuchet MS"/>
              </a:defRPr>
            </a:lvl1pPr>
          </a:lstStyle>
          <a:p>
            <a:pPr/>
            <a:r>
              <a:t>Obfuscation Script</a:t>
            </a:r>
          </a:p>
        </p:txBody>
      </p:sp>
      <p:grpSp>
        <p:nvGrpSpPr>
          <p:cNvPr id="3004" name="Group"/>
          <p:cNvGrpSpPr/>
          <p:nvPr/>
        </p:nvGrpSpPr>
        <p:grpSpPr>
          <a:xfrm>
            <a:off x="4198785" y="2797502"/>
            <a:ext cx="3824390" cy="1848397"/>
            <a:chOff x="0" y="0"/>
            <a:chExt cx="3824389" cy="1848396"/>
          </a:xfrm>
        </p:grpSpPr>
        <p:sp>
          <p:nvSpPr>
            <p:cNvPr id="3002" name="Oval"/>
            <p:cNvSpPr/>
            <p:nvPr/>
          </p:nvSpPr>
          <p:spPr>
            <a:xfrm>
              <a:off x="370108" y="0"/>
              <a:ext cx="3007075" cy="1848397"/>
            </a:xfrm>
            <a:prstGeom prst="ellipse">
              <a:avLst/>
            </a:prstGeom>
            <a:solidFill>
              <a:srgbClr val="FFFFFF"/>
            </a:solidFill>
            <a:ln w="50800" cap="flat">
              <a:solidFill>
                <a:srgbClr val="000000"/>
              </a:solidFill>
              <a:prstDash val="solid"/>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003" name="Virtualize/Dynamic"/>
            <p:cNvSpPr txBox="1"/>
            <p:nvPr/>
          </p:nvSpPr>
          <p:spPr>
            <a:xfrm>
              <a:off x="0" y="274107"/>
              <a:ext cx="3824390" cy="1336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4000">
                  <a:solidFill>
                    <a:srgbClr val="000000"/>
                  </a:solidFill>
                  <a:latin typeface="+mj-lt"/>
                  <a:ea typeface="+mj-ea"/>
                  <a:cs typeface="+mj-cs"/>
                  <a:sym typeface="Trebuchet MS"/>
                </a:defRPr>
              </a:lvl1pPr>
            </a:lstStyle>
            <a:p>
              <a:pPr/>
              <a:r>
                <a:t>Virtualize/Dynamic</a:t>
              </a:r>
            </a:p>
          </p:txBody>
        </p:sp>
      </p:grpSp>
      <p:grpSp>
        <p:nvGrpSpPr>
          <p:cNvPr id="3008" name="Group"/>
          <p:cNvGrpSpPr/>
          <p:nvPr/>
        </p:nvGrpSpPr>
        <p:grpSpPr>
          <a:xfrm>
            <a:off x="7701459" y="2797502"/>
            <a:ext cx="4627016" cy="1848397"/>
            <a:chOff x="0" y="0"/>
            <a:chExt cx="4627015" cy="1848396"/>
          </a:xfrm>
        </p:grpSpPr>
        <p:sp>
          <p:nvSpPr>
            <p:cNvPr id="3005" name="Line"/>
            <p:cNvSpPr/>
            <p:nvPr/>
          </p:nvSpPr>
          <p:spPr>
            <a:xfrm>
              <a:off x="0" y="924198"/>
              <a:ext cx="1186164" cy="1"/>
            </a:xfrm>
            <a:prstGeom prst="line">
              <a:avLst/>
            </a:prstGeom>
            <a:noFill/>
            <a:ln w="1143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006" name="Oval"/>
            <p:cNvSpPr/>
            <p:nvPr/>
          </p:nvSpPr>
          <p:spPr>
            <a:xfrm>
              <a:off x="1213170" y="0"/>
              <a:ext cx="3007076" cy="1848397"/>
            </a:xfrm>
            <a:prstGeom prst="ellipse">
              <a:avLst/>
            </a:prstGeom>
            <a:solidFill>
              <a:srgbClr val="FFFFFF"/>
            </a:solidFill>
            <a:ln w="50800" cap="flat">
              <a:solidFill>
                <a:srgbClr val="000000"/>
              </a:solidFill>
              <a:prstDash val="solid"/>
              <a:miter lim="400000"/>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007" name="Dynamic"/>
            <p:cNvSpPr txBox="1"/>
            <p:nvPr/>
          </p:nvSpPr>
          <p:spPr>
            <a:xfrm>
              <a:off x="802626" y="496357"/>
              <a:ext cx="3824390" cy="739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sz="4000">
                  <a:solidFill>
                    <a:srgbClr val="000000"/>
                  </a:solidFill>
                  <a:latin typeface="+mj-lt"/>
                  <a:ea typeface="+mj-ea"/>
                  <a:cs typeface="+mj-cs"/>
                  <a:sym typeface="Trebuchet MS"/>
                </a:defRPr>
              </a:lvl1pPr>
            </a:lstStyle>
            <a:p>
              <a:pPr/>
              <a:r>
                <a:t>Dynamic</a:t>
              </a:r>
            </a:p>
          </p:txBody>
        </p:sp>
      </p:grpSp>
      <p:sp>
        <p:nvSpPr>
          <p:cNvPr id="3009" name="Line"/>
          <p:cNvSpPr/>
          <p:nvPr/>
        </p:nvSpPr>
        <p:spPr>
          <a:xfrm>
            <a:off x="8263629" y="5367794"/>
            <a:ext cx="1" cy="1460770"/>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010" name="arthouse-wallpaper-623004-64_1000.jpg" descr="arthouse-wallpaper-623004-64_1000.jpg"/>
          <p:cNvPicPr>
            <a:picLocks noChangeAspect="1"/>
          </p:cNvPicPr>
          <p:nvPr/>
        </p:nvPicPr>
        <p:blipFill>
          <a:blip r:embed="rId5">
            <a:alphaModFix amt="82677"/>
            <a:extLst/>
          </a:blip>
          <a:srcRect l="2006" t="0" r="12509" b="66240"/>
          <a:stretch>
            <a:fillRect/>
          </a:stretch>
        </p:blipFill>
        <p:spPr>
          <a:xfrm>
            <a:off x="17329272" y="9418742"/>
            <a:ext cx="2904332" cy="1146969"/>
          </a:xfrm>
          <a:prstGeom prst="rect">
            <a:avLst/>
          </a:prstGeom>
          <a:ln w="12700">
            <a:miter lim="400000"/>
          </a:ln>
        </p:spPr>
      </p:pic>
      <p:graphicFrame>
        <p:nvGraphicFramePr>
          <p:cNvPr id="3011" name="Table"/>
          <p:cNvGraphicFramePr/>
          <p:nvPr/>
        </p:nvGraphicFramePr>
        <p:xfrm>
          <a:off x="14702569" y="3257926"/>
          <a:ext cx="8679186" cy="154966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571377"/>
                <a:gridCol w="1857498"/>
                <a:gridCol w="2508615"/>
                <a:gridCol w="1652794"/>
              </a:tblGrid>
              <a:tr h="1460768">
                <a:tc>
                  <a:txBody>
                    <a:bodyPr/>
                    <a:lstStyle/>
                    <a:p>
                      <a:pPr defTabSz="914400">
                        <a:defRPr sz="1800">
                          <a:solidFill>
                            <a:srgbClr val="000000"/>
                          </a:solidFill>
                        </a:defRPr>
                      </a:pPr>
                      <a:r>
                        <a:rPr sz="3800">
                          <a:solidFill>
                            <a:srgbClr val="FFFFFF"/>
                          </a:solidFill>
                          <a:latin typeface="+mj-lt"/>
                          <a:ea typeface="+mj-ea"/>
                          <a:cs typeface="+mj-cs"/>
                          <a:sym typeface="Trebuchet MS"/>
                        </a:rPr>
                        <a:t>DECODE()</a:t>
                      </a: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88900">
                      <a:solidFill>
                        <a:srgbClr val="000000"/>
                      </a:solidFill>
                      <a:miter lim="400000"/>
                    </a:lnB>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add</a:t>
                      </a: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88900">
                      <a:solidFill>
                        <a:srgbClr val="000000"/>
                      </a:solidFill>
                      <a:miter lim="400000"/>
                    </a:lnB>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ENCODE()</a:t>
                      </a: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88900">
                      <a:solidFill>
                        <a:srgbClr val="000000"/>
                      </a:solidFill>
                      <a:miter lim="400000"/>
                    </a:lnB>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sub</a:t>
                      </a: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88900">
                      <a:solidFill>
                        <a:srgbClr val="000000"/>
                      </a:solidFill>
                      <a:miter lim="400000"/>
                    </a:lnB>
                    <a:solidFill>
                      <a:srgbClr val="7B1979"/>
                    </a:solidFill>
                  </a:tcPr>
                </a:tc>
              </a:tr>
            </a:tbl>
          </a:graphicData>
        </a:graphic>
      </p:graphicFrame>
      <p:pic>
        <p:nvPicPr>
          <p:cNvPr id="3012" name="arthouse-wallpaper-623004-64_1000.jpg" descr="arthouse-wallpaper-623004-64_1000.jpg"/>
          <p:cNvPicPr>
            <a:picLocks noChangeAspect="1"/>
          </p:cNvPicPr>
          <p:nvPr/>
        </p:nvPicPr>
        <p:blipFill>
          <a:blip r:embed="rId5">
            <a:alphaModFix amt="82761"/>
            <a:extLst/>
          </a:blip>
          <a:srcRect l="25041" t="35888" r="0" b="41468"/>
          <a:stretch>
            <a:fillRect/>
          </a:stretch>
        </p:blipFill>
        <p:spPr>
          <a:xfrm>
            <a:off x="17256425" y="3338824"/>
            <a:ext cx="4299628" cy="1298790"/>
          </a:xfrm>
          <a:prstGeom prst="rect">
            <a:avLst/>
          </a:prstGeom>
          <a:ln w="12700">
            <a:miter lim="400000"/>
          </a:ln>
        </p:spPr>
      </p:pic>
      <p:pic>
        <p:nvPicPr>
          <p:cNvPr id="3013" name="arthouse-wallpaper-623004-64_1000.jpg" descr="arthouse-wallpaper-623004-64_1000.jpg"/>
          <p:cNvPicPr>
            <a:picLocks noChangeAspect="1"/>
          </p:cNvPicPr>
          <p:nvPr/>
        </p:nvPicPr>
        <p:blipFill>
          <a:blip r:embed="rId5">
            <a:alphaModFix amt="82761"/>
            <a:extLst/>
          </a:blip>
          <a:srcRect l="0" t="44447" r="34014" b="36211"/>
          <a:stretch>
            <a:fillRect/>
          </a:stretch>
        </p:blipFill>
        <p:spPr>
          <a:xfrm>
            <a:off x="14702380" y="3349937"/>
            <a:ext cx="4355827" cy="1276773"/>
          </a:xfrm>
          <a:prstGeom prst="rect">
            <a:avLst/>
          </a:prstGeom>
          <a:ln w="12700">
            <a:miter lim="400000"/>
          </a:ln>
        </p:spPr>
      </p:pic>
      <p:grpSp>
        <p:nvGrpSpPr>
          <p:cNvPr id="3016" name="Group"/>
          <p:cNvGrpSpPr/>
          <p:nvPr/>
        </p:nvGrpSpPr>
        <p:grpSpPr>
          <a:xfrm>
            <a:off x="14230145" y="1669417"/>
            <a:ext cx="1826175" cy="1500619"/>
            <a:chOff x="0" y="0"/>
            <a:chExt cx="1826173" cy="1500617"/>
          </a:xfrm>
        </p:grpSpPr>
        <p:sp>
          <p:nvSpPr>
            <p:cNvPr id="3014" name="VPC"/>
            <p:cNvSpPr txBox="1"/>
            <p:nvPr/>
          </p:nvSpPr>
          <p:spPr>
            <a:xfrm>
              <a:off x="0" y="0"/>
              <a:ext cx="1826174" cy="12652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lnSpc>
                  <a:spcPct val="80000"/>
                </a:lnSpc>
                <a:defRPr b="1" sz="4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VPC</a:t>
              </a:r>
            </a:p>
          </p:txBody>
        </p:sp>
        <p:sp>
          <p:nvSpPr>
            <p:cNvPr id="3015" name="Line"/>
            <p:cNvSpPr/>
            <p:nvPr/>
          </p:nvSpPr>
          <p:spPr>
            <a:xfrm flipH="1">
              <a:off x="570187" y="916894"/>
              <a:ext cx="1" cy="583724"/>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pic>
        <p:nvPicPr>
          <p:cNvPr id="3017" name="arthouse-wallpaper-623004-64_1000.jpg" descr="arthouse-wallpaper-623004-64_1000.jpg"/>
          <p:cNvPicPr>
            <a:picLocks noChangeAspect="1"/>
          </p:cNvPicPr>
          <p:nvPr/>
        </p:nvPicPr>
        <p:blipFill>
          <a:blip r:embed="rId5">
            <a:alphaModFix amt="82677"/>
            <a:extLst/>
          </a:blip>
          <a:srcRect l="0" t="0" r="12509" b="66240"/>
          <a:stretch>
            <a:fillRect/>
          </a:stretch>
        </p:blipFill>
        <p:spPr>
          <a:xfrm>
            <a:off x="15368632" y="7477297"/>
            <a:ext cx="2972486" cy="1146969"/>
          </a:xfrm>
          <a:prstGeom prst="rect">
            <a:avLst/>
          </a:prstGeom>
          <a:ln w="12700">
            <a:miter lim="400000"/>
          </a:ln>
        </p:spPr>
      </p:pic>
      <p:sp>
        <p:nvSpPr>
          <p:cNvPr id="3018" name="Line"/>
          <p:cNvSpPr/>
          <p:nvPr/>
        </p:nvSpPr>
        <p:spPr>
          <a:xfrm>
            <a:off x="14416136" y="7984975"/>
            <a:ext cx="961672" cy="25612"/>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0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969"/>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977"/>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2978"/>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3016"/>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3011"/>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30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8" fill="hold">
                                  <p:stCondLst>
                                    <p:cond delay="0"/>
                                  </p:stCondLst>
                                  <p:iterate type="el" backwards="0">
                                    <p:tmAbs val="0"/>
                                  </p:iterate>
                                  <p:childTnLst>
                                    <p:set>
                                      <p:cBhvr>
                                        <p:cTn id="28" fill="hold"/>
                                        <p:tgtEl>
                                          <p:spTgt spid="3008"/>
                                        </p:tgtEl>
                                        <p:attrNameLst>
                                          <p:attrName>style.visibility</p:attrName>
                                        </p:attrNameLst>
                                      </p:cBhvr>
                                      <p:to>
                                        <p:strVal val="visible"/>
                                      </p:to>
                                    </p:set>
                                  </p:childTnLst>
                                </p:cTn>
                              </p:par>
                            </p:childTnLst>
                          </p:cTn>
                        </p:par>
                        <p:par>
                          <p:cTn id="29" fill="hold">
                            <p:stCondLst>
                              <p:cond delay="0"/>
                            </p:stCondLst>
                            <p:childTnLst>
                              <p:par>
                                <p:cTn id="30" presetClass="entr" nodeType="afterEffect" presetID="9" grpId="9" fill="hold">
                                  <p:stCondLst>
                                    <p:cond delay="0"/>
                                  </p:stCondLst>
                                  <p:iterate type="el" backwards="0">
                                    <p:tmAbs val="0"/>
                                  </p:iterate>
                                  <p:childTnLst>
                                    <p:set>
                                      <p:cBhvr>
                                        <p:cTn id="31" fill="hold"/>
                                        <p:tgtEl>
                                          <p:spTgt spid="2999"/>
                                        </p:tgtEl>
                                        <p:attrNameLst>
                                          <p:attrName>style.visibility</p:attrName>
                                        </p:attrNameLst>
                                      </p:cBhvr>
                                      <p:to>
                                        <p:strVal val="visible"/>
                                      </p:to>
                                    </p:set>
                                    <p:animEffect filter="dissolve" transition="in">
                                      <p:cBhvr>
                                        <p:cTn id="32" dur="1000"/>
                                        <p:tgtEl>
                                          <p:spTgt spid="2999"/>
                                        </p:tgtEl>
                                      </p:cBhvr>
                                    </p:animEffect>
                                  </p:childTnLst>
                                </p:cTn>
                              </p:par>
                            </p:childTnLst>
                          </p:cTn>
                        </p:par>
                        <p:par>
                          <p:cTn id="33" fill="hold">
                            <p:stCondLst>
                              <p:cond delay="1000"/>
                            </p:stCondLst>
                            <p:childTnLst>
                              <p:par>
                                <p:cTn id="34" presetClass="exit" nodeType="afterEffect" presetID="9" grpId="10" fill="hold">
                                  <p:stCondLst>
                                    <p:cond delay="0"/>
                                  </p:stCondLst>
                                  <p:iterate type="el" backwards="0">
                                    <p:tmAbs val="0"/>
                                  </p:iterate>
                                  <p:childTnLst>
                                    <p:animEffect filter="dissolve" transition="out">
                                      <p:cBhvr>
                                        <p:cTn id="35" dur="1000" fill="hold"/>
                                        <p:tgtEl>
                                          <p:spTgt spid="2977"/>
                                        </p:tgtEl>
                                      </p:cBhvr>
                                    </p:animEffect>
                                    <p:set>
                                      <p:cBhvr>
                                        <p:cTn id="36" fill="hold">
                                          <p:stCondLst>
                                            <p:cond delay="999"/>
                                          </p:stCondLst>
                                        </p:cTn>
                                        <p:tgtEl>
                                          <p:spTgt spid="2977"/>
                                        </p:tgtEl>
                                        <p:attrNameLst>
                                          <p:attrName>style.visibility</p:attrName>
                                        </p:attrNameLst>
                                      </p:cBhvr>
                                      <p:to>
                                        <p:strVal val="hidden"/>
                                      </p:to>
                                    </p:set>
                                  </p:childTnLst>
                                </p:cTn>
                              </p:par>
                            </p:childTnLst>
                          </p:cTn>
                        </p:par>
                        <p:par>
                          <p:cTn id="37" fill="hold">
                            <p:stCondLst>
                              <p:cond delay="2000"/>
                            </p:stCondLst>
                            <p:childTnLst>
                              <p:par>
                                <p:cTn id="38" presetClass="entr" nodeType="afterEffect" presetID="9" grpId="11" fill="hold">
                                  <p:stCondLst>
                                    <p:cond delay="0"/>
                                  </p:stCondLst>
                                  <p:iterate type="el" backwards="0">
                                    <p:tmAbs val="0"/>
                                  </p:iterate>
                                  <p:childTnLst>
                                    <p:set>
                                      <p:cBhvr>
                                        <p:cTn id="39" fill="hold"/>
                                        <p:tgtEl>
                                          <p:spTgt spid="3010"/>
                                        </p:tgtEl>
                                        <p:attrNameLst>
                                          <p:attrName>style.visibility</p:attrName>
                                        </p:attrNameLst>
                                      </p:cBhvr>
                                      <p:to>
                                        <p:strVal val="visible"/>
                                      </p:to>
                                    </p:set>
                                    <p:animEffect filter="dissolve" transition="in">
                                      <p:cBhvr>
                                        <p:cTn id="40" dur="500"/>
                                        <p:tgtEl>
                                          <p:spTgt spid="3010"/>
                                        </p:tgtEl>
                                      </p:cBhvr>
                                    </p:animEffect>
                                  </p:childTnLst>
                                </p:cTn>
                              </p:par>
                            </p:childTnLst>
                          </p:cTn>
                        </p:par>
                        <p:par>
                          <p:cTn id="41" fill="hold">
                            <p:stCondLst>
                              <p:cond delay="2500"/>
                            </p:stCondLst>
                            <p:childTnLst>
                              <p:par>
                                <p:cTn id="42" presetClass="entr" nodeType="afterEffect" presetID="9" grpId="12" fill="hold">
                                  <p:stCondLst>
                                    <p:cond delay="0"/>
                                  </p:stCondLst>
                                  <p:iterate type="el" backwards="0">
                                    <p:tmAbs val="0"/>
                                  </p:iterate>
                                  <p:childTnLst>
                                    <p:set>
                                      <p:cBhvr>
                                        <p:cTn id="43" fill="hold"/>
                                        <p:tgtEl>
                                          <p:spTgt spid="3018"/>
                                        </p:tgtEl>
                                        <p:attrNameLst>
                                          <p:attrName>style.visibility</p:attrName>
                                        </p:attrNameLst>
                                      </p:cBhvr>
                                      <p:to>
                                        <p:strVal val="visible"/>
                                      </p:to>
                                    </p:set>
                                    <p:animEffect filter="dissolve" transition="in">
                                      <p:cBhvr>
                                        <p:cTn id="44" dur="1000"/>
                                        <p:tgtEl>
                                          <p:spTgt spid="3018"/>
                                        </p:tgtEl>
                                      </p:cBhvr>
                                    </p:animEffect>
                                  </p:childTnLst>
                                </p:cTn>
                              </p:par>
                            </p:childTnLst>
                          </p:cTn>
                        </p:par>
                      </p:childTnLst>
                    </p:cTn>
                  </p:par>
                  <p:par>
                    <p:cTn id="45" fill="hold">
                      <p:stCondLst>
                        <p:cond delay="indefinite"/>
                      </p:stCondLst>
                      <p:childTnLst>
                        <p:par>
                          <p:cTn id="46" fill="hold">
                            <p:stCondLst>
                              <p:cond delay="0"/>
                            </p:stCondLst>
                            <p:childTnLst>
                              <p:par>
                                <p:cTn id="47" presetClass="path" nodeType="clickEffect" presetSubtype="0" presetID="-1" grpId="13" accel="50000" decel="50000" fill="hold">
                                  <p:stCondLst>
                                    <p:cond delay="0"/>
                                  </p:stCondLst>
                                  <p:childTnLst>
                                    <p:animMotion path="M 0.000000 0.000000 L 0.100934 0.000000" origin="layout" pathEditMode="relative">
                                      <p:cBhvr>
                                        <p:cTn id="48" dur="1000" fill="hold"/>
                                        <p:tgtEl>
                                          <p:spTgt spid="3016"/>
                                        </p:tgtEl>
                                        <p:attrNameLst>
                                          <p:attrName>ppt_x</p:attrName>
                                          <p:attrName>ppt_y</p:attrName>
                                        </p:attrNameLst>
                                      </p:cBhvr>
                                    </p:animMotion>
                                  </p:childTnLst>
                                </p:cTn>
                              </p:par>
                            </p:childTnLst>
                          </p:cTn>
                        </p:par>
                        <p:par>
                          <p:cTn id="49" fill="hold">
                            <p:stCondLst>
                              <p:cond delay="0"/>
                            </p:stCondLst>
                            <p:childTnLst>
                              <p:par>
                                <p:cTn id="50" presetClass="path" nodeType="withEffect" presetSubtype="0" presetID="-1" grpId="14" accel="50000" decel="50000" fill="hold">
                                  <p:stCondLst>
                                    <p:cond delay="0"/>
                                  </p:stCondLst>
                                  <p:childTnLst>
                                    <p:animMotion path="M 0.000000 0.000000 C -0.005610 0.040551 0.001273 0.083351 0.018094 0.112500 C 0.033175 0.138635 0.054387 0.150340 0.075142 0.143981" origin="layout" pathEditMode="relative">
                                      <p:cBhvr>
                                        <p:cTn id="51" dur="1000" fill="hold"/>
                                        <p:tgtEl>
                                          <p:spTgt spid="3018"/>
                                        </p:tgtEl>
                                        <p:attrNameLst>
                                          <p:attrName>ppt_x</p:attrName>
                                          <p:attrName>ppt_y</p:attrName>
                                        </p:attrNameLst>
                                      </p:cBhvr>
                                    </p:animMotion>
                                  </p:childTnLst>
                                </p:cTn>
                              </p:par>
                            </p:childTnLst>
                          </p:cTn>
                        </p:par>
                        <p:par>
                          <p:cTn id="52" fill="hold">
                            <p:stCondLst>
                              <p:cond delay="1000"/>
                            </p:stCondLst>
                            <p:childTnLst>
                              <p:par>
                                <p:cTn id="53" presetClass="exit" nodeType="afterEffect" presetID="9" grpId="15" fill="hold">
                                  <p:stCondLst>
                                    <p:cond delay="0"/>
                                  </p:stCondLst>
                                  <p:iterate type="el" backwards="0">
                                    <p:tmAbs val="0"/>
                                  </p:iterate>
                                  <p:childTnLst>
                                    <p:animEffect filter="dissolve" transition="out">
                                      <p:cBhvr>
                                        <p:cTn id="54" dur="2500" fill="hold"/>
                                        <p:tgtEl>
                                          <p:spTgt spid="3012"/>
                                        </p:tgtEl>
                                      </p:cBhvr>
                                    </p:animEffect>
                                    <p:set>
                                      <p:cBhvr>
                                        <p:cTn id="55" fill="hold">
                                          <p:stCondLst>
                                            <p:cond delay="2499"/>
                                          </p:stCondLst>
                                        </p:cTn>
                                        <p:tgtEl>
                                          <p:spTgt spid="3012"/>
                                        </p:tgtEl>
                                        <p:attrNameLst>
                                          <p:attrName>style.visibility</p:attrName>
                                        </p:attrNameLst>
                                      </p:cBhvr>
                                      <p:to>
                                        <p:strVal val="hidden"/>
                                      </p:to>
                                    </p:set>
                                  </p:childTnLst>
                                </p:cTn>
                              </p:par>
                            </p:childTnLst>
                          </p:cTn>
                        </p:par>
                        <p:par>
                          <p:cTn id="56" fill="hold">
                            <p:stCondLst>
                              <p:cond delay="3500"/>
                            </p:stCondLst>
                            <p:childTnLst>
                              <p:par>
                                <p:cTn id="57" presetClass="exit" nodeType="afterEffect" presetID="9" grpId="16" fill="hold">
                                  <p:stCondLst>
                                    <p:cond delay="0"/>
                                  </p:stCondLst>
                                  <p:iterate type="el" backwards="0">
                                    <p:tmAbs val="0"/>
                                  </p:iterate>
                                  <p:childTnLst>
                                    <p:animEffect filter="dissolve" transition="out">
                                      <p:cBhvr>
                                        <p:cTn id="58" dur="2500" fill="hold"/>
                                        <p:tgtEl>
                                          <p:spTgt spid="3010"/>
                                        </p:tgtEl>
                                      </p:cBhvr>
                                    </p:animEffect>
                                    <p:set>
                                      <p:cBhvr>
                                        <p:cTn id="59" fill="hold">
                                          <p:stCondLst>
                                            <p:cond delay="2499"/>
                                          </p:stCondLst>
                                        </p:cTn>
                                        <p:tgtEl>
                                          <p:spTgt spid="3010"/>
                                        </p:tgtEl>
                                        <p:attrNameLst>
                                          <p:attrName>style.visibility</p:attrName>
                                        </p:attrNameLst>
                                      </p:cBhvr>
                                      <p:to>
                                        <p:strVal val="hidden"/>
                                      </p:to>
                                    </p:set>
                                  </p:childTnLst>
                                </p:cTn>
                              </p:par>
                            </p:childTnLst>
                          </p:cTn>
                        </p:par>
                        <p:par>
                          <p:cTn id="60" fill="hold">
                            <p:stCondLst>
                              <p:cond delay="0"/>
                            </p:stCondLst>
                            <p:childTnLst>
                              <p:par>
                                <p:cTn id="61" presetClass="path" nodeType="afterEffect" presetSubtype="0" presetID="-1" grpId="17" accel="50000" decel="50000" fill="hold">
                                  <p:stCondLst>
                                    <p:cond delay="0"/>
                                  </p:stCondLst>
                                  <p:childTnLst>
                                    <p:animMotion path="M 0.100934 0.000000 L 0.277303 0.002604" origin="layout" pathEditMode="relative">
                                      <p:cBhvr>
                                        <p:cTn id="62" dur="1000" fill="hold"/>
                                        <p:tgtEl>
                                          <p:spTgt spid="3016"/>
                                        </p:tgtEl>
                                        <p:attrNameLst>
                                          <p:attrName>ppt_x</p:attrName>
                                          <p:attrName>ppt_y</p:attrName>
                                        </p:attrNameLst>
                                      </p:cBhvr>
                                    </p:animMotion>
                                  </p:childTnLst>
                                </p:cTn>
                              </p:par>
                            </p:childTnLst>
                          </p:cTn>
                        </p:par>
                        <p:par>
                          <p:cTn id="63" fill="hold">
                            <p:stCondLst>
                              <p:cond delay="1000"/>
                            </p:stCondLst>
                            <p:childTnLst>
                              <p:par>
                                <p:cTn id="64" presetClass="entr" nodeType="afterEffect" presetSubtype="1" presetID="2" grpId="18" fill="hold">
                                  <p:stCondLst>
                                    <p:cond delay="0"/>
                                  </p:stCondLst>
                                  <p:iterate type="el" backwards="0">
                                    <p:tmAbs val="0"/>
                                  </p:iterate>
                                  <p:childTnLst>
                                    <p:set>
                                      <p:cBhvr>
                                        <p:cTn id="65" fill="hold"/>
                                        <p:tgtEl>
                                          <p:spTgt spid="3013"/>
                                        </p:tgtEl>
                                        <p:attrNameLst>
                                          <p:attrName>style.visibility</p:attrName>
                                        </p:attrNameLst>
                                      </p:cBhvr>
                                      <p:to>
                                        <p:strVal val="visible"/>
                                      </p:to>
                                    </p:set>
                                    <p:anim calcmode="lin" valueType="num">
                                      <p:cBhvr>
                                        <p:cTn id="66" dur="1500" fill="hold"/>
                                        <p:tgtEl>
                                          <p:spTgt spid="3013"/>
                                        </p:tgtEl>
                                        <p:attrNameLst>
                                          <p:attrName>ppt_x</p:attrName>
                                        </p:attrNameLst>
                                      </p:cBhvr>
                                      <p:tavLst>
                                        <p:tav tm="0">
                                          <p:val>
                                            <p:strVal val="#ppt_x"/>
                                          </p:val>
                                        </p:tav>
                                        <p:tav tm="100000">
                                          <p:val>
                                            <p:strVal val="#ppt_x"/>
                                          </p:val>
                                        </p:tav>
                                      </p:tavLst>
                                    </p:anim>
                                    <p:anim calcmode="lin" valueType="num">
                                      <p:cBhvr>
                                        <p:cTn id="67" dur="1500" fill="hold"/>
                                        <p:tgtEl>
                                          <p:spTgt spid="3013"/>
                                        </p:tgtEl>
                                        <p:attrNameLst>
                                          <p:attrName>ppt_y</p:attrName>
                                        </p:attrNameLst>
                                      </p:cBhvr>
                                      <p:tavLst>
                                        <p:tav tm="0">
                                          <p:val>
                                            <p:strVal val="0-#ppt_h/2"/>
                                          </p:val>
                                        </p:tav>
                                        <p:tav tm="100000">
                                          <p:val>
                                            <p:strVal val="#ppt_y"/>
                                          </p:val>
                                        </p:tav>
                                      </p:tavLst>
                                    </p:anim>
                                  </p:childTnLst>
                                </p:cTn>
                              </p:par>
                            </p:childTnLst>
                          </p:cTn>
                        </p:par>
                        <p:par>
                          <p:cTn id="68" fill="hold">
                            <p:stCondLst>
                              <p:cond delay="2500"/>
                            </p:stCondLst>
                            <p:childTnLst>
                              <p:par>
                                <p:cTn id="69" presetClass="entr" nodeType="afterEffect" presetSubtype="1" presetID="2" grpId="19" fill="hold">
                                  <p:stCondLst>
                                    <p:cond delay="0"/>
                                  </p:stCondLst>
                                  <p:iterate type="el" backwards="0">
                                    <p:tmAbs val="0"/>
                                  </p:iterate>
                                  <p:childTnLst>
                                    <p:set>
                                      <p:cBhvr>
                                        <p:cTn id="70" fill="hold"/>
                                        <p:tgtEl>
                                          <p:spTgt spid="3017"/>
                                        </p:tgtEl>
                                        <p:attrNameLst>
                                          <p:attrName>style.visibility</p:attrName>
                                        </p:attrNameLst>
                                      </p:cBhvr>
                                      <p:to>
                                        <p:strVal val="visible"/>
                                      </p:to>
                                    </p:set>
                                    <p:anim calcmode="lin" valueType="num">
                                      <p:cBhvr>
                                        <p:cTn id="71" dur="1500" fill="hold"/>
                                        <p:tgtEl>
                                          <p:spTgt spid="3017"/>
                                        </p:tgtEl>
                                        <p:attrNameLst>
                                          <p:attrName>ppt_x</p:attrName>
                                        </p:attrNameLst>
                                      </p:cBhvr>
                                      <p:tavLst>
                                        <p:tav tm="0">
                                          <p:val>
                                            <p:strVal val="#ppt_x"/>
                                          </p:val>
                                        </p:tav>
                                        <p:tav tm="100000">
                                          <p:val>
                                            <p:strVal val="#ppt_x"/>
                                          </p:val>
                                        </p:tav>
                                      </p:tavLst>
                                    </p:anim>
                                    <p:anim calcmode="lin" valueType="num">
                                      <p:cBhvr>
                                        <p:cTn id="72" dur="1500" fill="hold"/>
                                        <p:tgtEl>
                                          <p:spTgt spid="30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13" grpId="18"/>
      <p:bldP build="whole" bldLvl="1" animBg="1" rev="0" advAuto="0" spid="3012" grpId="7"/>
      <p:bldP build="whole" bldLvl="1" animBg="1" rev="0" advAuto="0" spid="3017" grpId="19"/>
      <p:bldP build="whole" bldLvl="1" animBg="1" rev="0" advAuto="0" spid="3004" grpId="1"/>
      <p:bldP build="whole" bldLvl="1" animBg="1" rev="0" advAuto="0" spid="3016" grpId="5"/>
      <p:bldP build="whole" bldLvl="1" animBg="1" rev="0" advAuto="0" spid="2978" grpId="4"/>
      <p:bldP build="whole" bldLvl="1" animBg="1" rev="0" advAuto="0" spid="3008" grpId="8"/>
      <p:bldP build="whole" bldLvl="1" animBg="1" rev="0" advAuto="0" spid="3012" grpId="15"/>
      <p:bldP build="whole" bldLvl="1" animBg="1" rev="0" advAuto="0" spid="2977" grpId="3"/>
      <p:bldP build="whole" bldLvl="1" animBg="1" rev="0" advAuto="0" spid="2969" grpId="2"/>
      <p:bldP build="whole" bldLvl="1" animBg="1" rev="0" advAuto="0" spid="2999" grpId="9"/>
      <p:bldP build="whole" bldLvl="1" animBg="1" rev="0" advAuto="0" spid="3010" grpId="11"/>
      <p:bldP build="whole" bldLvl="1" animBg="1" rev="0" advAuto="0" spid="3011" grpId="6"/>
      <p:bldP build="whole" bldLvl="1" animBg="1" rev="0" advAuto="0" spid="3018" grpId="12"/>
      <p:bldP build="whole" bldLvl="1" animBg="1" rev="0" advAuto="0" spid="2977" grpId="10"/>
      <p:bldP build="whole" bldLvl="1" animBg="1" rev="0" advAuto="0" spid="3010" grpId="16"/>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5" name="128px-Netscape_icon.svg.png" descr="128px-Netscape_icon.svg.png"/>
          <p:cNvPicPr>
            <a:picLocks noChangeAspect="1"/>
          </p:cNvPicPr>
          <p:nvPr/>
        </p:nvPicPr>
        <p:blipFill>
          <a:blip r:embed="rId3">
            <a:extLst/>
          </a:blip>
          <a:stretch>
            <a:fillRect/>
          </a:stretch>
        </p:blipFill>
        <p:spPr>
          <a:xfrm>
            <a:off x="10937037" y="10904972"/>
            <a:ext cx="2594481" cy="2594481"/>
          </a:xfrm>
          <a:prstGeom prst="rect">
            <a:avLst/>
          </a:prstGeom>
          <a:ln w="12700">
            <a:miter lim="400000"/>
          </a:ln>
        </p:spPr>
      </p:pic>
      <p:grpSp>
        <p:nvGrpSpPr>
          <p:cNvPr id="339" name="Group"/>
          <p:cNvGrpSpPr/>
          <p:nvPr/>
        </p:nvGrpSpPr>
        <p:grpSpPr>
          <a:xfrm>
            <a:off x="1029844" y="6791480"/>
            <a:ext cx="21965601" cy="1898948"/>
            <a:chOff x="0" y="0"/>
            <a:chExt cx="21965600" cy="1898947"/>
          </a:xfrm>
        </p:grpSpPr>
        <p:sp>
          <p:nvSpPr>
            <p:cNvPr id="326" name="Line"/>
            <p:cNvSpPr/>
            <p:nvPr/>
          </p:nvSpPr>
          <p:spPr>
            <a:xfrm rot="15895">
              <a:off x="106560" y="321352"/>
              <a:ext cx="21859003" cy="667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600" y="18000"/>
                    <a:pt x="7200" y="14400"/>
                    <a:pt x="10800" y="10800"/>
                  </a:cubicBezTo>
                  <a:cubicBezTo>
                    <a:pt x="14400" y="7200"/>
                    <a:pt x="18000" y="3600"/>
                    <a:pt x="21600" y="0"/>
                  </a:cubicBezTo>
                </a:path>
              </a:pathLst>
            </a:cu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27" name="Line"/>
            <p:cNvSpPr/>
            <p:nvPr/>
          </p:nvSpPr>
          <p:spPr>
            <a:xfrm flipV="1">
              <a:off x="1355589" y="0"/>
              <a:ext cx="1" cy="740884"/>
            </a:xfrm>
            <a:prstGeom prst="line">
              <a:avLst/>
            </a:prstGeom>
            <a:noFill/>
            <a:ln w="88900" cap="flat">
              <a:solidFill>
                <a:srgbClr val="731B7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28" name="1990"/>
            <p:cNvSpPr txBox="1"/>
            <p:nvPr/>
          </p:nvSpPr>
          <p:spPr>
            <a:xfrm>
              <a:off x="0" y="714672"/>
              <a:ext cx="2711178" cy="1184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7000">
                  <a:latin typeface="+mj-lt"/>
                  <a:ea typeface="+mj-ea"/>
                  <a:cs typeface="+mj-cs"/>
                  <a:sym typeface="Trebuchet MS"/>
                </a:defRPr>
              </a:lvl1pPr>
            </a:lstStyle>
            <a:p>
              <a:pPr/>
              <a:r>
                <a:t>1990</a:t>
              </a:r>
            </a:p>
          </p:txBody>
        </p:sp>
        <p:sp>
          <p:nvSpPr>
            <p:cNvPr id="329" name="Line"/>
            <p:cNvSpPr/>
            <p:nvPr/>
          </p:nvSpPr>
          <p:spPr>
            <a:xfrm flipV="1">
              <a:off x="9458322" y="0"/>
              <a:ext cx="1" cy="740884"/>
            </a:xfrm>
            <a:prstGeom prst="line">
              <a:avLst/>
            </a:prstGeom>
            <a:noFill/>
            <a:ln w="88900" cap="flat">
              <a:solidFill>
                <a:srgbClr val="731B7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30" name="Line"/>
            <p:cNvSpPr/>
            <p:nvPr/>
          </p:nvSpPr>
          <p:spPr>
            <a:xfrm flipV="1">
              <a:off x="3381272" y="0"/>
              <a:ext cx="1" cy="740884"/>
            </a:xfrm>
            <a:prstGeom prst="line">
              <a:avLst/>
            </a:prstGeom>
            <a:noFill/>
            <a:ln w="88900" cap="flat">
              <a:solidFill>
                <a:srgbClr val="731B7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31" name="Line"/>
            <p:cNvSpPr/>
            <p:nvPr/>
          </p:nvSpPr>
          <p:spPr>
            <a:xfrm flipV="1">
              <a:off x="5406956" y="0"/>
              <a:ext cx="1" cy="740884"/>
            </a:xfrm>
            <a:prstGeom prst="line">
              <a:avLst/>
            </a:prstGeom>
            <a:noFill/>
            <a:ln w="88900" cap="flat">
              <a:solidFill>
                <a:srgbClr val="731B7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32" name="Line"/>
            <p:cNvSpPr/>
            <p:nvPr/>
          </p:nvSpPr>
          <p:spPr>
            <a:xfrm flipV="1">
              <a:off x="7432639" y="0"/>
              <a:ext cx="1" cy="740884"/>
            </a:xfrm>
            <a:prstGeom prst="line">
              <a:avLst/>
            </a:prstGeom>
            <a:noFill/>
            <a:ln w="88900" cap="flat">
              <a:solidFill>
                <a:srgbClr val="731B7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33" name="Line"/>
            <p:cNvSpPr/>
            <p:nvPr/>
          </p:nvSpPr>
          <p:spPr>
            <a:xfrm flipV="1">
              <a:off x="13509689" y="0"/>
              <a:ext cx="1" cy="740884"/>
            </a:xfrm>
            <a:prstGeom prst="line">
              <a:avLst/>
            </a:prstGeom>
            <a:noFill/>
            <a:ln w="88900" cap="flat">
              <a:solidFill>
                <a:srgbClr val="731B7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34" name="Line"/>
            <p:cNvSpPr/>
            <p:nvPr/>
          </p:nvSpPr>
          <p:spPr>
            <a:xfrm flipV="1">
              <a:off x="11484006" y="0"/>
              <a:ext cx="1" cy="740884"/>
            </a:xfrm>
            <a:prstGeom prst="line">
              <a:avLst/>
            </a:prstGeom>
            <a:noFill/>
            <a:ln w="88900" cap="flat">
              <a:solidFill>
                <a:srgbClr val="731B7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35" name="Line"/>
            <p:cNvSpPr/>
            <p:nvPr/>
          </p:nvSpPr>
          <p:spPr>
            <a:xfrm flipV="1">
              <a:off x="17561056" y="0"/>
              <a:ext cx="1" cy="740884"/>
            </a:xfrm>
            <a:prstGeom prst="line">
              <a:avLst/>
            </a:prstGeom>
            <a:noFill/>
            <a:ln w="88900" cap="flat">
              <a:solidFill>
                <a:srgbClr val="731B7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36" name="Line"/>
            <p:cNvSpPr/>
            <p:nvPr/>
          </p:nvSpPr>
          <p:spPr>
            <a:xfrm flipV="1">
              <a:off x="15535373" y="0"/>
              <a:ext cx="1" cy="740884"/>
            </a:xfrm>
            <a:prstGeom prst="line">
              <a:avLst/>
            </a:prstGeom>
            <a:noFill/>
            <a:ln w="88900" cap="flat">
              <a:solidFill>
                <a:srgbClr val="731B7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37" name="Line"/>
            <p:cNvSpPr/>
            <p:nvPr/>
          </p:nvSpPr>
          <p:spPr>
            <a:xfrm flipV="1">
              <a:off x="19586740" y="0"/>
              <a:ext cx="1" cy="740884"/>
            </a:xfrm>
            <a:prstGeom prst="line">
              <a:avLst/>
            </a:prstGeom>
            <a:noFill/>
            <a:ln w="88900" cap="flat">
              <a:solidFill>
                <a:srgbClr val="731B7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38" name="1999"/>
            <p:cNvSpPr txBox="1"/>
            <p:nvPr/>
          </p:nvSpPr>
          <p:spPr>
            <a:xfrm>
              <a:off x="18231152" y="714672"/>
              <a:ext cx="2711179" cy="1184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7000">
                  <a:latin typeface="+mj-lt"/>
                  <a:ea typeface="+mj-ea"/>
                  <a:cs typeface="+mj-cs"/>
                  <a:sym typeface="Trebuchet MS"/>
                </a:defRPr>
              </a:lvl1pPr>
            </a:lstStyle>
            <a:p>
              <a:pPr/>
              <a:r>
                <a:t>1999</a:t>
              </a:r>
            </a:p>
          </p:txBody>
        </p:sp>
      </p:grpSp>
      <p:sp>
        <p:nvSpPr>
          <p:cNvPr id="340" name="Line"/>
          <p:cNvSpPr/>
          <p:nvPr/>
        </p:nvSpPr>
        <p:spPr>
          <a:xfrm flipV="1">
            <a:off x="2931304" y="7844302"/>
            <a:ext cx="1488210" cy="2813412"/>
          </a:xfrm>
          <a:prstGeom prst="line">
            <a:avLst/>
          </a:prstGeom>
          <a:ln w="25400">
            <a:solidFill>
              <a:srgbClr val="FFFFFF"/>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pic>
        <p:nvPicPr>
          <p:cNvPr id="341" name="587px-State_Emblem_of_the_Soviet_Union.svg.png" descr="587px-State_Emblem_of_the_Soviet_Union.svg.png"/>
          <p:cNvPicPr>
            <a:picLocks noChangeAspect="1"/>
          </p:cNvPicPr>
          <p:nvPr/>
        </p:nvPicPr>
        <p:blipFill>
          <a:blip r:embed="rId4">
            <a:extLst/>
          </a:blip>
          <a:stretch>
            <a:fillRect/>
          </a:stretch>
        </p:blipFill>
        <p:spPr>
          <a:xfrm>
            <a:off x="1388748" y="10763212"/>
            <a:ext cx="2736439" cy="2820350"/>
          </a:xfrm>
          <a:prstGeom prst="rect">
            <a:avLst/>
          </a:prstGeom>
          <a:ln w="12700">
            <a:miter lim="400000"/>
          </a:ln>
        </p:spPr>
      </p:pic>
      <p:pic>
        <p:nvPicPr>
          <p:cNvPr id="342" name="Do the Macarena Step 1 Version 2.360p.mp4" descr="Do the Macarena Step 1 Version 2.360p.mp4"/>
          <p:cNvPicPr>
            <a:picLocks noChangeAspect="0"/>
          </p:cNvPicPr>
          <p:nvPr>
            <a:videoFile r:link="rId5"/>
            <p:extLst>
              <p:ext uri="{DAA4B4D4-6D71-4841-9C94-3DE7FCFB9230}">
                <p14:media xmlns:p14="http://schemas.microsoft.com/office/powerpoint/2010/main" r:embed="rId6"/>
              </p:ext>
            </p:extLst>
          </p:nvPr>
        </p:nvPicPr>
        <p:blipFill>
          <a:blip r:embed="rId7">
            <a:extLst/>
          </a:blip>
          <a:stretch>
            <a:fillRect/>
          </a:stretch>
        </p:blipFill>
        <p:spPr>
          <a:xfrm>
            <a:off x="5224906" y="10892272"/>
            <a:ext cx="4612411" cy="2594481"/>
          </a:xfrm>
          <a:prstGeom prst="rect">
            <a:avLst/>
          </a:prstGeom>
          <a:ln w="12700">
            <a:miter lim="400000"/>
          </a:ln>
        </p:spPr>
      </p:pic>
      <p:sp>
        <p:nvSpPr>
          <p:cNvPr id="343" name="Line"/>
          <p:cNvSpPr/>
          <p:nvPr/>
        </p:nvSpPr>
        <p:spPr>
          <a:xfrm flipH="1" flipV="1">
            <a:off x="10497360" y="7868128"/>
            <a:ext cx="1590895" cy="2765760"/>
          </a:xfrm>
          <a:prstGeom prst="line">
            <a:avLst/>
          </a:prstGeom>
          <a:ln w="25400">
            <a:solidFill>
              <a:srgbClr val="FFFFFF"/>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pic>
        <p:nvPicPr>
          <p:cNvPr id="344" name="bill-clinton.png" descr="bill-clinton.png"/>
          <p:cNvPicPr>
            <a:picLocks noChangeAspect="1"/>
          </p:cNvPicPr>
          <p:nvPr/>
        </p:nvPicPr>
        <p:blipFill>
          <a:blip r:embed="rId8">
            <a:extLst/>
          </a:blip>
          <a:stretch>
            <a:fillRect/>
          </a:stretch>
        </p:blipFill>
        <p:spPr>
          <a:xfrm>
            <a:off x="5241983" y="7731609"/>
            <a:ext cx="2323962" cy="2323962"/>
          </a:xfrm>
          <a:prstGeom prst="rect">
            <a:avLst/>
          </a:prstGeom>
          <a:ln w="12700">
            <a:miter lim="400000"/>
          </a:ln>
        </p:spPr>
      </p:pic>
      <p:sp>
        <p:nvSpPr>
          <p:cNvPr id="345" name="Line"/>
          <p:cNvSpPr/>
          <p:nvPr/>
        </p:nvSpPr>
        <p:spPr>
          <a:xfrm flipH="1" flipV="1">
            <a:off x="20727482" y="8831167"/>
            <a:ext cx="1377780" cy="1933065"/>
          </a:xfrm>
          <a:prstGeom prst="line">
            <a:avLst/>
          </a:prstGeom>
          <a:ln w="25400">
            <a:solidFill>
              <a:srgbClr val="FFFFFF"/>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346" name="Line"/>
          <p:cNvSpPr/>
          <p:nvPr/>
        </p:nvSpPr>
        <p:spPr>
          <a:xfrm flipV="1">
            <a:off x="17593456" y="7729642"/>
            <a:ext cx="940505" cy="3042733"/>
          </a:xfrm>
          <a:prstGeom prst="line">
            <a:avLst/>
          </a:prstGeom>
          <a:ln w="25400">
            <a:solidFill>
              <a:srgbClr val="FFFFFF"/>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pic>
        <p:nvPicPr>
          <p:cNvPr id="347" name="Eric-cartman.png" descr="Eric-cartman.png"/>
          <p:cNvPicPr>
            <a:picLocks noChangeAspect="1"/>
          </p:cNvPicPr>
          <p:nvPr/>
        </p:nvPicPr>
        <p:blipFill>
          <a:blip r:embed="rId9">
            <a:extLst/>
          </a:blip>
          <a:srcRect l="0" t="0" r="0" b="0"/>
          <a:stretch>
            <a:fillRect/>
          </a:stretch>
        </p:blipFill>
        <p:spPr>
          <a:xfrm>
            <a:off x="15548137" y="7847195"/>
            <a:ext cx="2234512" cy="2056767"/>
          </a:xfrm>
          <a:prstGeom prst="rect">
            <a:avLst/>
          </a:prstGeom>
          <a:ln w="12700">
            <a:miter lim="400000"/>
          </a:ln>
        </p:spPr>
      </p:pic>
      <p:grpSp>
        <p:nvGrpSpPr>
          <p:cNvPr id="350" name="Group"/>
          <p:cNvGrpSpPr/>
          <p:nvPr/>
        </p:nvGrpSpPr>
        <p:grpSpPr>
          <a:xfrm>
            <a:off x="6441800" y="2526053"/>
            <a:ext cx="2583731" cy="4078792"/>
            <a:chOff x="543843" y="1810067"/>
            <a:chExt cx="2583730" cy="4078790"/>
          </a:xfrm>
        </p:grpSpPr>
        <p:sp>
          <p:nvSpPr>
            <p:cNvPr id="348" name="Line"/>
            <p:cNvSpPr/>
            <p:nvPr/>
          </p:nvSpPr>
          <p:spPr>
            <a:xfrm flipV="1">
              <a:off x="543843" y="3698523"/>
              <a:ext cx="1080703" cy="2190336"/>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49" name="Protect…"/>
            <p:cNvSpPr/>
            <p:nvPr/>
          </p:nvSpPr>
          <p:spPr>
            <a:xfrm>
              <a:off x="1857573" y="181006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90000"/>
                </a:lnSpc>
                <a:defRPr sz="6400">
                  <a:latin typeface="+mj-lt"/>
                  <a:ea typeface="+mj-ea"/>
                  <a:cs typeface="+mj-cs"/>
                  <a:sym typeface="Trebuchet MS"/>
                </a:defRPr>
              </a:pPr>
              <a:r>
                <a:t>Protect</a:t>
              </a:r>
            </a:p>
            <a:p>
              <a:pPr>
                <a:lnSpc>
                  <a:spcPct val="90000"/>
                </a:lnSpc>
                <a:defRPr sz="6400">
                  <a:latin typeface="+mj-lt"/>
                  <a:ea typeface="+mj-ea"/>
                  <a:cs typeface="+mj-cs"/>
                  <a:sym typeface="Trebuchet MS"/>
                </a:defRPr>
              </a:pPr>
              <a:r>
                <a:t>Viruses</a:t>
              </a:r>
            </a:p>
            <a:p>
              <a:pPr>
                <a:lnSpc>
                  <a:spcPct val="90000"/>
                </a:lnSpc>
                <a:defRPr sz="6400">
                  <a:latin typeface="+mj-lt"/>
                  <a:ea typeface="+mj-ea"/>
                  <a:cs typeface="+mj-cs"/>
                  <a:sym typeface="Trebuchet MS"/>
                </a:defRPr>
              </a:pPr>
              <a:r>
                <a:t>Against</a:t>
              </a:r>
            </a:p>
            <a:p>
              <a:pPr>
                <a:lnSpc>
                  <a:spcPct val="90000"/>
                </a:lnSpc>
                <a:defRPr sz="6400">
                  <a:latin typeface="+mj-lt"/>
                  <a:ea typeface="+mj-ea"/>
                  <a:cs typeface="+mj-cs"/>
                  <a:sym typeface="Trebuchet MS"/>
                </a:defRPr>
              </a:pPr>
              <a:r>
                <a:t>Anti-Virus</a:t>
              </a:r>
            </a:p>
          </p:txBody>
        </p:sp>
      </p:grpSp>
      <p:grpSp>
        <p:nvGrpSpPr>
          <p:cNvPr id="353" name="Group"/>
          <p:cNvGrpSpPr/>
          <p:nvPr/>
        </p:nvGrpSpPr>
        <p:grpSpPr>
          <a:xfrm>
            <a:off x="8487400" y="410398"/>
            <a:ext cx="6469338" cy="6186073"/>
            <a:chOff x="66684" y="0"/>
            <a:chExt cx="6469336" cy="6186071"/>
          </a:xfrm>
        </p:grpSpPr>
        <p:sp>
          <p:nvSpPr>
            <p:cNvPr id="351" name="Line"/>
            <p:cNvSpPr/>
            <p:nvPr/>
          </p:nvSpPr>
          <p:spPr>
            <a:xfrm flipH="1">
              <a:off x="66684" y="3912202"/>
              <a:ext cx="3917519" cy="2273870"/>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52" name="Protect…"/>
            <p:cNvSpPr txBox="1"/>
            <p:nvPr/>
          </p:nvSpPr>
          <p:spPr>
            <a:xfrm>
              <a:off x="1990299" y="0"/>
              <a:ext cx="4545722" cy="4079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nSpc>
                  <a:spcPct val="90000"/>
                </a:lnSpc>
                <a:defRPr sz="6400">
                  <a:latin typeface="+mj-lt"/>
                  <a:ea typeface="+mj-ea"/>
                  <a:cs typeface="+mj-cs"/>
                  <a:sym typeface="Trebuchet MS"/>
                </a:defRPr>
              </a:pPr>
              <a:r>
                <a:t>Protect </a:t>
              </a:r>
            </a:p>
            <a:p>
              <a:pPr>
                <a:lnSpc>
                  <a:spcPct val="90000"/>
                </a:lnSpc>
                <a:defRPr sz="6400">
                  <a:latin typeface="+mj-lt"/>
                  <a:ea typeface="+mj-ea"/>
                  <a:cs typeface="+mj-cs"/>
                  <a:sym typeface="Trebuchet MS"/>
                </a:defRPr>
              </a:pPr>
              <a:r>
                <a:t>OS</a:t>
              </a:r>
            </a:p>
            <a:p>
              <a:pPr>
                <a:lnSpc>
                  <a:spcPct val="90000"/>
                </a:lnSpc>
                <a:defRPr sz="6400">
                  <a:latin typeface="+mj-lt"/>
                  <a:ea typeface="+mj-ea"/>
                  <a:cs typeface="+mj-cs"/>
                  <a:sym typeface="Trebuchet MS"/>
                </a:defRPr>
              </a:pPr>
              <a:r>
                <a:t>Against</a:t>
              </a:r>
            </a:p>
            <a:p>
              <a:pPr>
                <a:lnSpc>
                  <a:spcPct val="90000"/>
                </a:lnSpc>
                <a:defRPr sz="6400">
                  <a:latin typeface="+mj-lt"/>
                  <a:ea typeface="+mj-ea"/>
                  <a:cs typeface="+mj-cs"/>
                  <a:sym typeface="Trebuchet MS"/>
                </a:defRPr>
              </a:pPr>
              <a:r>
                <a:t>Malware</a:t>
              </a:r>
            </a:p>
          </p:txBody>
        </p:sp>
      </p:grpSp>
      <p:sp>
        <p:nvSpPr>
          <p:cNvPr id="354" name="Line"/>
          <p:cNvSpPr/>
          <p:nvPr/>
        </p:nvSpPr>
        <p:spPr>
          <a:xfrm flipV="1">
            <a:off x="7821751" y="7855639"/>
            <a:ext cx="633713" cy="2815166"/>
          </a:xfrm>
          <a:prstGeom prst="line">
            <a:avLst/>
          </a:prstGeom>
          <a:ln w="25400">
            <a:solidFill>
              <a:srgbClr val="FFFFFF"/>
            </a:solidFill>
            <a:miter lim="400000"/>
          </a:ln>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grpSp>
        <p:nvGrpSpPr>
          <p:cNvPr id="357" name="Group"/>
          <p:cNvGrpSpPr/>
          <p:nvPr/>
        </p:nvGrpSpPr>
        <p:grpSpPr>
          <a:xfrm>
            <a:off x="2334601" y="2886329"/>
            <a:ext cx="1692367" cy="3736701"/>
            <a:chOff x="1841408" y="2232977"/>
            <a:chExt cx="1692366" cy="3736699"/>
          </a:xfrm>
        </p:grpSpPr>
        <p:sp>
          <p:nvSpPr>
            <p:cNvPr id="355" name="Protect…"/>
            <p:cNvSpPr/>
            <p:nvPr/>
          </p:nvSpPr>
          <p:spPr>
            <a:xfrm>
              <a:off x="2263775" y="223297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90000"/>
                </a:lnSpc>
                <a:defRPr sz="6400">
                  <a:latin typeface="+mj-lt"/>
                  <a:ea typeface="+mj-ea"/>
                  <a:cs typeface="+mj-cs"/>
                  <a:sym typeface="Trebuchet MS"/>
                </a:defRPr>
              </a:pPr>
              <a:r>
                <a:t>Protect </a:t>
              </a:r>
            </a:p>
            <a:p>
              <a:pPr>
                <a:lnSpc>
                  <a:spcPct val="90000"/>
                </a:lnSpc>
                <a:defRPr sz="6400">
                  <a:latin typeface="+mj-lt"/>
                  <a:ea typeface="+mj-ea"/>
                  <a:cs typeface="+mj-cs"/>
                  <a:sym typeface="Trebuchet MS"/>
                </a:defRPr>
              </a:pPr>
              <a:r>
                <a:t>Against</a:t>
              </a:r>
            </a:p>
            <a:p>
              <a:pPr>
                <a:lnSpc>
                  <a:spcPct val="90000"/>
                </a:lnSpc>
                <a:defRPr sz="6400">
                  <a:latin typeface="+mj-lt"/>
                  <a:ea typeface="+mj-ea"/>
                  <a:cs typeface="+mj-cs"/>
                  <a:sym typeface="Trebuchet MS"/>
                </a:defRPr>
              </a:pPr>
              <a:r>
                <a:t>Media</a:t>
              </a:r>
            </a:p>
            <a:p>
              <a:pPr>
                <a:lnSpc>
                  <a:spcPct val="90000"/>
                </a:lnSpc>
                <a:defRPr sz="6400">
                  <a:latin typeface="+mj-lt"/>
                  <a:ea typeface="+mj-ea"/>
                  <a:cs typeface="+mj-cs"/>
                  <a:sym typeface="Trebuchet MS"/>
                </a:defRPr>
              </a:pPr>
              <a:r>
                <a:t>Theft (DRM)</a:t>
              </a:r>
            </a:p>
          </p:txBody>
        </p:sp>
        <p:sp>
          <p:nvSpPr>
            <p:cNvPr id="356" name="Line"/>
            <p:cNvSpPr/>
            <p:nvPr/>
          </p:nvSpPr>
          <p:spPr>
            <a:xfrm flipH="1">
              <a:off x="1841408" y="3630824"/>
              <a:ext cx="272735" cy="2338854"/>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pic>
        <p:nvPicPr>
          <p:cNvPr id="358" name="java-logo-vector-768x768.png" descr="java-logo-vector-768x768.png"/>
          <p:cNvPicPr>
            <a:picLocks noChangeAspect="1"/>
          </p:cNvPicPr>
          <p:nvPr/>
        </p:nvPicPr>
        <p:blipFill>
          <a:blip r:embed="rId10">
            <a:extLst/>
          </a:blip>
          <a:stretch>
            <a:fillRect/>
          </a:stretch>
        </p:blipFill>
        <p:spPr>
          <a:xfrm>
            <a:off x="11392995" y="7570110"/>
            <a:ext cx="2361221" cy="2361222"/>
          </a:xfrm>
          <a:prstGeom prst="rect">
            <a:avLst/>
          </a:prstGeom>
          <a:ln w="12700">
            <a:miter lim="400000"/>
          </a:ln>
          <a:effectLst>
            <a:outerShdw sx="100000" sy="100000" kx="0" ky="0" algn="b" rotWithShape="0" blurRad="266700" dist="25400" dir="5875797">
              <a:srgbClr val="000000"/>
            </a:outerShdw>
          </a:effectLst>
        </p:spPr>
      </p:pic>
      <p:grpSp>
        <p:nvGrpSpPr>
          <p:cNvPr id="361" name="Group"/>
          <p:cNvGrpSpPr/>
          <p:nvPr/>
        </p:nvGrpSpPr>
        <p:grpSpPr>
          <a:xfrm>
            <a:off x="16560545" y="2317127"/>
            <a:ext cx="4045817" cy="4182682"/>
            <a:chOff x="0" y="1810067"/>
            <a:chExt cx="4045815" cy="4182681"/>
          </a:xfrm>
        </p:grpSpPr>
        <p:sp>
          <p:nvSpPr>
            <p:cNvPr id="359" name="Line"/>
            <p:cNvSpPr/>
            <p:nvPr/>
          </p:nvSpPr>
          <p:spPr>
            <a:xfrm flipH="1">
              <a:off x="-1" y="3606701"/>
              <a:ext cx="2704881" cy="2386049"/>
            </a:xfrm>
            <a:prstGeom prst="line">
              <a:avLst/>
            </a:prstGeom>
            <a:noFill/>
            <a:ln w="25400" cap="flat">
              <a:solidFill>
                <a:srgbClr val="FFFFFF"/>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60" name="Protect…"/>
            <p:cNvSpPr/>
            <p:nvPr/>
          </p:nvSpPr>
          <p:spPr>
            <a:xfrm>
              <a:off x="2775815" y="181006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90000"/>
                </a:lnSpc>
                <a:defRPr sz="6400">
                  <a:latin typeface="+mj-lt"/>
                  <a:ea typeface="+mj-ea"/>
                  <a:cs typeface="+mj-cs"/>
                  <a:sym typeface="Trebuchet MS"/>
                </a:defRPr>
              </a:pPr>
              <a:r>
                <a:t>Protect  </a:t>
              </a:r>
            </a:p>
            <a:p>
              <a:pPr>
                <a:lnSpc>
                  <a:spcPct val="90000"/>
                </a:lnSpc>
                <a:defRPr sz="6400">
                  <a:latin typeface="+mj-lt"/>
                  <a:ea typeface="+mj-ea"/>
                  <a:cs typeface="+mj-cs"/>
                  <a:sym typeface="Trebuchet MS"/>
                </a:defRPr>
              </a:pPr>
              <a:r>
                <a:t>Java</a:t>
              </a:r>
            </a:p>
            <a:p>
              <a:pPr>
                <a:lnSpc>
                  <a:spcPct val="90000"/>
                </a:lnSpc>
                <a:defRPr sz="6400">
                  <a:latin typeface="+mj-lt"/>
                  <a:ea typeface="+mj-ea"/>
                  <a:cs typeface="+mj-cs"/>
                  <a:sym typeface="Trebuchet MS"/>
                </a:defRPr>
              </a:pPr>
              <a:r>
                <a:t>Against</a:t>
              </a:r>
            </a:p>
            <a:p>
              <a:pPr>
                <a:lnSpc>
                  <a:spcPct val="90000"/>
                </a:lnSpc>
                <a:defRPr sz="6400">
                  <a:latin typeface="+mj-lt"/>
                  <a:ea typeface="+mj-ea"/>
                  <a:cs typeface="+mj-cs"/>
                  <a:sym typeface="Trebuchet MS"/>
                </a:defRPr>
              </a:pPr>
              <a:r>
                <a:t>IP Theft</a:t>
              </a:r>
            </a:p>
          </p:txBody>
        </p:sp>
      </p:grpSp>
      <p:pic>
        <p:nvPicPr>
          <p:cNvPr id="362" name="1*XPRLXJv4FTeb0_fA7jpCZQ.jpeg" descr="1*XPRLXJv4FTeb0_fA7jpCZQ.jpeg"/>
          <p:cNvPicPr>
            <a:picLocks noChangeAspect="1"/>
          </p:cNvPicPr>
          <p:nvPr/>
        </p:nvPicPr>
        <p:blipFill>
          <a:blip r:embed="rId11">
            <a:extLst/>
          </a:blip>
          <a:srcRect l="4324" t="4104" r="15102" b="36958"/>
          <a:stretch>
            <a:fillRect/>
          </a:stretch>
        </p:blipFill>
        <p:spPr>
          <a:xfrm>
            <a:off x="20740741" y="10896441"/>
            <a:ext cx="2656783" cy="2553947"/>
          </a:xfrm>
          <a:prstGeom prst="rect">
            <a:avLst/>
          </a:prstGeom>
          <a:ln w="12700">
            <a:miter lim="400000"/>
          </a:ln>
        </p:spPr>
      </p:pic>
      <p:pic>
        <p:nvPicPr>
          <p:cNvPr id="363" name="giphy.mp4" descr="giphy.mp4"/>
          <p:cNvPicPr>
            <a:picLocks noChangeAspect="0"/>
          </p:cNvPicPr>
          <p:nvPr>
            <a:videoFile r:link="rId12"/>
            <p:extLst>
              <p:ext uri="{DAA4B4D4-6D71-4841-9C94-3DE7FCFB9230}">
                <p14:media xmlns:p14="http://schemas.microsoft.com/office/powerpoint/2010/main" r:embed="rId13"/>
              </p:ext>
            </p:extLst>
          </p:nvPr>
        </p:nvPicPr>
        <p:blipFill>
          <a:blip r:embed="rId14">
            <a:extLst/>
          </a:blip>
          <a:stretch>
            <a:fillRect/>
          </a:stretch>
        </p:blipFill>
        <p:spPr>
          <a:xfrm>
            <a:off x="14829924" y="10953018"/>
            <a:ext cx="4612411" cy="249838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919999" fill="hold"/>
                                        <p:tgtEl>
                                          <p:spTgt spid="363"/>
                                        </p:tgtEl>
                                      </p:cBhvr>
                                    </p:cmd>
                                  </p:childTnLst>
                                </p:cTn>
                              </p:par>
                            </p:childTnLst>
                          </p:cTn>
                        </p:par>
                        <p:par>
                          <p:cTn id="7" fill="hold">
                            <p:stCondLst>
                              <p:cond delay="1919999"/>
                            </p:stCondLst>
                            <p:childTnLst>
                              <p:par>
                                <p:cTn id="8" presetClass="mediacall" nodeType="afterEffect" presetSubtype="0" presetID="1" grpId="2" fill="hold">
                                  <p:stCondLst>
                                    <p:cond delay="0"/>
                                  </p:stCondLst>
                                  <p:childTnLst>
                                    <p:cmd type="call" cmd="playFrom(0.0)">
                                      <p:cBhvr>
                                        <p:cTn id="9" dur="3803999" fill="hold"/>
                                        <p:tgtEl>
                                          <p:spTgt spid="342"/>
                                        </p:tgtEl>
                                      </p:cBhvr>
                                    </p:cmd>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35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35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35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3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26" fill="hold" display="0">
                  <p:stCondLst>
                    <p:cond delay="indefinite"/>
                  </p:stCondLst>
                </p:cTn>
                <p:tgtEl>
                  <p:spTgt spid="342"/>
                </p:tgtEl>
              </p:cMediaNode>
            </p:video>
            <p:video fullScrn="0">
              <p:cMediaNode mute="0" showWhenStopped="1" numSld="1" vol="0">
                <p:cTn id="27" fill="hold" display="0">
                  <p:stCondLst>
                    <p:cond delay="indefinite"/>
                  </p:stCondLst>
                </p:cTn>
                <p:tgtEl>
                  <p:spTgt spid="363"/>
                </p:tgtEl>
              </p:cMediaNode>
            </p:video>
          </p:childTnLst>
        </p:cTn>
      </p:par>
    </p:tnLst>
    <p:bldLst>
      <p:bldP build="whole" bldLvl="1" animBg="1" rev="0" advAuto="0" spid="361" grpId="6"/>
      <p:bldP build="whole" bldLvl="1" animBg="1" rev="0" advAuto="0" spid="357" grpId="3"/>
      <p:bldP build="whole" bldLvl="1" animBg="1" rev="0" advAuto="0" spid="350" grpId="4"/>
      <p:bldP build="whole" bldLvl="1" animBg="1" rev="0" advAuto="0" spid="353" grpId="5"/>
    </p:bld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022" name="Line"/>
          <p:cNvSpPr/>
          <p:nvPr/>
        </p:nvSpPr>
        <p:spPr>
          <a:xfrm>
            <a:off x="6107134" y="8153400"/>
            <a:ext cx="1392237" cy="0"/>
          </a:xfrm>
          <a:prstGeom prst="line">
            <a:avLst/>
          </a:prstGeom>
          <a:ln w="127000">
            <a:solidFill>
              <a:srgbClr val="731B70"/>
            </a:solidFill>
            <a:miter lim="400000"/>
            <a:tailEnd type="triangle"/>
          </a:ln>
        </p:spPr>
        <p:txBody>
          <a:bodyPr lIns="50800" tIns="50800" rIns="50800" bIns="50800" anchor="ct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nvGrpSpPr>
          <p:cNvPr id="3025" name="Group"/>
          <p:cNvGrpSpPr/>
          <p:nvPr/>
        </p:nvGrpSpPr>
        <p:grpSpPr>
          <a:xfrm>
            <a:off x="2234746" y="5466770"/>
            <a:ext cx="834970" cy="797126"/>
            <a:chOff x="0" y="0"/>
            <a:chExt cx="834969" cy="797125"/>
          </a:xfrm>
        </p:grpSpPr>
        <p:sp>
          <p:nvSpPr>
            <p:cNvPr id="3023" name="Rectangle"/>
            <p:cNvSpPr/>
            <p:nvPr/>
          </p:nvSpPr>
          <p:spPr>
            <a:xfrm>
              <a:off x="0" y="80952"/>
              <a:ext cx="834970" cy="716174"/>
            </a:xfrm>
            <a:prstGeom prst="rect">
              <a:avLst/>
            </a:prstGeom>
            <a:solidFill>
              <a:srgbClr val="FFFF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sp>
          <p:nvSpPr>
            <p:cNvPr id="3024" name="P"/>
            <p:cNvSpPr/>
            <p:nvPr/>
          </p:nvSpPr>
          <p:spPr>
            <a:xfrm>
              <a:off x="102459" y="0"/>
              <a:ext cx="731651" cy="7510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defTabSz="584200">
                <a:defRPr sz="43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P</a:t>
              </a:r>
            </a:p>
            <a:p>
              <a:pPr algn="l" defTabSz="584200">
                <a:defRPr sz="25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a:t>
              </a:r>
            </a:p>
          </p:txBody>
        </p:sp>
      </p:grpSp>
      <p:pic>
        <p:nvPicPr>
          <p:cNvPr id="3026" name="tigress-purple.png" descr="tigress-purple.png"/>
          <p:cNvPicPr>
            <a:picLocks noChangeAspect="1"/>
          </p:cNvPicPr>
          <p:nvPr/>
        </p:nvPicPr>
        <p:blipFill>
          <a:blip r:embed="rId3">
            <a:extLst/>
          </a:blip>
          <a:stretch>
            <a:fillRect/>
          </a:stretch>
        </p:blipFill>
        <p:spPr>
          <a:xfrm>
            <a:off x="4075849" y="7526460"/>
            <a:ext cx="1572365" cy="1253880"/>
          </a:xfrm>
          <a:prstGeom prst="rect">
            <a:avLst/>
          </a:prstGeom>
          <a:ln w="12700">
            <a:miter lim="400000"/>
          </a:ln>
        </p:spPr>
      </p:pic>
      <p:grpSp>
        <p:nvGrpSpPr>
          <p:cNvPr id="3049" name="Group"/>
          <p:cNvGrpSpPr/>
          <p:nvPr/>
        </p:nvGrpSpPr>
        <p:grpSpPr>
          <a:xfrm>
            <a:off x="14026408" y="4605529"/>
            <a:ext cx="1572365" cy="7551934"/>
            <a:chOff x="0" y="0"/>
            <a:chExt cx="1572363" cy="7551933"/>
          </a:xfrm>
        </p:grpSpPr>
        <p:sp>
          <p:nvSpPr>
            <p:cNvPr id="3027" name="Rectangle"/>
            <p:cNvSpPr/>
            <p:nvPr/>
          </p:nvSpPr>
          <p:spPr>
            <a:xfrm>
              <a:off x="0" y="668402"/>
              <a:ext cx="1572364" cy="252902"/>
            </a:xfrm>
            <a:prstGeom prst="rect">
              <a:avLst/>
            </a:prstGeom>
            <a:solidFill>
              <a:srgbClr val="FFD479"/>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028" name="Rectangle"/>
            <p:cNvSpPr/>
            <p:nvPr/>
          </p:nvSpPr>
          <p:spPr>
            <a:xfrm>
              <a:off x="0" y="1010365"/>
              <a:ext cx="1572364" cy="252903"/>
            </a:xfrm>
            <a:prstGeom prst="rect">
              <a:avLst/>
            </a:prstGeom>
            <a:solidFill>
              <a:srgbClr val="76D6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029" name="Rectangle"/>
            <p:cNvSpPr/>
            <p:nvPr/>
          </p:nvSpPr>
          <p:spPr>
            <a:xfrm>
              <a:off x="0" y="1352328"/>
              <a:ext cx="1572364" cy="252903"/>
            </a:xfrm>
            <a:prstGeom prst="rect">
              <a:avLst/>
            </a:prstGeom>
            <a:solidFill>
              <a:srgbClr val="FFD479"/>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030" name="Rectangle"/>
            <p:cNvSpPr/>
            <p:nvPr/>
          </p:nvSpPr>
          <p:spPr>
            <a:xfrm>
              <a:off x="0" y="1694292"/>
              <a:ext cx="1572364" cy="252902"/>
            </a:xfrm>
            <a:prstGeom prst="rect">
              <a:avLst/>
            </a:prstGeom>
            <a:solidFill>
              <a:srgbClr val="76D6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031" name="Trace"/>
            <p:cNvSpPr txBox="1"/>
            <p:nvPr/>
          </p:nvSpPr>
          <p:spPr>
            <a:xfrm>
              <a:off x="119891" y="0"/>
              <a:ext cx="1332583"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b="1" sz="3800">
                  <a:latin typeface="+mj-lt"/>
                  <a:ea typeface="+mj-ea"/>
                  <a:cs typeface="+mj-cs"/>
                  <a:sym typeface="Trebuchet MS"/>
                </a:defRPr>
              </a:lvl1pPr>
            </a:lstStyle>
            <a:p>
              <a:pPr/>
              <a:r>
                <a:t>Trace</a:t>
              </a:r>
            </a:p>
          </p:txBody>
        </p:sp>
        <p:grpSp>
          <p:nvGrpSpPr>
            <p:cNvPr id="3034" name="Group"/>
            <p:cNvGrpSpPr/>
            <p:nvPr/>
          </p:nvGrpSpPr>
          <p:grpSpPr>
            <a:xfrm>
              <a:off x="0" y="2028946"/>
              <a:ext cx="1572364" cy="1107441"/>
              <a:chOff x="0" y="0"/>
              <a:chExt cx="1572363" cy="1107439"/>
            </a:xfrm>
          </p:grpSpPr>
          <p:sp>
            <p:nvSpPr>
              <p:cNvPr id="3032" name="Rectangle"/>
              <p:cNvSpPr/>
              <p:nvPr/>
            </p:nvSpPr>
            <p:spPr>
              <a:xfrm>
                <a:off x="0" y="7308"/>
                <a:ext cx="1572364" cy="1092824"/>
              </a:xfrm>
              <a:prstGeom prst="rect">
                <a:avLst/>
              </a:prstGeom>
              <a:solidFill>
                <a:srgbClr val="FFFF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033" name="Real…"/>
              <p:cNvSpPr txBox="1"/>
              <p:nvPr/>
            </p:nvSpPr>
            <p:spPr>
              <a:xfrm>
                <a:off x="168079" y="-1"/>
                <a:ext cx="1236205" cy="1107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584200">
                  <a:lnSpc>
                    <a:spcPct val="80000"/>
                  </a:lnSpc>
                  <a:defRPr b="1" sz="3800">
                    <a:solidFill>
                      <a:srgbClr val="000000"/>
                    </a:solidFill>
                    <a:latin typeface="+mj-lt"/>
                    <a:ea typeface="+mj-ea"/>
                    <a:cs typeface="+mj-cs"/>
                    <a:sym typeface="Trebuchet MS"/>
                  </a:defRPr>
                </a:pPr>
                <a:r>
                  <a:t>Real</a:t>
                </a:r>
              </a:p>
              <a:p>
                <a:pPr defTabSz="584200">
                  <a:lnSpc>
                    <a:spcPct val="80000"/>
                  </a:lnSpc>
                  <a:defRPr b="1" sz="3800">
                    <a:solidFill>
                      <a:srgbClr val="000000"/>
                    </a:solidFill>
                    <a:latin typeface="+mj-lt"/>
                    <a:ea typeface="+mj-ea"/>
                    <a:cs typeface="+mj-cs"/>
                    <a:sym typeface="Trebuchet MS"/>
                  </a:defRPr>
                </a:pPr>
                <a:r>
                  <a:t>work</a:t>
                </a:r>
              </a:p>
            </p:txBody>
          </p:sp>
        </p:grpSp>
        <p:grpSp>
          <p:nvGrpSpPr>
            <p:cNvPr id="3042" name="Group"/>
            <p:cNvGrpSpPr/>
            <p:nvPr/>
          </p:nvGrpSpPr>
          <p:grpSpPr>
            <a:xfrm>
              <a:off x="0" y="3218139"/>
              <a:ext cx="1572364" cy="2467985"/>
              <a:chOff x="0" y="0"/>
              <a:chExt cx="1572363" cy="2467984"/>
            </a:xfrm>
          </p:grpSpPr>
          <p:sp>
            <p:nvSpPr>
              <p:cNvPr id="3035" name="Rectangle"/>
              <p:cNvSpPr/>
              <p:nvPr/>
            </p:nvSpPr>
            <p:spPr>
              <a:xfrm>
                <a:off x="0" y="0"/>
                <a:ext cx="1572364" cy="252902"/>
              </a:xfrm>
              <a:prstGeom prst="rect">
                <a:avLst/>
              </a:prstGeom>
              <a:solidFill>
                <a:srgbClr val="FFD479"/>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036" name="Rectangle"/>
              <p:cNvSpPr/>
              <p:nvPr/>
            </p:nvSpPr>
            <p:spPr>
              <a:xfrm>
                <a:off x="0" y="341963"/>
                <a:ext cx="1572364" cy="252902"/>
              </a:xfrm>
              <a:prstGeom prst="rect">
                <a:avLst/>
              </a:prstGeom>
              <a:solidFill>
                <a:srgbClr val="76D6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037" name="Rectangle"/>
              <p:cNvSpPr/>
              <p:nvPr/>
            </p:nvSpPr>
            <p:spPr>
              <a:xfrm>
                <a:off x="0" y="683926"/>
                <a:ext cx="1572364" cy="252902"/>
              </a:xfrm>
              <a:prstGeom prst="rect">
                <a:avLst/>
              </a:prstGeom>
              <a:solidFill>
                <a:srgbClr val="FFD479"/>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038" name="Rectangle"/>
              <p:cNvSpPr/>
              <p:nvPr/>
            </p:nvSpPr>
            <p:spPr>
              <a:xfrm>
                <a:off x="0" y="1025889"/>
                <a:ext cx="1572364" cy="252903"/>
              </a:xfrm>
              <a:prstGeom prst="rect">
                <a:avLst/>
              </a:prstGeom>
              <a:solidFill>
                <a:srgbClr val="76D6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grpSp>
            <p:nvGrpSpPr>
              <p:cNvPr id="3041" name="Group"/>
              <p:cNvGrpSpPr/>
              <p:nvPr/>
            </p:nvGrpSpPr>
            <p:grpSpPr>
              <a:xfrm>
                <a:off x="0" y="1360544"/>
                <a:ext cx="1572364" cy="1107441"/>
                <a:chOff x="0" y="0"/>
                <a:chExt cx="1572363" cy="1107439"/>
              </a:xfrm>
            </p:grpSpPr>
            <p:sp>
              <p:nvSpPr>
                <p:cNvPr id="3039" name="Rectangle"/>
                <p:cNvSpPr/>
                <p:nvPr/>
              </p:nvSpPr>
              <p:spPr>
                <a:xfrm>
                  <a:off x="0" y="7308"/>
                  <a:ext cx="1572364" cy="1092824"/>
                </a:xfrm>
                <a:prstGeom prst="rect">
                  <a:avLst/>
                </a:prstGeom>
                <a:solidFill>
                  <a:srgbClr val="FFFF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040" name="Real…"/>
                <p:cNvSpPr txBox="1"/>
                <p:nvPr/>
              </p:nvSpPr>
              <p:spPr>
                <a:xfrm>
                  <a:off x="168079" y="-1"/>
                  <a:ext cx="1236205" cy="1107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584200">
                    <a:lnSpc>
                      <a:spcPct val="80000"/>
                    </a:lnSpc>
                    <a:defRPr b="1" sz="3800">
                      <a:solidFill>
                        <a:srgbClr val="000000"/>
                      </a:solidFill>
                      <a:latin typeface="+mj-lt"/>
                      <a:ea typeface="+mj-ea"/>
                      <a:cs typeface="+mj-cs"/>
                      <a:sym typeface="Trebuchet MS"/>
                    </a:defRPr>
                  </a:pPr>
                  <a:r>
                    <a:t>Real</a:t>
                  </a:r>
                </a:p>
                <a:p>
                  <a:pPr defTabSz="584200">
                    <a:lnSpc>
                      <a:spcPct val="80000"/>
                    </a:lnSpc>
                    <a:defRPr b="1" sz="3800">
                      <a:solidFill>
                        <a:srgbClr val="000000"/>
                      </a:solidFill>
                      <a:latin typeface="+mj-lt"/>
                      <a:ea typeface="+mj-ea"/>
                      <a:cs typeface="+mj-cs"/>
                      <a:sym typeface="Trebuchet MS"/>
                    </a:defRPr>
                  </a:pPr>
                  <a:r>
                    <a:t>work</a:t>
                  </a:r>
                </a:p>
              </p:txBody>
            </p:sp>
          </p:grpSp>
        </p:grpSp>
        <p:grpSp>
          <p:nvGrpSpPr>
            <p:cNvPr id="3048" name="Group"/>
            <p:cNvGrpSpPr/>
            <p:nvPr/>
          </p:nvGrpSpPr>
          <p:grpSpPr>
            <a:xfrm>
              <a:off x="0" y="5767876"/>
              <a:ext cx="1572364" cy="1784058"/>
              <a:chOff x="0" y="0"/>
              <a:chExt cx="1572363" cy="1784057"/>
            </a:xfrm>
          </p:grpSpPr>
          <p:sp>
            <p:nvSpPr>
              <p:cNvPr id="3043" name="Rectangle"/>
              <p:cNvSpPr/>
              <p:nvPr/>
            </p:nvSpPr>
            <p:spPr>
              <a:xfrm>
                <a:off x="0" y="0"/>
                <a:ext cx="1572364" cy="252902"/>
              </a:xfrm>
              <a:prstGeom prst="rect">
                <a:avLst/>
              </a:prstGeom>
              <a:solidFill>
                <a:srgbClr val="FFD479"/>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044" name="Rectangle"/>
              <p:cNvSpPr/>
              <p:nvPr/>
            </p:nvSpPr>
            <p:spPr>
              <a:xfrm>
                <a:off x="0" y="341962"/>
                <a:ext cx="1572364" cy="252903"/>
              </a:xfrm>
              <a:prstGeom prst="rect">
                <a:avLst/>
              </a:prstGeom>
              <a:solidFill>
                <a:srgbClr val="76D6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grpSp>
            <p:nvGrpSpPr>
              <p:cNvPr id="3047" name="Group"/>
              <p:cNvGrpSpPr/>
              <p:nvPr/>
            </p:nvGrpSpPr>
            <p:grpSpPr>
              <a:xfrm>
                <a:off x="0" y="676617"/>
                <a:ext cx="1572364" cy="1107441"/>
                <a:chOff x="0" y="0"/>
                <a:chExt cx="1572363" cy="1107439"/>
              </a:xfrm>
            </p:grpSpPr>
            <p:sp>
              <p:nvSpPr>
                <p:cNvPr id="3045" name="Rectangle"/>
                <p:cNvSpPr/>
                <p:nvPr/>
              </p:nvSpPr>
              <p:spPr>
                <a:xfrm>
                  <a:off x="0" y="7308"/>
                  <a:ext cx="1572364" cy="1092824"/>
                </a:xfrm>
                <a:prstGeom prst="rect">
                  <a:avLst/>
                </a:prstGeom>
                <a:solidFill>
                  <a:srgbClr val="FFFF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046" name="Real…"/>
                <p:cNvSpPr txBox="1"/>
                <p:nvPr/>
              </p:nvSpPr>
              <p:spPr>
                <a:xfrm>
                  <a:off x="168079" y="-1"/>
                  <a:ext cx="1236205" cy="1107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584200">
                    <a:lnSpc>
                      <a:spcPct val="80000"/>
                    </a:lnSpc>
                    <a:defRPr b="1" sz="3800">
                      <a:solidFill>
                        <a:srgbClr val="000000"/>
                      </a:solidFill>
                      <a:latin typeface="+mj-lt"/>
                      <a:ea typeface="+mj-ea"/>
                      <a:cs typeface="+mj-cs"/>
                      <a:sym typeface="Trebuchet MS"/>
                    </a:defRPr>
                  </a:pPr>
                  <a:r>
                    <a:t>Real</a:t>
                  </a:r>
                </a:p>
                <a:p>
                  <a:pPr defTabSz="584200">
                    <a:lnSpc>
                      <a:spcPct val="80000"/>
                    </a:lnSpc>
                    <a:defRPr b="1" sz="3800">
                      <a:solidFill>
                        <a:srgbClr val="000000"/>
                      </a:solidFill>
                      <a:latin typeface="+mj-lt"/>
                      <a:ea typeface="+mj-ea"/>
                      <a:cs typeface="+mj-cs"/>
                      <a:sym typeface="Trebuchet MS"/>
                    </a:defRPr>
                  </a:pPr>
                  <a:r>
                    <a:t>work</a:t>
                  </a:r>
                </a:p>
              </p:txBody>
            </p:sp>
          </p:grpSp>
        </p:grpSp>
      </p:grpSp>
      <p:grpSp>
        <p:nvGrpSpPr>
          <p:cNvPr id="3063" name="Group"/>
          <p:cNvGrpSpPr/>
          <p:nvPr/>
        </p:nvGrpSpPr>
        <p:grpSpPr>
          <a:xfrm>
            <a:off x="7649678" y="4919857"/>
            <a:ext cx="4505489" cy="7551934"/>
            <a:chOff x="0" y="0"/>
            <a:chExt cx="4505488" cy="7551933"/>
          </a:xfrm>
        </p:grpSpPr>
        <p:sp>
          <p:nvSpPr>
            <p:cNvPr id="3050" name="Rectangle"/>
            <p:cNvSpPr/>
            <p:nvPr/>
          </p:nvSpPr>
          <p:spPr>
            <a:xfrm>
              <a:off x="0" y="0"/>
              <a:ext cx="4505489" cy="7551934"/>
            </a:xfrm>
            <a:prstGeom prst="rect">
              <a:avLst/>
            </a:prstGeom>
            <a:solidFill>
              <a:srgbClr val="FFFF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pic>
          <p:nvPicPr>
            <p:cNvPr id="3051" name="virus.jpg" descr="virus.jpg"/>
            <p:cNvPicPr>
              <a:picLocks noChangeAspect="1"/>
            </p:cNvPicPr>
            <p:nvPr/>
          </p:nvPicPr>
          <p:blipFill>
            <a:blip r:embed="rId4">
              <a:extLst/>
            </a:blip>
            <a:stretch>
              <a:fillRect/>
            </a:stretch>
          </p:blipFill>
          <p:spPr>
            <a:xfrm>
              <a:off x="3388452" y="6682735"/>
              <a:ext cx="716086" cy="711436"/>
            </a:xfrm>
            <a:prstGeom prst="rect">
              <a:avLst/>
            </a:prstGeom>
            <a:ln w="12700" cap="flat">
              <a:noFill/>
              <a:miter lim="400000"/>
            </a:ln>
            <a:effectLst/>
          </p:spPr>
        </p:pic>
        <p:pic>
          <p:nvPicPr>
            <p:cNvPr id="3052" name="worm.gif" descr="worm.gif"/>
            <p:cNvPicPr>
              <a:picLocks noChangeAspect="1"/>
            </p:cNvPicPr>
            <p:nvPr/>
          </p:nvPicPr>
          <p:blipFill>
            <a:blip r:embed="rId5">
              <a:extLst/>
            </a:blip>
            <a:stretch>
              <a:fillRect/>
            </a:stretch>
          </p:blipFill>
          <p:spPr>
            <a:xfrm>
              <a:off x="96323" y="6639890"/>
              <a:ext cx="1023063" cy="797126"/>
            </a:xfrm>
            <a:prstGeom prst="rect">
              <a:avLst/>
            </a:prstGeom>
            <a:ln w="12700" cap="flat">
              <a:noFill/>
              <a:miter lim="400000"/>
            </a:ln>
            <a:effectLst/>
          </p:spPr>
        </p:pic>
        <p:grpSp>
          <p:nvGrpSpPr>
            <p:cNvPr id="3060" name="Group"/>
            <p:cNvGrpSpPr/>
            <p:nvPr/>
          </p:nvGrpSpPr>
          <p:grpSpPr>
            <a:xfrm>
              <a:off x="700139" y="521601"/>
              <a:ext cx="3105211" cy="1503609"/>
              <a:chOff x="0" y="0"/>
              <a:chExt cx="3105210" cy="1503607"/>
            </a:xfrm>
          </p:grpSpPr>
          <p:sp>
            <p:nvSpPr>
              <p:cNvPr id="3053" name="Line"/>
              <p:cNvSpPr/>
              <p:nvPr/>
            </p:nvSpPr>
            <p:spPr>
              <a:xfrm rot="5400000">
                <a:off x="177744" y="457632"/>
                <a:ext cx="374401" cy="248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sp>
            <p:nvSpPr>
              <p:cNvPr id="3054" name="Line"/>
              <p:cNvSpPr/>
              <p:nvPr/>
            </p:nvSpPr>
            <p:spPr>
              <a:xfrm>
                <a:off x="2822325" y="741550"/>
                <a:ext cx="268032" cy="1"/>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sp>
            <p:nvSpPr>
              <p:cNvPr id="3055" name="Rectangle"/>
              <p:cNvSpPr/>
              <p:nvPr/>
            </p:nvSpPr>
            <p:spPr>
              <a:xfrm>
                <a:off x="0" y="0"/>
                <a:ext cx="2329514" cy="374683"/>
              </a:xfrm>
              <a:prstGeom prst="rect">
                <a:avLst/>
              </a:prstGeom>
              <a:solidFill>
                <a:srgbClr val="FFD479"/>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056" name="Rectangle"/>
              <p:cNvSpPr/>
              <p:nvPr/>
            </p:nvSpPr>
            <p:spPr>
              <a:xfrm>
                <a:off x="487501" y="554771"/>
                <a:ext cx="2329514" cy="374684"/>
              </a:xfrm>
              <a:prstGeom prst="rect">
                <a:avLst/>
              </a:prstGeom>
              <a:solidFill>
                <a:srgbClr val="76D6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057" name="Line"/>
              <p:cNvSpPr/>
              <p:nvPr/>
            </p:nvSpPr>
            <p:spPr>
              <a:xfrm rot="5400000">
                <a:off x="-160783" y="655237"/>
                <a:ext cx="926369" cy="405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sp>
            <p:nvSpPr>
              <p:cNvPr id="3058" name="Line"/>
              <p:cNvSpPr/>
              <p:nvPr/>
            </p:nvSpPr>
            <p:spPr>
              <a:xfrm rot="16200000">
                <a:off x="2139456" y="380482"/>
                <a:ext cx="1151112" cy="7803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 y="14056"/>
                    </a:moveTo>
                    <a:lnTo>
                      <a:pt x="0" y="21550"/>
                    </a:lnTo>
                    <a:lnTo>
                      <a:pt x="21511" y="21600"/>
                    </a:lnTo>
                    <a:lnTo>
                      <a:pt x="21600" y="0"/>
                    </a:lnTo>
                  </a:path>
                </a:pathLst>
              </a:cu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sp>
            <p:nvSpPr>
              <p:cNvPr id="3059" name="Rectangle"/>
              <p:cNvSpPr/>
              <p:nvPr/>
            </p:nvSpPr>
            <p:spPr>
              <a:xfrm>
                <a:off x="487501" y="1128925"/>
                <a:ext cx="2329514" cy="374683"/>
              </a:xfrm>
              <a:prstGeom prst="rect">
                <a:avLst/>
              </a:prstGeom>
              <a:solidFill>
                <a:srgbClr val="76D6FF"/>
              </a:solidFill>
              <a:ln w="12700" cap="flat">
                <a:noFill/>
                <a:miter lim="400000"/>
              </a:ln>
              <a:effectLst>
                <a:outerShdw sx="100000" sy="100000" kx="0" ky="0" algn="b" rotWithShape="0" blurRad="76200" dist="0" dir="18900000">
                  <a:srgbClr val="000000">
                    <a:alpha val="80000"/>
                  </a:srgbClr>
                </a:outerShdw>
              </a:effectLst>
            </p:spPr>
            <p:txBody>
              <a:bodyPr wrap="square" lIns="50800" tIns="50800" rIns="50800" bIns="50800" numCol="1" anchor="ctr">
                <a:noAutofit/>
              </a:bodyPr>
              <a:lstStyle/>
              <a:p>
                <a:pPr defTabSz="584200">
                  <a:defRPr sz="24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grpSp>
        <p:sp>
          <p:nvSpPr>
            <p:cNvPr id="3061" name="void VM(){…"/>
            <p:cNvSpPr/>
            <p:nvPr/>
          </p:nvSpPr>
          <p:spPr>
            <a:xfrm>
              <a:off x="567220" y="0"/>
              <a:ext cx="3327402" cy="23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defTabSz="584200">
                <a:lnSpc>
                  <a:spcPct val="90000"/>
                </a:lnSpc>
                <a:defRPr b="1" sz="2600">
                  <a:solidFill>
                    <a:schemeClr val="accent5"/>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void VM(){</a:t>
              </a:r>
            </a:p>
            <a:p>
              <a:pPr algn="l" defTabSz="584200">
                <a:lnSpc>
                  <a:spcPct val="90000"/>
                </a:lnSpc>
                <a:defRPr sz="26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defTabSz="584200">
                <a:lnSpc>
                  <a:spcPct val="90000"/>
                </a:lnSpc>
                <a:defRPr sz="26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defTabSz="584200">
                <a:lnSpc>
                  <a:spcPct val="90000"/>
                </a:lnSpc>
                <a:defRPr sz="26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defTabSz="584200">
                <a:lnSpc>
                  <a:spcPct val="90000"/>
                </a:lnSpc>
                <a:defRPr sz="26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defTabSz="584200">
                <a:lnSpc>
                  <a:spcPct val="90000"/>
                </a:lnSpc>
                <a:tabLst>
                  <a:tab pos="1422400" algn="l"/>
                </a:tabLst>
                <a:defRPr b="1" sz="2600">
                  <a:solidFill>
                    <a:schemeClr val="accent5"/>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a:t>
              </a:r>
            </a:p>
          </p:txBody>
        </p:sp>
        <p:sp>
          <p:nvSpPr>
            <p:cNvPr id="3062" name="void main(){…"/>
            <p:cNvSpPr/>
            <p:nvPr/>
          </p:nvSpPr>
          <p:spPr>
            <a:xfrm>
              <a:off x="107408" y="2370741"/>
              <a:ext cx="4290672" cy="41840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defTabSz="584200">
                <a:lnSpc>
                  <a:spcPct val="90000"/>
                </a:lnSpc>
                <a:defRPr sz="37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void main(){</a:t>
              </a:r>
            </a:p>
            <a:p>
              <a:pPr algn="l" defTabSz="584200">
                <a:lnSpc>
                  <a:spcPct val="90000"/>
                </a:lnSpc>
                <a:defRPr sz="37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real_work;</a:t>
              </a:r>
            </a:p>
            <a:p>
              <a:pPr algn="l" defTabSz="584200">
                <a:lnSpc>
                  <a:spcPct val="90000"/>
                </a:lnSpc>
                <a:defRPr sz="37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a:t>
              </a:r>
              <a:r>
                <a:rPr b="1">
                  <a:solidFill>
                    <a:schemeClr val="accent5"/>
                  </a:solidFill>
                </a:rPr>
                <a:t>start VM();</a:t>
              </a:r>
            </a:p>
            <a:p>
              <a:pPr algn="l" defTabSz="584200">
                <a:lnSpc>
                  <a:spcPct val="90000"/>
                </a:lnSpc>
                <a:defRPr sz="37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real_work;</a:t>
              </a:r>
            </a:p>
            <a:p>
              <a:pPr algn="l" defTabSz="584200">
                <a:lnSpc>
                  <a:spcPct val="90000"/>
                </a:lnSpc>
                <a:defRPr sz="37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a:t>
              </a:r>
              <a:r>
                <a:rPr b="1">
                  <a:solidFill>
                    <a:schemeClr val="accent5"/>
                  </a:solidFill>
                </a:rPr>
                <a:t>resume VM;</a:t>
              </a:r>
            </a:p>
            <a:p>
              <a:pPr algn="l" defTabSz="584200">
                <a:lnSpc>
                  <a:spcPct val="90000"/>
                </a:lnSpc>
                <a:defRPr sz="37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real_work;</a:t>
              </a:r>
            </a:p>
            <a:p>
              <a:pPr algn="l" defTabSz="584200">
                <a:lnSpc>
                  <a:spcPct val="90000"/>
                </a:lnSpc>
                <a:defRPr sz="37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a:t>
              </a:r>
              <a:r>
                <a:rPr b="1">
                  <a:solidFill>
                    <a:schemeClr val="accent5"/>
                  </a:solidFill>
                </a:rPr>
                <a:t>finish VM;</a:t>
              </a:r>
            </a:p>
            <a:p>
              <a:pPr algn="l" defTabSz="584200">
                <a:lnSpc>
                  <a:spcPct val="90000"/>
                </a:lnSpc>
                <a:tabLst>
                  <a:tab pos="1422400" algn="l"/>
                </a:tabLst>
                <a:defRPr sz="37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a:t>
              </a:r>
            </a:p>
          </p:txBody>
        </p:sp>
      </p:grpSp>
      <p:sp>
        <p:nvSpPr>
          <p:cNvPr id="3064" name="Line"/>
          <p:cNvSpPr/>
          <p:nvPr/>
        </p:nvSpPr>
        <p:spPr>
          <a:xfrm>
            <a:off x="12305476" y="8153400"/>
            <a:ext cx="1392237" cy="0"/>
          </a:xfrm>
          <a:prstGeom prst="line">
            <a:avLst/>
          </a:prstGeom>
          <a:ln w="127000">
            <a:solidFill>
              <a:srgbClr val="731B70"/>
            </a:solidFill>
            <a:miter lim="400000"/>
            <a:tailEnd type="triangle"/>
          </a:ln>
        </p:spPr>
        <p:txBody>
          <a:bodyPr lIns="50800" tIns="50800" rIns="50800" bIns="50800" anchor="ct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sp>
        <p:nvSpPr>
          <p:cNvPr id="3065" name="Line"/>
          <p:cNvSpPr/>
          <p:nvPr/>
        </p:nvSpPr>
        <p:spPr>
          <a:xfrm flipH="1">
            <a:off x="2652230" y="5956254"/>
            <a:ext cx="1" cy="1038770"/>
          </a:xfrm>
          <a:prstGeom prst="line">
            <a:avLst/>
          </a:prstGeom>
          <a:ln w="127000">
            <a:solidFill>
              <a:srgbClr val="731B70"/>
            </a:solidFill>
            <a:miter lim="400000"/>
            <a:tailEnd type="triangle"/>
          </a:ln>
        </p:spPr>
        <p:txBody>
          <a:bodyPr lIns="50800" tIns="50800" rIns="50800" bIns="50800" anchor="ctr"/>
          <a:lstStyle/>
          <a:p>
            <a:pPr defTabSz="584200">
              <a:defRPr sz="2400">
                <a:solidFill>
                  <a:srgbClr val="000000"/>
                </a:solidFill>
                <a:effectLst>
                  <a:outerShdw sx="100000" sy="100000" kx="0" ky="0" algn="b" rotWithShape="0" blurRad="25400" dist="23998" dir="2700000">
                    <a:srgbClr val="000000">
                      <a:alpha val="31034"/>
                    </a:srgbClr>
                  </a:outerShdw>
                </a:effectLst>
              </a:defRPr>
            </a:pPr>
          </a:p>
        </p:txBody>
      </p:sp>
      <p:grpSp>
        <p:nvGrpSpPr>
          <p:cNvPr id="3068" name="Group"/>
          <p:cNvGrpSpPr/>
          <p:nvPr/>
        </p:nvGrpSpPr>
        <p:grpSpPr>
          <a:xfrm>
            <a:off x="3846669" y="3602559"/>
            <a:ext cx="7303932" cy="1802211"/>
            <a:chOff x="0" y="109140"/>
            <a:chExt cx="7303930" cy="1802209"/>
          </a:xfrm>
        </p:grpSpPr>
        <p:sp>
          <p:nvSpPr>
            <p:cNvPr id="3066" name="Dynamic Stealth"/>
            <p:cNvSpPr/>
            <p:nvPr/>
          </p:nvSpPr>
          <p:spPr>
            <a:xfrm>
              <a:off x="6033930" y="6413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sz="8000">
                  <a:latin typeface="+mj-lt"/>
                  <a:ea typeface="+mj-ea"/>
                  <a:cs typeface="+mj-cs"/>
                  <a:sym typeface="Trebuchet MS"/>
                </a:defRPr>
              </a:lvl1pPr>
            </a:lstStyle>
            <a:p>
              <a:pPr/>
              <a:r>
                <a:t>Dynamic Stealth</a:t>
              </a:r>
            </a:p>
          </p:txBody>
        </p:sp>
        <p:pic>
          <p:nvPicPr>
            <p:cNvPr id="3067" name="Image" descr="Image"/>
            <p:cNvPicPr>
              <a:picLocks noChangeAspect="1"/>
            </p:cNvPicPr>
            <p:nvPr/>
          </p:nvPicPr>
          <p:blipFill>
            <a:blip r:embed="rId6">
              <a:extLst/>
            </a:blip>
            <a:srcRect l="0" t="0" r="0" b="0"/>
            <a:stretch>
              <a:fillRect/>
            </a:stretch>
          </p:blipFill>
          <p:spPr>
            <a:xfrm>
              <a:off x="0" y="109140"/>
              <a:ext cx="834813" cy="1064465"/>
            </a:xfrm>
            <a:prstGeom prst="rect">
              <a:avLst/>
            </a:prstGeom>
            <a:ln w="25400" cap="flat">
              <a:noFill/>
              <a:miter lim="400000"/>
            </a:ln>
            <a:effectLst>
              <a:outerShdw sx="100000" sy="100000" kx="0" ky="0" algn="b" rotWithShape="0" blurRad="254000" dist="127000" dir="5400000">
                <a:srgbClr val="000000">
                  <a:alpha val="70000"/>
                </a:srgbClr>
              </a:outerShdw>
            </a:effectLst>
          </p:spPr>
        </p:pic>
      </p:grpSp>
      <p:sp>
        <p:nvSpPr>
          <p:cNvPr id="3069" name="Slide Number"/>
          <p:cNvSpPr txBox="1"/>
          <p:nvPr>
            <p:ph type="sldNum" sz="quarter" idx="4294967295"/>
          </p:nvPr>
        </p:nvSpPr>
        <p:spPr>
          <a:xfrm>
            <a:off x="9747262" y="12522200"/>
            <a:ext cx="253976" cy="381000"/>
          </a:xfrm>
          <a:prstGeom prst="rect">
            <a:avLst/>
          </a:prstGeom>
          <a:extLst>
            <a:ext uri="{C572A759-6A51-4108-AA02-DFA0A04FC94B}">
              <ma14:wrappingTextBoxFlag xmlns:ma14="http://schemas.microsoft.com/office/mac/drawingml/2011/main" val="1"/>
            </a:ext>
          </a:extLst>
        </p:spPr>
        <p:txBody>
          <a:bodyPr lIns="50800" tIns="50800" rIns="50800" bIns="50800"/>
          <a:lstStyle>
            <a:lvl1pPr defTabSz="584200">
              <a:defRPr sz="1800"/>
            </a:lvl1pPr>
          </a:lstStyle>
          <a:p>
            <a:pPr/>
            <a:fld id="{86CB4B4D-7CA3-9044-876B-883B54F8677D}" type="slidenum"/>
          </a:p>
        </p:txBody>
      </p:sp>
      <p:sp>
        <p:nvSpPr>
          <p:cNvPr id="3070" name="❮ISA,dispatch,dynamic,reentrance❯"/>
          <p:cNvSpPr txBox="1"/>
          <p:nvPr/>
        </p:nvSpPr>
        <p:spPr>
          <a:xfrm>
            <a:off x="1268495" y="332767"/>
            <a:ext cx="23586059" cy="171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spcBef>
                <a:spcPts val="900"/>
              </a:spcBef>
              <a:tabLst>
                <a:tab pos="17970500" algn="l"/>
              </a:tabLst>
              <a:defRPr b="1" sz="10700">
                <a:latin typeface="+mj-lt"/>
                <a:ea typeface="+mj-ea"/>
                <a:cs typeface="+mj-cs"/>
                <a:sym typeface="Trebuchet MS"/>
              </a:defRPr>
            </a:pPr>
            <a:r>
              <a:t>❮</a:t>
            </a:r>
            <a:r>
              <a:t>ISA</a:t>
            </a:r>
            <a:r>
              <a:t>,</a:t>
            </a:r>
            <a:r>
              <a:t>dispatch</a:t>
            </a:r>
            <a:r>
              <a:t>,</a:t>
            </a:r>
            <a:r>
              <a:t>dynamic</a:t>
            </a:r>
            <a:r>
              <a:t>,</a:t>
            </a:r>
            <a:r>
              <a:rPr>
                <a:solidFill>
                  <a:srgbClr val="C82506"/>
                </a:solidFill>
              </a:rPr>
              <a:t>reentrance</a:t>
            </a:r>
            <a:r>
              <a:t>❯</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3074" name="Text"/>
          <p:cNvSpPr txBox="1"/>
          <p:nvPr/>
        </p:nvSpPr>
        <p:spPr>
          <a:xfrm>
            <a:off x="11794693" y="10032655"/>
            <a:ext cx="794614"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8100" u="sng">
                <a:solidFill>
                  <a:srgbClr val="41FF00"/>
                </a:solidFill>
                <a:hlinkClick r:id="rId3" invalidUrl="" action="" tgtFrame="" tooltip="" history="1" highlightClick="0" endSnd="0"/>
              </a:defRPr>
            </a:lvl1pPr>
          </a:lstStyle>
          <a:p>
            <a:pPr>
              <a:defRPr u="none"/>
            </a:pPr>
            <a:r>
              <a:rPr u="sng">
                <a:hlinkClick r:id="rId3" invalidUrl="" action="" tgtFrame="" tooltip="" history="1" highlightClick="0" endSnd="0"/>
              </a:rPr>
              <a:t> </a:t>
            </a:r>
          </a:p>
        </p:txBody>
      </p:sp>
      <p:sp>
        <p:nvSpPr>
          <p:cNvPr id="3075" name="noitacsufboeD"/>
          <p:cNvSpPr txBox="1"/>
          <p:nvPr/>
        </p:nvSpPr>
        <p:spPr>
          <a:xfrm flipH="1">
            <a:off x="2957323" y="8625036"/>
            <a:ext cx="18088354"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18100">
                <a:solidFill>
                  <a:srgbClr val="41FF00"/>
                </a:solidFill>
                <a:latin typeface="Courier"/>
                <a:ea typeface="Courier"/>
                <a:cs typeface="Courier"/>
                <a:sym typeface="Courier"/>
              </a:defRPr>
            </a:lvl1pPr>
          </a:lstStyle>
          <a:p>
            <a:pPr/>
            <a:r>
              <a:t>noitacsufboeD</a:t>
            </a:r>
          </a:p>
        </p:txBody>
      </p:sp>
      <p:sp>
        <p:nvSpPr>
          <p:cNvPr id="3076" name="Deobfuscation"/>
          <p:cNvSpPr txBox="1"/>
          <p:nvPr/>
        </p:nvSpPr>
        <p:spPr>
          <a:xfrm>
            <a:off x="2957323" y="8625036"/>
            <a:ext cx="18088354"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8100">
                <a:solidFill>
                  <a:srgbClr val="41FF00"/>
                </a:solidFill>
                <a:latin typeface="Courier"/>
                <a:ea typeface="Courier"/>
                <a:cs typeface="Courier"/>
                <a:sym typeface="Courier"/>
              </a:defRPr>
            </a:lvl1pPr>
          </a:lstStyle>
          <a:p>
            <a:pPr/>
            <a:r>
              <a:t>Deobfuscation</a:t>
            </a:r>
          </a:p>
        </p:txBody>
      </p:sp>
      <p:sp>
        <p:nvSpPr>
          <p:cNvPr id="3077" name="cireneG"/>
          <p:cNvSpPr txBox="1"/>
          <p:nvPr/>
        </p:nvSpPr>
        <p:spPr>
          <a:xfrm flipH="1">
            <a:off x="7269534" y="5408612"/>
            <a:ext cx="11191132"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18100">
                <a:solidFill>
                  <a:srgbClr val="41FF00"/>
                </a:solidFill>
                <a:latin typeface="Courier"/>
                <a:ea typeface="Courier"/>
                <a:cs typeface="Courier"/>
                <a:sym typeface="Courier"/>
              </a:defRPr>
            </a:lvl1pPr>
          </a:lstStyle>
          <a:p>
            <a:pPr/>
            <a:r>
              <a:t> cireneG</a:t>
            </a:r>
          </a:p>
        </p:txBody>
      </p:sp>
      <p:sp>
        <p:nvSpPr>
          <p:cNvPr id="3078" name="Generic"/>
          <p:cNvSpPr txBox="1"/>
          <p:nvPr/>
        </p:nvSpPr>
        <p:spPr>
          <a:xfrm>
            <a:off x="7273456" y="5408612"/>
            <a:ext cx="9811688"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8100">
                <a:solidFill>
                  <a:srgbClr val="41FF00"/>
                </a:solidFill>
                <a:latin typeface="Courier"/>
                <a:ea typeface="Courier"/>
                <a:cs typeface="Courier"/>
                <a:sym typeface="Courier"/>
              </a:defRPr>
            </a:lvl1pPr>
          </a:lstStyle>
          <a:p>
            <a:pPr/>
            <a:r>
              <a:t>Generic</a:t>
            </a:r>
          </a:p>
        </p:txBody>
      </p:sp>
      <p:grpSp>
        <p:nvGrpSpPr>
          <p:cNvPr id="3082" name="Group"/>
          <p:cNvGrpSpPr/>
          <p:nvPr/>
        </p:nvGrpSpPr>
        <p:grpSpPr>
          <a:xfrm>
            <a:off x="9128231" y="752582"/>
            <a:ext cx="5746537" cy="4691371"/>
            <a:chOff x="0" y="0"/>
            <a:chExt cx="5746536" cy="4691370"/>
          </a:xfrm>
        </p:grpSpPr>
        <p:sp>
          <p:nvSpPr>
            <p:cNvPr id="3079" name="Rectangle"/>
            <p:cNvSpPr/>
            <p:nvPr/>
          </p:nvSpPr>
          <p:spPr>
            <a:xfrm>
              <a:off x="0" y="153826"/>
              <a:ext cx="5746537" cy="453754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080" name="P(){…"/>
            <p:cNvSpPr txBox="1"/>
            <p:nvPr/>
          </p:nvSpPr>
          <p:spPr>
            <a:xfrm>
              <a:off x="211804" y="0"/>
              <a:ext cx="5457018" cy="46514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b="1" sz="10100">
                  <a:solidFill>
                    <a:srgbClr val="000000"/>
                  </a:solidFill>
                  <a:latin typeface="Courier"/>
                  <a:ea typeface="Courier"/>
                  <a:cs typeface="Courier"/>
                  <a:sym typeface="Courier"/>
                </a:defRPr>
              </a:pPr>
              <a:r>
                <a:t>P(){</a:t>
              </a:r>
            </a:p>
            <a:p>
              <a:pPr algn="l">
                <a:defRPr b="1" sz="10100">
                  <a:solidFill>
                    <a:schemeClr val="accent5"/>
                  </a:solidFill>
                  <a:latin typeface="+mj-lt"/>
                  <a:ea typeface="+mj-ea"/>
                  <a:cs typeface="+mj-cs"/>
                  <a:sym typeface="Trebuchet MS"/>
                </a:defRPr>
              </a:pPr>
              <a:r>
                <a:t> </a:t>
              </a:r>
            </a:p>
            <a:p>
              <a:pPr algn="l">
                <a:defRPr b="1" sz="10100">
                  <a:solidFill>
                    <a:srgbClr val="000000"/>
                  </a:solidFill>
                  <a:latin typeface="Courier"/>
                  <a:ea typeface="Courier"/>
                  <a:cs typeface="Courier"/>
                  <a:sym typeface="Courier"/>
                </a:defRPr>
              </a:pPr>
              <a:r>
                <a:t>}</a:t>
              </a:r>
            </a:p>
          </p:txBody>
        </p:sp>
        <p:pic>
          <p:nvPicPr>
            <p:cNvPr id="3081" name="diamond-clipart-purple-diamond-2.png" descr="diamond-clipart-purple-diamond-2.png"/>
            <p:cNvPicPr>
              <a:picLocks noChangeAspect="1"/>
            </p:cNvPicPr>
            <p:nvPr/>
          </p:nvPicPr>
          <p:blipFill>
            <a:blip r:embed="rId4">
              <a:extLst/>
            </a:blip>
            <a:stretch>
              <a:fillRect/>
            </a:stretch>
          </p:blipFill>
          <p:spPr>
            <a:xfrm>
              <a:off x="986750" y="1559629"/>
              <a:ext cx="3907126" cy="2721965"/>
            </a:xfrm>
            <a:prstGeom prst="rect">
              <a:avLst/>
            </a:prstGeom>
            <a:ln w="12700" cap="flat">
              <a:noFill/>
              <a:miter lim="400000"/>
            </a:ln>
            <a:effectLst/>
          </p:spPr>
        </p:pic>
      </p:grpSp>
      <p:pic>
        <p:nvPicPr>
          <p:cNvPr id="3083" name="asset.png" descr="asset.png"/>
          <p:cNvPicPr>
            <a:picLocks noChangeAspect="1"/>
          </p:cNvPicPr>
          <p:nvPr/>
        </p:nvPicPr>
        <p:blipFill>
          <a:blip r:embed="rId5">
            <a:extLst/>
          </a:blip>
          <a:stretch>
            <a:fillRect/>
          </a:stretch>
        </p:blipFill>
        <p:spPr>
          <a:xfrm>
            <a:off x="9603992" y="478074"/>
            <a:ext cx="4795016" cy="5240387"/>
          </a:xfrm>
          <a:prstGeom prst="rect">
            <a:avLst/>
          </a:prstGeom>
          <a:ln w="12700">
            <a:miter lim="400000"/>
          </a:ln>
          <a:effectLst>
            <a:outerShdw sx="100000" sy="100000" kx="0" ky="0" algn="b" rotWithShape="0" blurRad="101600" dist="100963" dir="2490009">
              <a:srgbClr val="000000">
                <a:alpha val="80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600" fill="hold"/>
                                        <p:tgtEl>
                                          <p:spTgt spid="3083"/>
                                        </p:tgtEl>
                                      </p:cBhvr>
                                    </p:animEffect>
                                    <p:set>
                                      <p:cBhvr>
                                        <p:cTn id="7" fill="hold">
                                          <p:stCondLst>
                                            <p:cond delay="599"/>
                                          </p:stCondLst>
                                        </p:cTn>
                                        <p:tgtEl>
                                          <p:spTgt spid="3083"/>
                                        </p:tgtEl>
                                        <p:attrNameLst>
                                          <p:attrName>style.visibility</p:attrName>
                                        </p:attrNameLst>
                                      </p:cBhvr>
                                      <p:to>
                                        <p:strVal val="hidden"/>
                                      </p:to>
                                    </p:set>
                                  </p:childTnLst>
                                </p:cTn>
                              </p:par>
                            </p:childTnLst>
                          </p:cTn>
                        </p:par>
                        <p:par>
                          <p:cTn id="8" fill="hold">
                            <p:stCondLst>
                              <p:cond delay="600"/>
                            </p:stCondLst>
                            <p:childTnLst>
                              <p:par>
                                <p:cTn id="9" presetClass="exit" nodeType="afterEffect" presetSubtype="10" presetID="19" grpId="2" fill="hold">
                                  <p:stCondLst>
                                    <p:cond delay="0"/>
                                  </p:stCondLst>
                                  <p:iterate type="lt" backwards="0">
                                    <p:tmAbs val="0"/>
                                  </p:iterate>
                                  <p:childTnLst>
                                    <p:anim calcmode="lin" valueType="num">
                                      <p:cBhvr>
                                        <p:cTn id="10" dur="1000" fill="hold"/>
                                        <p:tgtEl>
                                          <p:spTgt spid="3075"/>
                                        </p:tgtEl>
                                        <p:attrNameLst>
                                          <p:attrName>ppt_h</p:attrName>
                                        </p:attrNameLst>
                                      </p:cBhvr>
                                      <p:tavLst>
                                        <p:tav tm="0">
                                          <p:val>
                                            <p:strVal val="ppt_h"/>
                                          </p:val>
                                        </p:tav>
                                        <p:tav tm="100000">
                                          <p:val>
                                            <p:strVal val="ppt_h"/>
                                          </p:val>
                                        </p:tav>
                                      </p:tavLst>
                                    </p:anim>
                                    <p:anim calcmode="lin" valueType="num">
                                      <p:cBhvr>
                                        <p:cTn id="11" dur="1000" fill="hold"/>
                                        <p:tgtEl>
                                          <p:spTgt spid="307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12" fill="hold">
                                          <p:stCondLst>
                                            <p:cond delay="999"/>
                                          </p:stCondLst>
                                        </p:cTn>
                                        <p:tgtEl>
                                          <p:spTgt spid="3075"/>
                                        </p:tgtEl>
                                        <p:attrNameLst>
                                          <p:attrName>style.visibility</p:attrName>
                                        </p:attrNameLst>
                                      </p:cBhvr>
                                      <p:to>
                                        <p:strVal val="hidden"/>
                                      </p:to>
                                    </p:set>
                                  </p:childTnLst>
                                </p:cTn>
                              </p:par>
                            </p:childTnLst>
                          </p:cTn>
                        </p:par>
                        <p:par>
                          <p:cTn id="13" fill="hold">
                            <p:stCondLst>
                              <p:cond delay="1600"/>
                            </p:stCondLst>
                            <p:childTnLst>
                              <p:par>
                                <p:cTn id="14" presetClass="entr" nodeType="afterEffect" presetSubtype="10" presetID="19" grpId="3" fill="hold">
                                  <p:stCondLst>
                                    <p:cond delay="0"/>
                                  </p:stCondLst>
                                  <p:iterate type="lt" backwards="0">
                                    <p:tmAbs val="0"/>
                                  </p:iterate>
                                  <p:childTnLst>
                                    <p:set>
                                      <p:cBhvr>
                                        <p:cTn id="15" fill="hold"/>
                                        <p:tgtEl>
                                          <p:spTgt spid="3076"/>
                                        </p:tgtEl>
                                        <p:attrNameLst>
                                          <p:attrName>style.visibility</p:attrName>
                                        </p:attrNameLst>
                                      </p:cBhvr>
                                      <p:to>
                                        <p:strVal val="visible"/>
                                      </p:to>
                                    </p:set>
                                    <p:anim calcmode="lin" valueType="num">
                                      <p:cBhvr>
                                        <p:cTn id="16" dur="1000" fill="hold"/>
                                        <p:tgtEl>
                                          <p:spTgt spid="3076"/>
                                        </p:tgtEl>
                                        <p:attrNameLst>
                                          <p:attrName>ppt_w</p:attrName>
                                        </p:attrNameLst>
                                      </p:cBhvr>
                                      <p:tavLst>
                                        <p:tav tm="0" fmla="#ppt_w*sin(2.5*pi*$)">
                                          <p:val>
                                            <p:fltVal val="0"/>
                                          </p:val>
                                        </p:tav>
                                        <p:tav tm="100000">
                                          <p:val>
                                            <p:fltVal val="1"/>
                                          </p:val>
                                        </p:tav>
                                      </p:tavLst>
                                    </p:anim>
                                    <p:anim calcmode="lin" valueType="num">
                                      <p:cBhvr>
                                        <p:cTn id="17" dur="1000" fill="hold"/>
                                        <p:tgtEl>
                                          <p:spTgt spid="3076"/>
                                        </p:tgtEl>
                                        <p:attrNameLst>
                                          <p:attrName>ppt_h</p:attrName>
                                        </p:attrNameLst>
                                      </p:cBhvr>
                                      <p:tavLst>
                                        <p:tav tm="0">
                                          <p:val>
                                            <p:strVal val="#ppt_h"/>
                                          </p:val>
                                        </p:tav>
                                        <p:tav tm="100000">
                                          <p:val>
                                            <p:strVal val="#ppt_h"/>
                                          </p:val>
                                        </p:tav>
                                      </p:tavLst>
                                    </p:anim>
                                  </p:childTnLst>
                                </p:cTn>
                              </p:par>
                            </p:childTnLst>
                          </p:cTn>
                        </p:par>
                        <p:par>
                          <p:cTn id="18" fill="hold">
                            <p:stCondLst>
                              <p:cond delay="2600"/>
                            </p:stCondLst>
                            <p:childTnLst>
                              <p:par>
                                <p:cTn id="19" presetClass="exit" nodeType="afterEffect" presetSubtype="10" presetID="19" grpId="4" fill="hold">
                                  <p:stCondLst>
                                    <p:cond delay="0"/>
                                  </p:stCondLst>
                                  <p:iterate type="lt" backwards="0">
                                    <p:tmAbs val="0"/>
                                  </p:iterate>
                                  <p:childTnLst>
                                    <p:anim calcmode="lin" valueType="num">
                                      <p:cBhvr>
                                        <p:cTn id="20" dur="1000" fill="hold"/>
                                        <p:tgtEl>
                                          <p:spTgt spid="3077"/>
                                        </p:tgtEl>
                                        <p:attrNameLst>
                                          <p:attrName>ppt_h</p:attrName>
                                        </p:attrNameLst>
                                      </p:cBhvr>
                                      <p:tavLst>
                                        <p:tav tm="0">
                                          <p:val>
                                            <p:strVal val="ppt_h"/>
                                          </p:val>
                                        </p:tav>
                                        <p:tav tm="100000">
                                          <p:val>
                                            <p:strVal val="ppt_h"/>
                                          </p:val>
                                        </p:tav>
                                      </p:tavLst>
                                    </p:anim>
                                    <p:anim calcmode="lin" valueType="num">
                                      <p:cBhvr>
                                        <p:cTn id="21" dur="1000" fill="hold"/>
                                        <p:tgtEl>
                                          <p:spTgt spid="307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22" fill="hold">
                                          <p:stCondLst>
                                            <p:cond delay="999"/>
                                          </p:stCondLst>
                                        </p:cTn>
                                        <p:tgtEl>
                                          <p:spTgt spid="3077"/>
                                        </p:tgtEl>
                                        <p:attrNameLst>
                                          <p:attrName>style.visibility</p:attrName>
                                        </p:attrNameLst>
                                      </p:cBhvr>
                                      <p:to>
                                        <p:strVal val="hidden"/>
                                      </p:to>
                                    </p:set>
                                  </p:childTnLst>
                                </p:cTn>
                              </p:par>
                            </p:childTnLst>
                          </p:cTn>
                        </p:par>
                        <p:par>
                          <p:cTn id="23" fill="hold">
                            <p:stCondLst>
                              <p:cond delay="3600"/>
                            </p:stCondLst>
                            <p:childTnLst>
                              <p:par>
                                <p:cTn id="24" presetClass="entr" nodeType="afterEffect" presetSubtype="10" presetID="19" grpId="5" fill="hold">
                                  <p:stCondLst>
                                    <p:cond delay="0"/>
                                  </p:stCondLst>
                                  <p:iterate type="lt" backwards="0">
                                    <p:tmAbs val="0"/>
                                  </p:iterate>
                                  <p:childTnLst>
                                    <p:set>
                                      <p:cBhvr>
                                        <p:cTn id="25" fill="hold"/>
                                        <p:tgtEl>
                                          <p:spTgt spid="3078"/>
                                        </p:tgtEl>
                                        <p:attrNameLst>
                                          <p:attrName>style.visibility</p:attrName>
                                        </p:attrNameLst>
                                      </p:cBhvr>
                                      <p:to>
                                        <p:strVal val="visible"/>
                                      </p:to>
                                    </p:set>
                                    <p:anim calcmode="lin" valueType="num">
                                      <p:cBhvr>
                                        <p:cTn id="26" dur="1000" fill="hold"/>
                                        <p:tgtEl>
                                          <p:spTgt spid="3078"/>
                                        </p:tgtEl>
                                        <p:attrNameLst>
                                          <p:attrName>ppt_w</p:attrName>
                                        </p:attrNameLst>
                                      </p:cBhvr>
                                      <p:tavLst>
                                        <p:tav tm="0" fmla="#ppt_w*sin(2.5*pi*$)">
                                          <p:val>
                                            <p:fltVal val="0"/>
                                          </p:val>
                                        </p:tav>
                                        <p:tav tm="100000">
                                          <p:val>
                                            <p:fltVal val="1"/>
                                          </p:val>
                                        </p:tav>
                                      </p:tavLst>
                                    </p:anim>
                                    <p:anim calcmode="lin" valueType="num">
                                      <p:cBhvr>
                                        <p:cTn id="27" dur="1000" fill="hold"/>
                                        <p:tgtEl>
                                          <p:spTgt spid="3078"/>
                                        </p:tgtEl>
                                        <p:attrNameLst>
                                          <p:attrName>ppt_h</p:attrName>
                                        </p:attrNameLst>
                                      </p:cBhvr>
                                      <p:tavLst>
                                        <p:tav tm="0">
                                          <p:val>
                                            <p:strVal val="#ppt_h"/>
                                          </p:val>
                                        </p:tav>
                                        <p:tav tm="100000">
                                          <p:val>
                                            <p:strVal val="#ppt_h"/>
                                          </p:val>
                                        </p:tav>
                                      </p:tavLst>
                                    </p:anim>
                                  </p:childTnLst>
                                </p:cTn>
                              </p:par>
                            </p:childTnLst>
                          </p:cTn>
                        </p:par>
                        <p:par>
                          <p:cTn id="28" fill="hold">
                            <p:stCondLst>
                              <p:cond delay="4600"/>
                            </p:stCondLst>
                            <p:childTnLst>
                              <p:par>
                                <p:cTn id="29" presetClass="entr" nodeType="afterEffect" presetID="9" grpId="6" fill="hold">
                                  <p:stCondLst>
                                    <p:cond delay="0"/>
                                  </p:stCondLst>
                                  <p:iterate type="el" backwards="0">
                                    <p:tmAbs val="0"/>
                                  </p:iterate>
                                  <p:childTnLst>
                                    <p:set>
                                      <p:cBhvr>
                                        <p:cTn id="30" fill="hold"/>
                                        <p:tgtEl>
                                          <p:spTgt spid="3082"/>
                                        </p:tgtEl>
                                        <p:attrNameLst>
                                          <p:attrName>style.visibility</p:attrName>
                                        </p:attrNameLst>
                                      </p:cBhvr>
                                      <p:to>
                                        <p:strVal val="visible"/>
                                      </p:to>
                                    </p:set>
                                    <p:animEffect filter="dissolve" transition="in">
                                      <p:cBhvr>
                                        <p:cTn id="31" dur="1000"/>
                                        <p:tgtEl>
                                          <p:spTgt spid="30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75" grpId="2"/>
      <p:bldP build="whole" bldLvl="1" animBg="1" rev="0" advAuto="0" spid="3082" grpId="6"/>
      <p:bldP build="whole" bldLvl="1" animBg="1" rev="0" advAuto="0" spid="3076" grpId="3"/>
      <p:bldP build="whole" bldLvl="1" animBg="1" rev="0" advAuto="0" spid="3083" grpId="1"/>
      <p:bldP build="whole" bldLvl="1" animBg="1" rev="0" advAuto="0" spid="3077" grpId="4"/>
      <p:bldP build="whole" bldLvl="1" animBg="1" rev="0" advAuto="0" spid="3078" grpId="5"/>
    </p:bldLst>
  </p:timing>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7" name="Yadegari, et al., A Generic Approach to Deobfuscation. IEEE S&amp;P’15"/>
          <p:cNvSpPr txBox="1"/>
          <p:nvPr/>
        </p:nvSpPr>
        <p:spPr>
          <a:xfrm>
            <a:off x="4098697" y="12685912"/>
            <a:ext cx="16932673"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L="642937" indent="-642937" algn="l" defTabSz="642937">
              <a:tabLst>
                <a:tab pos="190500" algn="l"/>
                <a:tab pos="635000" algn="l"/>
              </a:tabLst>
              <a:defRPr b="1" sz="4200">
                <a:solidFill>
                  <a:srgbClr val="000000"/>
                </a:solidFill>
                <a:latin typeface="+mj-lt"/>
                <a:ea typeface="+mj-ea"/>
                <a:cs typeface="+mj-cs"/>
                <a:sym typeface="Trebuchet MS"/>
              </a:defRPr>
            </a:lvl1pPr>
          </a:lstStyle>
          <a:p>
            <a:pPr/>
            <a:r>
              <a:t>Yadegari, et al., A Generic Approach to Deobfuscation. IEEE S&amp;P’15</a:t>
            </a:r>
          </a:p>
        </p:txBody>
      </p:sp>
      <p:grpSp>
        <p:nvGrpSpPr>
          <p:cNvPr id="3090" name="Group"/>
          <p:cNvGrpSpPr/>
          <p:nvPr/>
        </p:nvGrpSpPr>
        <p:grpSpPr>
          <a:xfrm>
            <a:off x="8374395" y="2993680"/>
            <a:ext cx="1270001" cy="9869091"/>
            <a:chOff x="1355377" y="458787"/>
            <a:chExt cx="1270000" cy="9869090"/>
          </a:xfrm>
        </p:grpSpPr>
        <p:sp>
          <p:nvSpPr>
            <p:cNvPr id="3088" name="INPUT"/>
            <p:cNvSpPr/>
            <p:nvPr/>
          </p:nvSpPr>
          <p:spPr>
            <a:xfrm>
              <a:off x="1355377" y="45878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a:solidFill>
                    <a:srgbClr val="000000"/>
                  </a:solidFill>
                  <a:latin typeface="+mj-lt"/>
                  <a:ea typeface="+mj-ea"/>
                  <a:cs typeface="+mj-cs"/>
                  <a:sym typeface="Trebuchet MS"/>
                </a:defRPr>
              </a:lvl1pPr>
            </a:lstStyle>
            <a:p>
              <a:pPr/>
              <a:r>
                <a:t>INPUT</a:t>
              </a:r>
            </a:p>
          </p:txBody>
        </p:sp>
        <p:sp>
          <p:nvSpPr>
            <p:cNvPr id="3089" name="OUTPUT"/>
            <p:cNvSpPr/>
            <p:nvPr/>
          </p:nvSpPr>
          <p:spPr>
            <a:xfrm>
              <a:off x="1355377" y="905787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a:solidFill>
                    <a:srgbClr val="000000"/>
                  </a:solidFill>
                  <a:latin typeface="+mj-lt"/>
                  <a:ea typeface="+mj-ea"/>
                  <a:cs typeface="+mj-cs"/>
                  <a:sym typeface="Trebuchet MS"/>
                </a:defRPr>
              </a:lvl1pPr>
            </a:lstStyle>
            <a:p>
              <a:pPr/>
              <a:r>
                <a:t>OUTPUT</a:t>
              </a:r>
            </a:p>
          </p:txBody>
        </p:sp>
      </p:grpSp>
      <p:graphicFrame>
        <p:nvGraphicFramePr>
          <p:cNvPr id="3091" name="TRACE"/>
          <p:cNvGraphicFramePr/>
          <p:nvPr/>
        </p:nvGraphicFramePr>
        <p:xfrm>
          <a:off x="13701836" y="3541940"/>
          <a:ext cx="2024017" cy="6114159"/>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985916"/>
              </a:tblGrid>
              <a:tr h="701675">
                <a:tc>
                  <a:txBody>
                    <a:bodyPr/>
                    <a:lstStyle/>
                    <a:p>
                      <a:pPr>
                        <a:defRPr sz="1800">
                          <a:solidFill>
                            <a:srgbClr val="000000"/>
                          </a:solidFill>
                        </a:defRPr>
                      </a:pPr>
                      <a:r>
                        <a:rPr b="1" sz="3800">
                          <a:solidFill>
                            <a:srgbClr val="FFFFFF"/>
                          </a:solidFill>
                          <a:latin typeface="+mj-lt"/>
                          <a:ea typeface="+mj-ea"/>
                          <a:cs typeface="+mj-cs"/>
                          <a:sym typeface="Trebuchet MS"/>
                        </a:rPr>
                        <a:t>TRACE</a:t>
                      </a:r>
                    </a:p>
                  </a:txBody>
                  <a:tcPr marL="71437" marR="71437" marT="71437" marB="71437" anchor="ctr" anchorCtr="0" horzOverflow="overflow">
                    <a:lnL/>
                    <a:lnR/>
                    <a:lnT/>
                    <a:lnB w="50800">
                      <a:solidFill>
                        <a:srgbClr val="000000"/>
                      </a:solidFill>
                      <a:miter lim="400000"/>
                    </a:lnB>
                    <a:solidFill>
                      <a:srgbClr val="000000">
                        <a:alpha val="0"/>
                      </a:srgbClr>
                    </a:solidFill>
                  </a:tcPr>
                </a:tc>
              </a:tr>
              <a:tr h="868008">
                <a:tc>
                  <a:txBody>
                    <a:bodyPr/>
                    <a:lstStyle/>
                    <a:p>
                      <a:pPr defTabSz="914400">
                        <a:defRPr sz="1800">
                          <a:solidFill>
                            <a:srgbClr val="000000"/>
                          </a:solidFill>
                        </a:defRPr>
                      </a:pPr>
                      <a:r>
                        <a:rPr sz="3800">
                          <a:latin typeface="Courier"/>
                          <a:ea typeface="Courier"/>
                          <a:cs typeface="Courier"/>
                          <a:sym typeface="Courier"/>
                        </a:rPr>
                        <a:t>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868008">
                <a:tc>
                  <a:txBody>
                    <a:bodyPr/>
                    <a:lstStyle/>
                    <a:p>
                      <a:pPr defTabSz="914400">
                        <a:defRPr sz="1800">
                          <a:solidFill>
                            <a:srgbClr val="000000"/>
                          </a:solidFill>
                        </a:defRPr>
                      </a:pPr>
                      <a:r>
                        <a:rPr sz="3800">
                          <a:latin typeface="Courier"/>
                          <a:ea typeface="Courier"/>
                          <a:cs typeface="Courier"/>
                          <a:sym typeface="Courier"/>
                        </a:rPr>
                        <a:t>SUB</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8DAA"/>
                    </a:solidFill>
                  </a:tcPr>
                </a:tc>
              </a:tr>
              <a:tr h="868008">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868008">
                <a:tc>
                  <a:txBody>
                    <a:bodyPr/>
                    <a:lstStyle/>
                    <a:p>
                      <a:pPr defTabSz="914400">
                        <a:defRPr sz="1800">
                          <a:solidFill>
                            <a:srgbClr val="000000"/>
                          </a:solidFill>
                        </a:defRPr>
                      </a:pPr>
                      <a:r>
                        <a:rPr sz="3800">
                          <a:latin typeface="Courier"/>
                          <a:ea typeface="Courier"/>
                          <a:cs typeface="Courier"/>
                          <a:sym typeface="Courier"/>
                        </a:rPr>
                        <a:t>SHL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8DAA"/>
                    </a:solidFill>
                  </a:tcPr>
                </a:tc>
              </a:tr>
              <a:tr h="868008">
                <a:tc>
                  <a:txBody>
                    <a:bodyPr/>
                    <a:lstStyle/>
                    <a:p>
                      <a:pPr defTabSz="914400">
                        <a:defRPr sz="1800">
                          <a:solidFill>
                            <a:srgbClr val="000000"/>
                          </a:solidFill>
                        </a:defRPr>
                      </a:pPr>
                      <a:r>
                        <a:rPr sz="3800">
                          <a:latin typeface="Courier"/>
                          <a:ea typeface="Courier"/>
                          <a:cs typeface="Courier"/>
                          <a:sym typeface="Courier"/>
                        </a:rPr>
                        <a:t>CALL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8DAA"/>
                    </a:solidFill>
                  </a:tcPr>
                </a:tc>
              </a:tr>
              <a:tr h="868008">
                <a:tc>
                  <a:txBody>
                    <a:bodyPr/>
                    <a:lstStyle/>
                    <a:p>
                      <a:pPr defTabSz="914400">
                        <a:defRPr sz="1800">
                          <a:solidFill>
                            <a:srgbClr val="000000"/>
                          </a:solidFill>
                        </a:defRPr>
                      </a:pPr>
                      <a:r>
                        <a:rPr sz="3800">
                          <a:latin typeface="Courier"/>
                          <a:ea typeface="Courier"/>
                          <a:cs typeface="Courier"/>
                          <a:sym typeface="Courier"/>
                        </a:rPr>
                        <a:t>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868008">
                <a:tc>
                  <a:txBody>
                    <a:bodyPr/>
                    <a:lstStyle/>
                    <a:p>
                      <a:pPr defTabSz="914400">
                        <a:defRPr sz="1800">
                          <a:solidFill>
                            <a:srgbClr val="000000"/>
                          </a:solidFill>
                        </a:defRPr>
                      </a:pPr>
                      <a:r>
                        <a:rPr sz="3800">
                          <a:latin typeface="Courier"/>
                          <a:ea typeface="Courier"/>
                          <a:cs typeface="Courier"/>
                          <a:sym typeface="Courier"/>
                        </a:rPr>
                        <a:t>XOR</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graphicFrame>
        <p:nvGraphicFramePr>
          <p:cNvPr id="3092" name="TRACE’"/>
          <p:cNvGraphicFramePr/>
          <p:nvPr/>
        </p:nvGraphicFramePr>
        <p:xfrm>
          <a:off x="17778769" y="3541940"/>
          <a:ext cx="1982572" cy="377097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944471"/>
              </a:tblGrid>
              <a:tr h="701675">
                <a:tc>
                  <a:txBody>
                    <a:bodyPr/>
                    <a:lstStyle/>
                    <a:p>
                      <a:pPr>
                        <a:defRPr sz="1800">
                          <a:solidFill>
                            <a:srgbClr val="000000"/>
                          </a:solidFill>
                        </a:defRPr>
                      </a:pPr>
                      <a:r>
                        <a:rPr b="1" sz="3800">
                          <a:solidFill>
                            <a:srgbClr val="FFFFFF"/>
                          </a:solidFill>
                          <a:latin typeface="+mj-lt"/>
                          <a:ea typeface="+mj-ea"/>
                          <a:cs typeface="+mj-cs"/>
                          <a:sym typeface="Trebuchet MS"/>
                        </a:rPr>
                        <a:t>TRACE’</a:t>
                      </a:r>
                    </a:p>
                  </a:txBody>
                  <a:tcPr marL="71437" marR="71437" marT="71437" marB="71437" anchor="ctr" anchorCtr="0" horzOverflow="overflow">
                    <a:lnL/>
                    <a:lnR/>
                    <a:lnT/>
                    <a:lnB w="50800">
                      <a:solidFill>
                        <a:srgbClr val="000000"/>
                      </a:solidFill>
                      <a:miter lim="400000"/>
                    </a:lnB>
                    <a:solidFill>
                      <a:srgbClr val="000000">
                        <a:alpha val="0"/>
                      </a:srgbClr>
                    </a:solidFill>
                  </a:tcPr>
                </a:tc>
              </a:tr>
              <a:tr h="933217">
                <a:tc>
                  <a:txBody>
                    <a:bodyPr/>
                    <a:lstStyle/>
                    <a:p>
                      <a:pPr defTabSz="914400">
                        <a:defRPr sz="1800">
                          <a:solidFill>
                            <a:srgbClr val="000000"/>
                          </a:solidFill>
                        </a:defRPr>
                      </a:pPr>
                      <a:r>
                        <a:rPr sz="3800">
                          <a:latin typeface="Courier"/>
                          <a:ea typeface="Courier"/>
                          <a:cs typeface="Courier"/>
                          <a:sym typeface="Courier"/>
                        </a:rPr>
                        <a:t>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33217">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33217">
                <a:tc>
                  <a:txBody>
                    <a:bodyPr/>
                    <a:lstStyle/>
                    <a:p>
                      <a:pPr defTabSz="914400">
                        <a:defRPr sz="1800">
                          <a:solidFill>
                            <a:srgbClr val="000000"/>
                          </a:solidFill>
                        </a:defRPr>
                      </a:pPr>
                      <a:r>
                        <a:rPr sz="3800">
                          <a:latin typeface="Courier"/>
                          <a:ea typeface="Courier"/>
                          <a:cs typeface="Courier"/>
                          <a:sym typeface="Courier"/>
                        </a:rPr>
                        <a:t>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33217">
                <a:tc>
                  <a:txBody>
                    <a:bodyPr/>
                    <a:lstStyle/>
                    <a:p>
                      <a:pPr defTabSz="914400">
                        <a:defRPr sz="1800">
                          <a:solidFill>
                            <a:srgbClr val="000000"/>
                          </a:solidFill>
                        </a:defRPr>
                      </a:pPr>
                      <a:r>
                        <a:rPr sz="3800">
                          <a:latin typeface="Courier"/>
                          <a:ea typeface="Courier"/>
                          <a:cs typeface="Courier"/>
                          <a:sym typeface="Courier"/>
                        </a:rPr>
                        <a:t>XOR</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sp>
        <p:nvSpPr>
          <p:cNvPr id="3093" name="Line"/>
          <p:cNvSpPr/>
          <p:nvPr/>
        </p:nvSpPr>
        <p:spPr>
          <a:xfrm>
            <a:off x="16153469" y="5827627"/>
            <a:ext cx="1145738" cy="20947"/>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094" name="Group"/>
          <p:cNvSpPr/>
          <p:nvPr/>
        </p:nvSpPr>
        <p:spPr>
          <a:xfrm>
            <a:off x="12765094" y="1206800"/>
            <a:ext cx="1270001" cy="1270001"/>
          </a:xfrm>
          <a:prstGeom prst="line">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Dynamic Analysis</a:t>
            </a:r>
          </a:p>
        </p:txBody>
      </p:sp>
      <p:grpSp>
        <p:nvGrpSpPr>
          <p:cNvPr id="3097" name="Group"/>
          <p:cNvGrpSpPr/>
          <p:nvPr/>
        </p:nvGrpSpPr>
        <p:grpSpPr>
          <a:xfrm>
            <a:off x="762000" y="8102599"/>
            <a:ext cx="3757930" cy="4665283"/>
            <a:chOff x="0" y="0"/>
            <a:chExt cx="3757929" cy="4665281"/>
          </a:xfrm>
        </p:grpSpPr>
        <p:pic>
          <p:nvPicPr>
            <p:cNvPr id="3095" name="sp2.png" descr="sp2.png"/>
            <p:cNvPicPr>
              <a:picLocks noChangeAspect="1"/>
            </p:cNvPicPr>
            <p:nvPr/>
          </p:nvPicPr>
          <p:blipFill>
            <a:blip r:embed="rId3">
              <a:extLst/>
            </a:blip>
            <a:stretch>
              <a:fillRect/>
            </a:stretch>
          </p:blipFill>
          <p:spPr>
            <a:xfrm>
              <a:off x="447858" y="544294"/>
              <a:ext cx="2862214" cy="4120988"/>
            </a:xfrm>
            <a:prstGeom prst="rect">
              <a:avLst/>
            </a:prstGeom>
            <a:ln w="25400" cap="flat">
              <a:noFill/>
              <a:miter lim="400000"/>
            </a:ln>
            <a:effectLst>
              <a:outerShdw sx="100000" sy="100000" kx="0" ky="0" algn="b" rotWithShape="0" blurRad="355600" dist="177800" dir="5400000">
                <a:srgbClr val="000000">
                  <a:alpha val="70000"/>
                </a:srgbClr>
              </a:outerShdw>
            </a:effectLst>
          </p:spPr>
        </p:pic>
        <p:pic>
          <p:nvPicPr>
            <p:cNvPr id="3096" name="sp7.png" descr="sp7.png"/>
            <p:cNvPicPr>
              <a:picLocks noChangeAspect="1"/>
            </p:cNvPicPr>
            <p:nvPr/>
          </p:nvPicPr>
          <p:blipFill>
            <a:blip r:embed="rId4">
              <a:extLst/>
            </a:blip>
            <a:stretch>
              <a:fillRect/>
            </a:stretch>
          </p:blipFill>
          <p:spPr>
            <a:xfrm>
              <a:off x="0" y="0"/>
              <a:ext cx="3757930" cy="1422645"/>
            </a:xfrm>
            <a:prstGeom prst="rect">
              <a:avLst/>
            </a:prstGeom>
            <a:ln w="25400" cap="flat">
              <a:noFill/>
              <a:miter lim="400000"/>
            </a:ln>
            <a:effectLst/>
          </p:spPr>
        </p:pic>
      </p:grpSp>
      <p:grpSp>
        <p:nvGrpSpPr>
          <p:cNvPr id="3103" name="Group"/>
          <p:cNvGrpSpPr/>
          <p:nvPr/>
        </p:nvGrpSpPr>
        <p:grpSpPr>
          <a:xfrm>
            <a:off x="17268931" y="8088658"/>
            <a:ext cx="3265618" cy="4196502"/>
            <a:chOff x="0" y="0"/>
            <a:chExt cx="3265616" cy="4196500"/>
          </a:xfrm>
        </p:grpSpPr>
        <p:sp>
          <p:nvSpPr>
            <p:cNvPr id="3098" name="Line"/>
            <p:cNvSpPr/>
            <p:nvPr/>
          </p:nvSpPr>
          <p:spPr>
            <a:xfrm>
              <a:off x="1460947" y="-1"/>
              <a:ext cx="39303" cy="1449397"/>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3102" name="Group"/>
            <p:cNvGrpSpPr/>
            <p:nvPr/>
          </p:nvGrpSpPr>
          <p:grpSpPr>
            <a:xfrm>
              <a:off x="0" y="1530509"/>
              <a:ext cx="3265617" cy="2665992"/>
              <a:chOff x="0" y="0"/>
              <a:chExt cx="3265616" cy="2665991"/>
            </a:xfrm>
          </p:grpSpPr>
          <p:sp>
            <p:nvSpPr>
              <p:cNvPr id="3099" name="Rectangle"/>
              <p:cNvSpPr/>
              <p:nvPr/>
            </p:nvSpPr>
            <p:spPr>
              <a:xfrm>
                <a:off x="0" y="87415"/>
                <a:ext cx="3265617" cy="2578577"/>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100" name="P(){…"/>
              <p:cNvSpPr txBox="1"/>
              <p:nvPr/>
            </p:nvSpPr>
            <p:spPr>
              <a:xfrm>
                <a:off x="120363" y="0"/>
                <a:ext cx="3101091" cy="2643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b="1" sz="5000">
                    <a:solidFill>
                      <a:srgbClr val="000000"/>
                    </a:solidFill>
                    <a:latin typeface="Courier"/>
                    <a:ea typeface="Courier"/>
                    <a:cs typeface="Courier"/>
                    <a:sym typeface="Courier"/>
                  </a:defRPr>
                </a:pPr>
                <a:r>
                  <a:t>P(){</a:t>
                </a:r>
              </a:p>
              <a:p>
                <a:pPr algn="l">
                  <a:defRPr b="1" sz="6200">
                    <a:solidFill>
                      <a:schemeClr val="accent5"/>
                    </a:solidFill>
                    <a:latin typeface="+mj-lt"/>
                    <a:ea typeface="+mj-ea"/>
                    <a:cs typeface="+mj-cs"/>
                    <a:sym typeface="Trebuchet MS"/>
                  </a:defRPr>
                </a:pPr>
                <a:r>
                  <a:t> </a:t>
                </a:r>
              </a:p>
              <a:p>
                <a:pPr algn="l">
                  <a:defRPr b="1" sz="5000">
                    <a:solidFill>
                      <a:srgbClr val="000000"/>
                    </a:solidFill>
                    <a:latin typeface="Courier"/>
                    <a:ea typeface="Courier"/>
                    <a:cs typeface="Courier"/>
                    <a:sym typeface="Courier"/>
                  </a:defRPr>
                </a:pPr>
                <a:r>
                  <a:t>}</a:t>
                </a:r>
              </a:p>
            </p:txBody>
          </p:sp>
          <p:pic>
            <p:nvPicPr>
              <p:cNvPr id="3101" name="diamond-clipart-purple-diamond-2.png" descr="diamond-clipart-purple-diamond-2.png"/>
              <p:cNvPicPr>
                <a:picLocks noChangeAspect="1"/>
              </p:cNvPicPr>
              <p:nvPr/>
            </p:nvPicPr>
            <p:blipFill>
              <a:blip r:embed="rId5">
                <a:extLst/>
              </a:blip>
              <a:stretch>
                <a:fillRect/>
              </a:stretch>
            </p:blipFill>
            <p:spPr>
              <a:xfrm>
                <a:off x="560746" y="886299"/>
                <a:ext cx="2220325" cy="1546827"/>
              </a:xfrm>
              <a:prstGeom prst="rect">
                <a:avLst/>
              </a:prstGeom>
              <a:ln w="12700" cap="flat">
                <a:noFill/>
                <a:miter lim="400000"/>
              </a:ln>
              <a:effectLst/>
            </p:spPr>
          </p:pic>
        </p:grpSp>
      </p:grpSp>
      <p:pic>
        <p:nvPicPr>
          <p:cNvPr id="3104" name="slides-ws-1.001.png" descr="slides-ws-1.001.png"/>
          <p:cNvPicPr>
            <a:picLocks noChangeAspect="1"/>
          </p:cNvPicPr>
          <p:nvPr/>
        </p:nvPicPr>
        <p:blipFill>
          <a:blip r:embed="rId6">
            <a:extLst/>
          </a:blip>
          <a:srcRect l="394" t="466" r="29961" b="1396"/>
          <a:stretch>
            <a:fillRect/>
          </a:stretch>
        </p:blipFill>
        <p:spPr>
          <a:xfrm>
            <a:off x="5376687" y="4960312"/>
            <a:ext cx="5643961" cy="44735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0"/>
                </a:lnTo>
                <a:lnTo>
                  <a:pt x="0" y="21600"/>
                </a:lnTo>
                <a:lnTo>
                  <a:pt x="10790" y="21587"/>
                </a:lnTo>
                <a:lnTo>
                  <a:pt x="21580" y="21573"/>
                </a:lnTo>
                <a:lnTo>
                  <a:pt x="21589" y="10787"/>
                </a:lnTo>
                <a:lnTo>
                  <a:pt x="21600" y="0"/>
                </a:lnTo>
                <a:lnTo>
                  <a:pt x="10801" y="0"/>
                </a:lnTo>
                <a:lnTo>
                  <a:pt x="0" y="0"/>
                </a:lnTo>
                <a:close/>
              </a:path>
            </a:pathLst>
          </a:custGeom>
          <a:ln w="12700">
            <a:miter lim="400000"/>
          </a:ln>
        </p:spPr>
      </p:pic>
      <p:sp>
        <p:nvSpPr>
          <p:cNvPr id="3105" name="Line"/>
          <p:cNvSpPr/>
          <p:nvPr/>
        </p:nvSpPr>
        <p:spPr>
          <a:xfrm rot="16314448">
            <a:off x="4061268" y="6482670"/>
            <a:ext cx="7792664" cy="158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3068"/>
                </a:moveTo>
                <a:lnTo>
                  <a:pt x="17130" y="13902"/>
                </a:lnTo>
                <a:lnTo>
                  <a:pt x="14781" y="0"/>
                </a:lnTo>
                <a:lnTo>
                  <a:pt x="12603" y="16869"/>
                </a:lnTo>
                <a:lnTo>
                  <a:pt x="9938" y="5228"/>
                </a:lnTo>
                <a:lnTo>
                  <a:pt x="7647" y="21600"/>
                </a:lnTo>
                <a:lnTo>
                  <a:pt x="5600" y="15520"/>
                </a:lnTo>
                <a:lnTo>
                  <a:pt x="0" y="16598"/>
                </a:lnTo>
              </a:path>
            </a:pathLst>
          </a:custGeom>
          <a:ln w="2921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3108" name="Group"/>
          <p:cNvGrpSpPr/>
          <p:nvPr/>
        </p:nvGrpSpPr>
        <p:grpSpPr>
          <a:xfrm>
            <a:off x="4445096" y="3448434"/>
            <a:ext cx="7675562" cy="7675562"/>
            <a:chOff x="0" y="0"/>
            <a:chExt cx="7675560" cy="7675560"/>
          </a:xfrm>
        </p:grpSpPr>
        <p:pic>
          <p:nvPicPr>
            <p:cNvPr id="3106" name="P1.png" descr="P1.png"/>
            <p:cNvPicPr>
              <a:picLocks noChangeAspect="1"/>
            </p:cNvPicPr>
            <p:nvPr/>
          </p:nvPicPr>
          <p:blipFill>
            <a:blip r:embed="rId7">
              <a:extLst/>
            </a:blip>
            <a:stretch>
              <a:fillRect/>
            </a:stretch>
          </p:blipFill>
          <p:spPr>
            <a:xfrm>
              <a:off x="1007106" y="1219826"/>
              <a:ext cx="5534011" cy="4978536"/>
            </a:xfrm>
            <a:prstGeom prst="rect">
              <a:avLst/>
            </a:prstGeom>
            <a:ln w="12700" cap="flat">
              <a:noFill/>
              <a:miter lim="400000"/>
            </a:ln>
            <a:effectLst/>
          </p:spPr>
        </p:pic>
        <p:sp>
          <p:nvSpPr>
            <p:cNvPr id="3107" name="Line"/>
            <p:cNvSpPr/>
            <p:nvPr/>
          </p:nvSpPr>
          <p:spPr>
            <a:xfrm rot="18900000">
              <a:off x="1153897" y="1094222"/>
              <a:ext cx="5367767" cy="5487117"/>
            </a:xfrm>
            <a:custGeom>
              <a:avLst/>
              <a:gdLst/>
              <a:ahLst/>
              <a:cxnLst>
                <a:cxn ang="0">
                  <a:pos x="wd2" y="hd2"/>
                </a:cxn>
                <a:cxn ang="5400000">
                  <a:pos x="wd2" y="hd2"/>
                </a:cxn>
                <a:cxn ang="10800000">
                  <a:pos x="wd2" y="hd2"/>
                </a:cxn>
                <a:cxn ang="16200000">
                  <a:pos x="wd2" y="hd2"/>
                </a:cxn>
              </a:cxnLst>
              <a:rect l="0" t="0" r="r" b="b"/>
              <a:pathLst>
                <a:path w="15980" h="19731" fill="norm" stroke="1" extrusionOk="0">
                  <a:moveTo>
                    <a:pt x="15849" y="0"/>
                  </a:moveTo>
                  <a:cubicBezTo>
                    <a:pt x="14452" y="1361"/>
                    <a:pt x="13176" y="2895"/>
                    <a:pt x="12041" y="4575"/>
                  </a:cubicBezTo>
                  <a:cubicBezTo>
                    <a:pt x="9648" y="8119"/>
                    <a:pt x="4478" y="5270"/>
                    <a:pt x="6289" y="3330"/>
                  </a:cubicBezTo>
                  <a:cubicBezTo>
                    <a:pt x="6682" y="2909"/>
                    <a:pt x="7283" y="2929"/>
                    <a:pt x="7741" y="3276"/>
                  </a:cubicBezTo>
                  <a:cubicBezTo>
                    <a:pt x="8854" y="4117"/>
                    <a:pt x="9121" y="5930"/>
                    <a:pt x="8297" y="7003"/>
                  </a:cubicBezTo>
                  <a:cubicBezTo>
                    <a:pt x="6708" y="9074"/>
                    <a:pt x="3326" y="5484"/>
                    <a:pt x="1954" y="8251"/>
                  </a:cubicBezTo>
                  <a:cubicBezTo>
                    <a:pt x="1285" y="9600"/>
                    <a:pt x="2049" y="11303"/>
                    <a:pt x="3356" y="11350"/>
                  </a:cubicBezTo>
                  <a:cubicBezTo>
                    <a:pt x="4653" y="11396"/>
                    <a:pt x="5461" y="9682"/>
                    <a:pt x="5808" y="7560"/>
                  </a:cubicBezTo>
                  <a:cubicBezTo>
                    <a:pt x="5993" y="6432"/>
                    <a:pt x="6196" y="5281"/>
                    <a:pt x="6029" y="4147"/>
                  </a:cubicBezTo>
                  <a:cubicBezTo>
                    <a:pt x="5817" y="2705"/>
                    <a:pt x="4892" y="1544"/>
                    <a:pt x="3843" y="1886"/>
                  </a:cubicBezTo>
                  <a:cubicBezTo>
                    <a:pt x="939" y="2833"/>
                    <a:pt x="4660" y="9633"/>
                    <a:pt x="9231" y="8008"/>
                  </a:cubicBezTo>
                  <a:cubicBezTo>
                    <a:pt x="12416" y="6876"/>
                    <a:pt x="16700" y="9753"/>
                    <a:pt x="15878" y="10878"/>
                  </a:cubicBezTo>
                  <a:cubicBezTo>
                    <a:pt x="13764" y="13772"/>
                    <a:pt x="6665" y="15187"/>
                    <a:pt x="7609" y="8417"/>
                  </a:cubicBezTo>
                  <a:cubicBezTo>
                    <a:pt x="7797" y="7066"/>
                    <a:pt x="8496" y="5874"/>
                    <a:pt x="9553" y="5418"/>
                  </a:cubicBezTo>
                  <a:cubicBezTo>
                    <a:pt x="11577" y="4544"/>
                    <a:pt x="10457" y="11823"/>
                    <a:pt x="9886" y="9309"/>
                  </a:cubicBezTo>
                  <a:cubicBezTo>
                    <a:pt x="9862" y="9200"/>
                    <a:pt x="9864" y="9074"/>
                    <a:pt x="9790" y="9004"/>
                  </a:cubicBezTo>
                  <a:cubicBezTo>
                    <a:pt x="9353" y="8584"/>
                    <a:pt x="9410" y="10265"/>
                    <a:pt x="10083" y="10184"/>
                  </a:cubicBezTo>
                  <a:cubicBezTo>
                    <a:pt x="11827" y="9974"/>
                    <a:pt x="13629" y="7544"/>
                    <a:pt x="14993" y="9232"/>
                  </a:cubicBezTo>
                  <a:cubicBezTo>
                    <a:pt x="15645" y="10038"/>
                    <a:pt x="15577" y="11211"/>
                    <a:pt x="15309" y="12249"/>
                  </a:cubicBezTo>
                  <a:cubicBezTo>
                    <a:pt x="14871" y="13950"/>
                    <a:pt x="13908" y="15720"/>
                    <a:pt x="12067" y="15985"/>
                  </a:cubicBezTo>
                  <a:cubicBezTo>
                    <a:pt x="10768" y="16172"/>
                    <a:pt x="10012" y="14008"/>
                    <a:pt x="10076" y="13807"/>
                  </a:cubicBezTo>
                  <a:cubicBezTo>
                    <a:pt x="10632" y="12053"/>
                    <a:pt x="12477" y="13511"/>
                    <a:pt x="13856" y="13334"/>
                  </a:cubicBezTo>
                  <a:cubicBezTo>
                    <a:pt x="21600" y="12343"/>
                    <a:pt x="5235" y="-1869"/>
                    <a:pt x="3319" y="7245"/>
                  </a:cubicBezTo>
                  <a:cubicBezTo>
                    <a:pt x="2319" y="12004"/>
                    <a:pt x="4777" y="16769"/>
                    <a:pt x="8687" y="17367"/>
                  </a:cubicBezTo>
                  <a:cubicBezTo>
                    <a:pt x="9564" y="17501"/>
                    <a:pt x="10414" y="17265"/>
                    <a:pt x="11243" y="17049"/>
                  </a:cubicBezTo>
                  <a:cubicBezTo>
                    <a:pt x="13158" y="16551"/>
                    <a:pt x="14388" y="14790"/>
                    <a:pt x="13411" y="13603"/>
                  </a:cubicBezTo>
                  <a:cubicBezTo>
                    <a:pt x="11190" y="10906"/>
                    <a:pt x="10338" y="17099"/>
                    <a:pt x="8629" y="17018"/>
                  </a:cubicBezTo>
                  <a:cubicBezTo>
                    <a:pt x="5982" y="16893"/>
                    <a:pt x="6535" y="11019"/>
                    <a:pt x="9897" y="11093"/>
                  </a:cubicBezTo>
                  <a:cubicBezTo>
                    <a:pt x="11783" y="11135"/>
                    <a:pt x="13002" y="13282"/>
                    <a:pt x="12143" y="14894"/>
                  </a:cubicBezTo>
                  <a:cubicBezTo>
                    <a:pt x="9786" y="19322"/>
                    <a:pt x="8242" y="10257"/>
                    <a:pt x="6160" y="5778"/>
                  </a:cubicBezTo>
                  <a:cubicBezTo>
                    <a:pt x="5051" y="3392"/>
                    <a:pt x="2478" y="3494"/>
                    <a:pt x="1986" y="5536"/>
                  </a:cubicBezTo>
                  <a:cubicBezTo>
                    <a:pt x="1384" y="8042"/>
                    <a:pt x="4312" y="8472"/>
                    <a:pt x="6051" y="9857"/>
                  </a:cubicBezTo>
                  <a:cubicBezTo>
                    <a:pt x="6239" y="10007"/>
                    <a:pt x="6414" y="10179"/>
                    <a:pt x="6572" y="10374"/>
                  </a:cubicBezTo>
                  <a:cubicBezTo>
                    <a:pt x="7744" y="11812"/>
                    <a:pt x="7633" y="13949"/>
                    <a:pt x="6400" y="14510"/>
                  </a:cubicBezTo>
                  <a:cubicBezTo>
                    <a:pt x="5891" y="14742"/>
                    <a:pt x="5337" y="14525"/>
                    <a:pt x="4798" y="14568"/>
                  </a:cubicBezTo>
                  <a:cubicBezTo>
                    <a:pt x="3351" y="14681"/>
                    <a:pt x="2514" y="16360"/>
                    <a:pt x="1557" y="17673"/>
                  </a:cubicBezTo>
                  <a:cubicBezTo>
                    <a:pt x="1049" y="18370"/>
                    <a:pt x="460" y="18982"/>
                    <a:pt x="0" y="19731"/>
                  </a:cubicBezTo>
                </a:path>
              </a:pathLst>
            </a:custGeom>
            <a:noFill/>
            <a:ln w="2921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nvGrpSpPr>
          <p:cNvPr id="3123" name="Group"/>
          <p:cNvGrpSpPr/>
          <p:nvPr/>
        </p:nvGrpSpPr>
        <p:grpSpPr>
          <a:xfrm>
            <a:off x="5437918" y="3372623"/>
            <a:ext cx="5521499" cy="7841205"/>
            <a:chOff x="0" y="0"/>
            <a:chExt cx="5521497" cy="7841203"/>
          </a:xfrm>
        </p:grpSpPr>
        <p:sp>
          <p:nvSpPr>
            <p:cNvPr id="3109" name="Line"/>
            <p:cNvSpPr/>
            <p:nvPr/>
          </p:nvSpPr>
          <p:spPr>
            <a:xfrm rot="16314448">
              <a:off x="-1376651" y="3126584"/>
              <a:ext cx="7792664" cy="158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3068"/>
                  </a:moveTo>
                  <a:lnTo>
                    <a:pt x="17130" y="13902"/>
                  </a:lnTo>
                  <a:lnTo>
                    <a:pt x="14781" y="0"/>
                  </a:lnTo>
                  <a:lnTo>
                    <a:pt x="12603" y="16869"/>
                  </a:lnTo>
                  <a:lnTo>
                    <a:pt x="9938" y="5228"/>
                  </a:lnTo>
                  <a:lnTo>
                    <a:pt x="7647" y="21600"/>
                  </a:lnTo>
                  <a:lnTo>
                    <a:pt x="5600" y="15520"/>
                  </a:lnTo>
                  <a:lnTo>
                    <a:pt x="0" y="16598"/>
                  </a:lnTo>
                </a:path>
              </a:pathLst>
            </a:custGeom>
            <a:noFill/>
            <a:ln w="2921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3122" name="Group"/>
            <p:cNvGrpSpPr/>
            <p:nvPr/>
          </p:nvGrpSpPr>
          <p:grpSpPr>
            <a:xfrm>
              <a:off x="0" y="1387416"/>
              <a:ext cx="5521498" cy="4893174"/>
              <a:chOff x="0" y="0"/>
              <a:chExt cx="5521497" cy="4893173"/>
            </a:xfrm>
          </p:grpSpPr>
          <p:sp>
            <p:nvSpPr>
              <p:cNvPr id="3110" name="Group"/>
              <p:cNvSpPr/>
              <p:nvPr/>
            </p:nvSpPr>
            <p:spPr>
              <a:xfrm>
                <a:off x="0" y="0"/>
                <a:ext cx="5521498" cy="4893174"/>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3121" name="Group"/>
              <p:cNvGrpSpPr/>
              <p:nvPr/>
            </p:nvGrpSpPr>
            <p:grpSpPr>
              <a:xfrm>
                <a:off x="220467" y="1231133"/>
                <a:ext cx="5080564" cy="2623159"/>
                <a:chOff x="0" y="0"/>
                <a:chExt cx="5080563" cy="2623157"/>
              </a:xfrm>
            </p:grpSpPr>
            <p:grpSp>
              <p:nvGrpSpPr>
                <p:cNvPr id="3118" name="Group"/>
                <p:cNvGrpSpPr/>
                <p:nvPr/>
              </p:nvGrpSpPr>
              <p:grpSpPr>
                <a:xfrm>
                  <a:off x="0" y="-1"/>
                  <a:ext cx="5080564" cy="2579646"/>
                  <a:chOff x="0" y="0"/>
                  <a:chExt cx="5080563" cy="2579644"/>
                </a:xfrm>
              </p:grpSpPr>
              <p:sp>
                <p:nvSpPr>
                  <p:cNvPr id="3111" name="Line"/>
                  <p:cNvSpPr/>
                  <p:nvPr/>
                </p:nvSpPr>
                <p:spPr>
                  <a:xfrm rot="5400000">
                    <a:off x="275934" y="795014"/>
                    <a:ext cx="642334" cy="4068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76200" cap="flat">
                    <a:solidFill>
                      <a:srgbClr val="FF8CAA"/>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112" name="Line"/>
                  <p:cNvSpPr/>
                  <p:nvPr/>
                </p:nvSpPr>
                <p:spPr>
                  <a:xfrm>
                    <a:off x="4617723" y="1272230"/>
                    <a:ext cx="438536" cy="1"/>
                  </a:xfrm>
                  <a:prstGeom prst="line">
                    <a:avLst/>
                  </a:prstGeom>
                  <a:noFill/>
                  <a:ln w="76200" cap="flat">
                    <a:solidFill>
                      <a:srgbClr val="FF8CAA"/>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113" name="Rectangle"/>
                  <p:cNvSpPr/>
                  <p:nvPr/>
                </p:nvSpPr>
                <p:spPr>
                  <a:xfrm>
                    <a:off x="0" y="0"/>
                    <a:ext cx="3811413" cy="642820"/>
                  </a:xfrm>
                  <a:prstGeom prst="rect">
                    <a:avLst/>
                  </a:prstGeom>
                  <a:solidFill>
                    <a:srgbClr val="FF8DAA"/>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114" name="Rectangle"/>
                  <p:cNvSpPr/>
                  <p:nvPr/>
                </p:nvSpPr>
                <p:spPr>
                  <a:xfrm>
                    <a:off x="797621" y="951786"/>
                    <a:ext cx="3811413" cy="642821"/>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115" name="Line"/>
                  <p:cNvSpPr/>
                  <p:nvPr/>
                </p:nvSpPr>
                <p:spPr>
                  <a:xfrm rot="5400000">
                    <a:off x="-299885" y="1140259"/>
                    <a:ext cx="1589313" cy="6631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127000" cap="flat">
                    <a:solidFill>
                      <a:srgbClr val="FF8CAA"/>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116" name="Line"/>
                  <p:cNvSpPr/>
                  <p:nvPr/>
                </p:nvSpPr>
                <p:spPr>
                  <a:xfrm rot="16200000">
                    <a:off x="3454699" y="683788"/>
                    <a:ext cx="1974889" cy="1276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 y="14056"/>
                        </a:moveTo>
                        <a:lnTo>
                          <a:pt x="0" y="21550"/>
                        </a:lnTo>
                        <a:lnTo>
                          <a:pt x="21511" y="21600"/>
                        </a:lnTo>
                        <a:lnTo>
                          <a:pt x="21600" y="0"/>
                        </a:lnTo>
                      </a:path>
                    </a:pathLst>
                  </a:custGeom>
                  <a:noFill/>
                  <a:ln w="127000" cap="flat">
                    <a:solidFill>
                      <a:srgbClr val="FF8CAA"/>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117" name="Rectangle"/>
                  <p:cNvSpPr/>
                  <p:nvPr/>
                </p:nvSpPr>
                <p:spPr>
                  <a:xfrm>
                    <a:off x="797621" y="1936825"/>
                    <a:ext cx="3811413" cy="642820"/>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grpSp>
            <p:sp>
              <p:nvSpPr>
                <p:cNvPr id="3119" name="PUSH()"/>
                <p:cNvSpPr txBox="1"/>
                <p:nvPr/>
              </p:nvSpPr>
              <p:spPr>
                <a:xfrm>
                  <a:off x="1612052" y="766635"/>
                  <a:ext cx="2759164" cy="878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a:solidFill>
                        <a:srgbClr val="FF8CAA"/>
                      </a:solidFill>
                      <a:latin typeface="Courier"/>
                      <a:ea typeface="Courier"/>
                      <a:cs typeface="Courier"/>
                      <a:sym typeface="Courier"/>
                    </a:defRPr>
                  </a:lvl1pPr>
                </a:lstStyle>
                <a:p>
                  <a:pPr/>
                  <a:r>
                    <a:t>PUSH()</a:t>
                  </a:r>
                </a:p>
              </p:txBody>
            </p:sp>
            <p:sp>
              <p:nvSpPr>
                <p:cNvPr id="3120" name="POP()"/>
                <p:cNvSpPr txBox="1"/>
                <p:nvPr/>
              </p:nvSpPr>
              <p:spPr>
                <a:xfrm>
                  <a:off x="1837671" y="1744684"/>
                  <a:ext cx="2370707" cy="8784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a:solidFill>
                        <a:srgbClr val="FF8CAA"/>
                      </a:solidFill>
                      <a:latin typeface="Courier"/>
                      <a:ea typeface="Courier"/>
                      <a:cs typeface="Courier"/>
                      <a:sym typeface="Courier"/>
                    </a:defRPr>
                  </a:lvl1pPr>
                </a:lstStyle>
                <a:p>
                  <a:pPr/>
                  <a:r>
                    <a:t>POP()</a:t>
                  </a:r>
                </a:p>
              </p:txBody>
            </p:sp>
          </p:grpSp>
        </p:grpSp>
      </p:gr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9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10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xit" nodeType="clickEffect" presetID="9" grpId="3" fill="hold">
                                  <p:stCondLst>
                                    <p:cond delay="0"/>
                                  </p:stCondLst>
                                  <p:iterate type="el" backwards="0">
                                    <p:tmAbs val="0"/>
                                  </p:iterate>
                                  <p:childTnLst>
                                    <p:animEffect filter="dissolve" transition="out">
                                      <p:cBhvr>
                                        <p:cTn id="13" dur="1000" fill="hold"/>
                                        <p:tgtEl>
                                          <p:spTgt spid="3104"/>
                                        </p:tgtEl>
                                      </p:cBhvr>
                                    </p:animEffect>
                                    <p:set>
                                      <p:cBhvr>
                                        <p:cTn id="14" fill="hold">
                                          <p:stCondLst>
                                            <p:cond delay="999"/>
                                          </p:stCondLst>
                                        </p:cTn>
                                        <p:tgtEl>
                                          <p:spTgt spid="3104"/>
                                        </p:tgtEl>
                                        <p:attrNameLst>
                                          <p:attrName>style.visibility</p:attrName>
                                        </p:attrNameLst>
                                      </p:cBhvr>
                                      <p:to>
                                        <p:strVal val="hidden"/>
                                      </p:to>
                                    </p:set>
                                  </p:childTnLst>
                                </p:cTn>
                              </p:par>
                            </p:childTnLst>
                          </p:cTn>
                        </p:par>
                        <p:par>
                          <p:cTn id="15" fill="hold">
                            <p:stCondLst>
                              <p:cond delay="1000"/>
                            </p:stCondLst>
                            <p:childTnLst>
                              <p:par>
                                <p:cTn id="16" presetClass="exit" nodeType="afterEffect" presetSubtype="0" presetID="1" grpId="4" fill="hold">
                                  <p:stCondLst>
                                    <p:cond delay="0"/>
                                  </p:stCondLst>
                                  <p:iterate type="el" backwards="0">
                                    <p:tmAbs val="0"/>
                                  </p:iterate>
                                  <p:childTnLst>
                                    <p:set>
                                      <p:cBhvr>
                                        <p:cTn id="17" fill="hold">
                                          <p:stCondLst>
                                            <p:cond delay="0"/>
                                          </p:stCondLst>
                                        </p:cTn>
                                        <p:tgtEl>
                                          <p:spTgt spid="3105"/>
                                        </p:tgtEl>
                                        <p:attrNameLst>
                                          <p:attrName>style.visibility</p:attrName>
                                        </p:attrNameLst>
                                      </p:cBhvr>
                                      <p:to>
                                        <p:strVal val="hidden"/>
                                      </p:to>
                                    </p:set>
                                  </p:childTnLst>
                                </p:cTn>
                              </p:par>
                            </p:childTnLst>
                          </p:cTn>
                        </p:par>
                        <p:par>
                          <p:cTn id="18" fill="hold">
                            <p:stCondLst>
                              <p:cond delay="1000"/>
                            </p:stCondLst>
                            <p:childTnLst>
                              <p:par>
                                <p:cTn id="19" presetClass="entr" nodeType="afterEffect" presetID="9" grpId="5" fill="hold">
                                  <p:stCondLst>
                                    <p:cond delay="0"/>
                                  </p:stCondLst>
                                  <p:iterate type="el" backwards="0">
                                    <p:tmAbs val="0"/>
                                  </p:iterate>
                                  <p:childTnLst>
                                    <p:set>
                                      <p:cBhvr>
                                        <p:cTn id="20" fill="hold"/>
                                        <p:tgtEl>
                                          <p:spTgt spid="3108"/>
                                        </p:tgtEl>
                                        <p:attrNameLst>
                                          <p:attrName>style.visibility</p:attrName>
                                        </p:attrNameLst>
                                      </p:cBhvr>
                                      <p:to>
                                        <p:strVal val="visible"/>
                                      </p:to>
                                    </p:set>
                                    <p:animEffect filter="dissolve" transition="in">
                                      <p:cBhvr>
                                        <p:cTn id="21" dur="499"/>
                                        <p:tgtEl>
                                          <p:spTgt spid="3108"/>
                                        </p:tgtEl>
                                      </p:cBhvr>
                                    </p:animEffect>
                                  </p:childTnLst>
                                </p:cTn>
                              </p:par>
                            </p:childTnLst>
                          </p:cTn>
                        </p:par>
                      </p:childTnLst>
                    </p:cTn>
                  </p:par>
                  <p:par>
                    <p:cTn id="22" fill="hold">
                      <p:stCondLst>
                        <p:cond delay="indefinite"/>
                      </p:stCondLst>
                      <p:childTnLst>
                        <p:par>
                          <p:cTn id="23" fill="hold">
                            <p:stCondLst>
                              <p:cond delay="0"/>
                            </p:stCondLst>
                            <p:childTnLst>
                              <p:par>
                                <p:cTn id="24" presetClass="exit" nodeType="clickEffect" presetID="9" grpId="6" fill="hold">
                                  <p:stCondLst>
                                    <p:cond delay="0"/>
                                  </p:stCondLst>
                                  <p:iterate type="el" backwards="0">
                                    <p:tmAbs val="0"/>
                                  </p:iterate>
                                  <p:childTnLst>
                                    <p:animEffect filter="dissolve" transition="out">
                                      <p:cBhvr>
                                        <p:cTn id="25" dur="500" fill="hold"/>
                                        <p:tgtEl>
                                          <p:spTgt spid="3108"/>
                                        </p:tgtEl>
                                      </p:cBhvr>
                                    </p:animEffect>
                                    <p:set>
                                      <p:cBhvr>
                                        <p:cTn id="26" fill="hold">
                                          <p:stCondLst>
                                            <p:cond delay="499"/>
                                          </p:stCondLst>
                                        </p:cTn>
                                        <p:tgtEl>
                                          <p:spTgt spid="3108"/>
                                        </p:tgtEl>
                                        <p:attrNameLst>
                                          <p:attrName>style.visibility</p:attrName>
                                        </p:attrNameLst>
                                      </p:cBhvr>
                                      <p:to>
                                        <p:strVal val="hidden"/>
                                      </p:to>
                                    </p:set>
                                  </p:childTnLst>
                                </p:cTn>
                              </p:par>
                            </p:childTnLst>
                          </p:cTn>
                        </p:par>
                        <p:par>
                          <p:cTn id="27" fill="hold">
                            <p:stCondLst>
                              <p:cond delay="500"/>
                            </p:stCondLst>
                            <p:childTnLst>
                              <p:par>
                                <p:cTn id="28" presetClass="entr" nodeType="afterEffect" presetID="9" grpId="7" fill="hold">
                                  <p:stCondLst>
                                    <p:cond delay="0"/>
                                  </p:stCondLst>
                                  <p:iterate type="el" backwards="0">
                                    <p:tmAbs val="0"/>
                                  </p:iterate>
                                  <p:childTnLst>
                                    <p:set>
                                      <p:cBhvr>
                                        <p:cTn id="29" fill="hold"/>
                                        <p:tgtEl>
                                          <p:spTgt spid="3123"/>
                                        </p:tgtEl>
                                        <p:attrNameLst>
                                          <p:attrName>style.visibility</p:attrName>
                                        </p:attrNameLst>
                                      </p:cBhvr>
                                      <p:to>
                                        <p:strVal val="visible"/>
                                      </p:to>
                                    </p:set>
                                    <p:animEffect filter="dissolve" transition="in">
                                      <p:cBhvr>
                                        <p:cTn id="30" dur="1000"/>
                                        <p:tgtEl>
                                          <p:spTgt spid="3123"/>
                                        </p:tgtEl>
                                      </p:cBhvr>
                                    </p:animEffect>
                                  </p:childTnLst>
                                </p:cTn>
                              </p:par>
                            </p:childTnLst>
                          </p:cTn>
                        </p:par>
                        <p:par>
                          <p:cTn id="31" fill="hold">
                            <p:stCondLst>
                              <p:cond delay="1500"/>
                            </p:stCondLst>
                            <p:childTnLst>
                              <p:par>
                                <p:cTn id="32" presetClass="entr" nodeType="afterEffect" presetSubtype="0" presetID="1" grpId="8" fill="hold">
                                  <p:stCondLst>
                                    <p:cond delay="0"/>
                                  </p:stCondLst>
                                  <p:iterate type="el" backwards="0">
                                    <p:tmAbs val="0"/>
                                  </p:iterate>
                                  <p:childTnLst>
                                    <p:set>
                                      <p:cBhvr>
                                        <p:cTn id="33" fill="hold"/>
                                        <p:tgtEl>
                                          <p:spTgt spid="309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9" fill="hold">
                                  <p:stCondLst>
                                    <p:cond delay="0"/>
                                  </p:stCondLst>
                                  <p:iterate type="el" backwards="0">
                                    <p:tmAbs val="0"/>
                                  </p:iterate>
                                  <p:childTnLst>
                                    <p:set>
                                      <p:cBhvr>
                                        <p:cTn id="37" fill="hold"/>
                                        <p:tgtEl>
                                          <p:spTgt spid="3092"/>
                                        </p:tgtEl>
                                        <p:attrNameLst>
                                          <p:attrName>style.visibility</p:attrName>
                                        </p:attrNameLst>
                                      </p:cBhvr>
                                      <p:to>
                                        <p:strVal val="visible"/>
                                      </p:to>
                                    </p:set>
                                  </p:childTnLst>
                                </p:cTn>
                              </p:par>
                            </p:childTnLst>
                          </p:cTn>
                        </p:par>
                        <p:par>
                          <p:cTn id="38" fill="hold">
                            <p:stCondLst>
                              <p:cond delay="0"/>
                            </p:stCondLst>
                            <p:childTnLst>
                              <p:par>
                                <p:cTn id="39" presetClass="entr" nodeType="afterEffect" presetSubtype="0" presetID="1" grpId="10" fill="hold">
                                  <p:stCondLst>
                                    <p:cond delay="0"/>
                                  </p:stCondLst>
                                  <p:iterate type="el" backwards="0">
                                    <p:tmAbs val="0"/>
                                  </p:iterate>
                                  <p:childTnLst>
                                    <p:set>
                                      <p:cBhvr>
                                        <p:cTn id="40" fill="hold"/>
                                        <p:tgtEl>
                                          <p:spTgt spid="309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ID="9" grpId="11" fill="hold">
                                  <p:stCondLst>
                                    <p:cond delay="0"/>
                                  </p:stCondLst>
                                  <p:iterate type="el" backwards="0">
                                    <p:tmAbs val="0"/>
                                  </p:iterate>
                                  <p:childTnLst>
                                    <p:set>
                                      <p:cBhvr>
                                        <p:cTn id="44" fill="hold"/>
                                        <p:tgtEl>
                                          <p:spTgt spid="3103"/>
                                        </p:tgtEl>
                                        <p:attrNameLst>
                                          <p:attrName>style.visibility</p:attrName>
                                        </p:attrNameLst>
                                      </p:cBhvr>
                                      <p:to>
                                        <p:strVal val="visible"/>
                                      </p:to>
                                    </p:set>
                                    <p:animEffect filter="dissolve" transition="in">
                                      <p:cBhvr>
                                        <p:cTn id="45" dur="799"/>
                                        <p:tgtEl>
                                          <p:spTgt spid="3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08" grpId="5"/>
      <p:bldP build="whole" bldLvl="1" animBg="1" rev="0" advAuto="0" spid="3108" grpId="6"/>
      <p:bldP build="whole" bldLvl="1" animBg="1" rev="0" advAuto="0" spid="3105" grpId="2"/>
      <p:bldP build="whole" bldLvl="1" animBg="1" rev="0" advAuto="0" spid="3105" grpId="4"/>
      <p:bldP build="whole" bldLvl="1" animBg="1" rev="0" advAuto="0" spid="3090" grpId="1"/>
      <p:bldP build="whole" bldLvl="1" animBg="1" rev="0" advAuto="0" spid="3093" grpId="10"/>
      <p:bldP build="whole" bldLvl="1" animBg="1" rev="0" advAuto="0" spid="3123" grpId="7"/>
      <p:bldP build="whole" bldLvl="1" animBg="1" rev="0" advAuto="0" spid="3092" grpId="9"/>
      <p:bldP build="whole" bldLvl="1" animBg="1" rev="0" advAuto="0" spid="3104" grpId="3"/>
      <p:bldP build="whole" bldLvl="1" animBg="1" rev="0" advAuto="0" spid="3091" grpId="8"/>
      <p:bldP build="whole" bldLvl="1" animBg="1" rev="0" advAuto="0" spid="3103" grpId="11"/>
    </p:bldLst>
  </p:timing>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3127" name="Table"/>
          <p:cNvGraphicFramePr/>
          <p:nvPr/>
        </p:nvGraphicFramePr>
        <p:xfrm>
          <a:off x="1861055" y="5337245"/>
          <a:ext cx="2024017" cy="6114159"/>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985916"/>
              </a:tblGrid>
              <a:tr h="868008">
                <a:tc>
                  <a:txBody>
                    <a:bodyPr/>
                    <a:lstStyle/>
                    <a:p>
                      <a:pPr defTabSz="914400">
                        <a:defRPr sz="1800">
                          <a:solidFill>
                            <a:srgbClr val="000000"/>
                          </a:solidFill>
                        </a:defRPr>
                      </a:pPr>
                      <a:r>
                        <a:rPr sz="3800">
                          <a:latin typeface="Courier"/>
                          <a:ea typeface="Courier"/>
                          <a:cs typeface="Courier"/>
                          <a:sym typeface="Courier"/>
                        </a:rPr>
                        <a:t>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868008">
                <a:tc>
                  <a:txBody>
                    <a:bodyPr/>
                    <a:lstStyle/>
                    <a:p>
                      <a:pPr defTabSz="914400">
                        <a:defRPr sz="1800">
                          <a:solidFill>
                            <a:srgbClr val="000000"/>
                          </a:solidFill>
                        </a:defRPr>
                      </a:pPr>
                      <a:r>
                        <a:rPr sz="3800">
                          <a:latin typeface="Courier"/>
                          <a:ea typeface="Courier"/>
                          <a:cs typeface="Courier"/>
                          <a:sym typeface="Courier"/>
                        </a:rPr>
                        <a:t>SUB</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868008">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868008">
                <a:tc>
                  <a:txBody>
                    <a:bodyPr/>
                    <a:lstStyle/>
                    <a:p>
                      <a:pPr defTabSz="914400">
                        <a:defRPr sz="1800">
                          <a:solidFill>
                            <a:srgbClr val="000000"/>
                          </a:solidFill>
                        </a:defRPr>
                      </a:pPr>
                      <a:r>
                        <a:rPr sz="3800">
                          <a:latin typeface="Courier"/>
                          <a:ea typeface="Courier"/>
                          <a:cs typeface="Courier"/>
                          <a:sym typeface="Courier"/>
                        </a:rPr>
                        <a:t>SHL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868008">
                <a:tc>
                  <a:txBody>
                    <a:bodyPr/>
                    <a:lstStyle/>
                    <a:p>
                      <a:pPr defTabSz="914400">
                        <a:defRPr sz="1800">
                          <a:solidFill>
                            <a:srgbClr val="000000"/>
                          </a:solidFill>
                        </a:defRPr>
                      </a:pPr>
                      <a:r>
                        <a:rPr sz="3800">
                          <a:latin typeface="Courier"/>
                          <a:ea typeface="Courier"/>
                          <a:cs typeface="Courier"/>
                          <a:sym typeface="Courier"/>
                        </a:rPr>
                        <a:t>CALL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868008">
                <a:tc>
                  <a:txBody>
                    <a:bodyPr/>
                    <a:lstStyle/>
                    <a:p>
                      <a:pPr defTabSz="914400">
                        <a:defRPr sz="1800">
                          <a:solidFill>
                            <a:srgbClr val="000000"/>
                          </a:solidFill>
                        </a:defRPr>
                      </a:pPr>
                      <a:r>
                        <a:rPr sz="3800">
                          <a:latin typeface="Courier"/>
                          <a:ea typeface="Courier"/>
                          <a:cs typeface="Courier"/>
                          <a:sym typeface="Courier"/>
                        </a:rPr>
                        <a:t>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868008">
                <a:tc>
                  <a:txBody>
                    <a:bodyPr/>
                    <a:lstStyle/>
                    <a:p>
                      <a:pPr defTabSz="914400">
                        <a:defRPr sz="1800">
                          <a:solidFill>
                            <a:srgbClr val="000000"/>
                          </a:solidFill>
                        </a:defRPr>
                      </a:pPr>
                      <a:r>
                        <a:rPr sz="3800">
                          <a:latin typeface="Courier"/>
                          <a:ea typeface="Courier"/>
                          <a:cs typeface="Courier"/>
                          <a:sym typeface="Courier"/>
                        </a:rPr>
                        <a:t>XOR</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grpSp>
        <p:nvGrpSpPr>
          <p:cNvPr id="3130" name="Group"/>
          <p:cNvGrpSpPr/>
          <p:nvPr/>
        </p:nvGrpSpPr>
        <p:grpSpPr>
          <a:xfrm>
            <a:off x="15211793" y="5281270"/>
            <a:ext cx="3254843" cy="4660901"/>
            <a:chOff x="0" y="0"/>
            <a:chExt cx="3254841" cy="4660900"/>
          </a:xfrm>
        </p:grpSpPr>
        <p:sp>
          <p:nvSpPr>
            <p:cNvPr id="3128" name="Line"/>
            <p:cNvSpPr/>
            <p:nvPr/>
          </p:nvSpPr>
          <p:spPr>
            <a:xfrm>
              <a:off x="-1" y="3112103"/>
              <a:ext cx="1145738" cy="20947"/>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aphicFrame>
          <p:nvGraphicFramePr>
            <p:cNvPr id="3129" name="Table"/>
            <p:cNvGraphicFramePr/>
            <p:nvPr/>
          </p:nvGraphicFramePr>
          <p:xfrm>
            <a:off x="1413341" y="0"/>
            <a:ext cx="1841501" cy="4660900"/>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761970"/>
                </a:tblGrid>
                <a:tr h="915652">
                  <a:tc>
                    <a:txBody>
                      <a:bodyPr/>
                      <a:lstStyle/>
                      <a:p>
                        <a:pPr defTabSz="914400">
                          <a:defRPr sz="1800">
                            <a:solidFill>
                              <a:srgbClr val="000000"/>
                            </a:solidFill>
                          </a:defRPr>
                        </a:pPr>
                        <a:r>
                          <a:rPr sz="3800">
                            <a:latin typeface="Courier"/>
                            <a:ea typeface="Courier"/>
                            <a:cs typeface="Courier"/>
                            <a:sym typeface="Courier"/>
                          </a:rPr>
                          <a:t>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15652">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15652">
                  <a:tc>
                    <a:txBody>
                      <a:bodyPr/>
                      <a:lstStyle/>
                      <a:p>
                        <a:pPr defTabSz="914400">
                          <a:defRPr sz="1800">
                            <a:solidFill>
                              <a:srgbClr val="000000"/>
                            </a:solidFill>
                          </a:defRPr>
                        </a:pPr>
                        <a:r>
                          <a:rPr sz="3800">
                            <a:latin typeface="Courier"/>
                            <a:ea typeface="Courier"/>
                            <a:cs typeface="Courier"/>
                            <a:sym typeface="Courier"/>
                          </a:rPr>
                          <a:t>SHL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15652">
                  <a:tc>
                    <a:txBody>
                      <a:bodyPr/>
                      <a:lstStyle/>
                      <a:p>
                        <a:pPr defTabSz="914400">
                          <a:defRPr sz="1800">
                            <a:solidFill>
                              <a:srgbClr val="000000"/>
                            </a:solidFill>
                          </a:defRPr>
                        </a:pPr>
                        <a:r>
                          <a:rPr sz="3800">
                            <a:latin typeface="Courier"/>
                            <a:ea typeface="Courier"/>
                            <a:cs typeface="Courier"/>
                            <a:sym typeface="Courier"/>
                          </a:rPr>
                          <a:t>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15652">
                  <a:tc>
                    <a:txBody>
                      <a:bodyPr/>
                      <a:lstStyle/>
                      <a:p>
                        <a:pPr defTabSz="914400">
                          <a:defRPr sz="1800">
                            <a:solidFill>
                              <a:srgbClr val="000000"/>
                            </a:solidFill>
                          </a:defRPr>
                        </a:pPr>
                        <a:r>
                          <a:rPr sz="3800">
                            <a:latin typeface="Courier"/>
                            <a:ea typeface="Courier"/>
                            <a:cs typeface="Courier"/>
                            <a:sym typeface="Courier"/>
                          </a:rPr>
                          <a:t>XOR</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grpSp>
      <p:graphicFrame>
        <p:nvGraphicFramePr>
          <p:cNvPr id="3131" name="Table"/>
          <p:cNvGraphicFramePr/>
          <p:nvPr/>
        </p:nvGraphicFramePr>
        <p:xfrm>
          <a:off x="11306064" y="5362644"/>
          <a:ext cx="3520527" cy="6167738"/>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2467271"/>
                <a:gridCol w="1034205"/>
              </a:tblGrid>
              <a:tr h="875662">
                <a:tc>
                  <a:txBody>
                    <a:bodyPr/>
                    <a:lstStyle/>
                    <a:p>
                      <a:pPr defTabSz="914400">
                        <a:defRPr sz="1800">
                          <a:solidFill>
                            <a:srgbClr val="000000"/>
                          </a:solidFill>
                        </a:defRPr>
                      </a:pPr>
                      <a:r>
                        <a:rPr sz="3800">
                          <a:latin typeface="Courier"/>
                          <a:ea typeface="Courier"/>
                          <a:cs typeface="Courier"/>
                          <a:sym typeface="Courier"/>
                        </a:rPr>
                        <a:t>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FFFF"/>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3175">
                      <a:miter lim="400000"/>
                    </a:lnR>
                    <a:lnT w="3175">
                      <a:miter lim="400000"/>
                    </a:lnT>
                    <a:lnB w="0">
                      <a:miter lim="400000"/>
                    </a:lnB>
                    <a:noFill/>
                  </a:tcPr>
                </a:tc>
              </a:tr>
              <a:tr h="875662">
                <a:tc>
                  <a:txBody>
                    <a:bodyPr/>
                    <a:lstStyle/>
                    <a:p>
                      <a:pPr defTabSz="914400">
                        <a:defRPr sz="1800">
                          <a:solidFill>
                            <a:srgbClr val="000000"/>
                          </a:solidFill>
                        </a:defRPr>
                      </a:pPr>
                      <a:r>
                        <a:rPr sz="3800">
                          <a:latin typeface="Courier"/>
                          <a:ea typeface="Courier"/>
                          <a:cs typeface="Courier"/>
                          <a:sym typeface="Courier"/>
                        </a:rPr>
                        <a:t>SUB</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3800">
                          <a:solidFill>
                            <a:srgbClr val="000000"/>
                          </a:solidFill>
                          <a:latin typeface="Courier"/>
                          <a:ea typeface="Courier"/>
                          <a:cs typeface="Courier"/>
                          <a:sym typeface="Courier"/>
                        </a:defRPr>
                      </a:pP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FFFF"/>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SHL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FFFF"/>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CALL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3800">
                          <a:solidFill>
                            <a:srgbClr val="000000"/>
                          </a:solidFill>
                          <a:latin typeface="Courier"/>
                          <a:ea typeface="Courier"/>
                          <a:cs typeface="Courier"/>
                          <a:sym typeface="Courier"/>
                        </a:defRPr>
                      </a:pP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2600"/>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XOR</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2600"/>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bl>
          </a:graphicData>
        </a:graphic>
      </p:graphicFrame>
      <p:grpSp>
        <p:nvGrpSpPr>
          <p:cNvPr id="3136" name="Group"/>
          <p:cNvGrpSpPr/>
          <p:nvPr/>
        </p:nvGrpSpPr>
        <p:grpSpPr>
          <a:xfrm>
            <a:off x="9900794" y="2134926"/>
            <a:ext cx="6012801" cy="6252605"/>
            <a:chOff x="0" y="1824037"/>
            <a:chExt cx="6012800" cy="6252604"/>
          </a:xfrm>
        </p:grpSpPr>
        <p:sp>
          <p:nvSpPr>
            <p:cNvPr id="3132" name="Line"/>
            <p:cNvSpPr/>
            <p:nvPr/>
          </p:nvSpPr>
          <p:spPr>
            <a:xfrm>
              <a:off x="-1" y="8055696"/>
              <a:ext cx="1145738" cy="20946"/>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3135" name="Group"/>
            <p:cNvGrpSpPr/>
            <p:nvPr/>
          </p:nvGrpSpPr>
          <p:grpSpPr>
            <a:xfrm>
              <a:off x="3101035" y="1824037"/>
              <a:ext cx="2911766" cy="3030960"/>
              <a:chOff x="834574" y="1824037"/>
              <a:chExt cx="2911764" cy="3030958"/>
            </a:xfrm>
          </p:grpSpPr>
          <p:sp>
            <p:nvSpPr>
              <p:cNvPr id="3133" name="Line"/>
              <p:cNvSpPr/>
              <p:nvPr/>
            </p:nvSpPr>
            <p:spPr>
              <a:xfrm flipH="1">
                <a:off x="834574" y="3751909"/>
                <a:ext cx="1216442" cy="1103088"/>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134" name="Backward…"/>
              <p:cNvSpPr/>
              <p:nvPr/>
            </p:nvSpPr>
            <p:spPr>
              <a:xfrm>
                <a:off x="2476338" y="18240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sz="6000">
                    <a:latin typeface="+mj-lt"/>
                    <a:ea typeface="+mj-ea"/>
                    <a:cs typeface="+mj-cs"/>
                    <a:sym typeface="Trebuchet MS"/>
                  </a:defRPr>
                </a:pPr>
                <a:r>
                  <a:t>Backward</a:t>
                </a:r>
              </a:p>
              <a:p>
                <a:pPr>
                  <a:defRPr sz="6000">
                    <a:latin typeface="+mj-lt"/>
                    <a:ea typeface="+mj-ea"/>
                    <a:cs typeface="+mj-cs"/>
                    <a:sym typeface="Trebuchet MS"/>
                  </a:defRPr>
                </a:pPr>
                <a:r>
                  <a:t>Taint Analysis</a:t>
                </a:r>
              </a:p>
              <a:p>
                <a:pPr>
                  <a:defRPr sz="6000">
                    <a:latin typeface="+mj-lt"/>
                    <a:ea typeface="+mj-ea"/>
                    <a:cs typeface="+mj-cs"/>
                    <a:sym typeface="Trebuchet MS"/>
                  </a:defRPr>
                </a:pPr>
                <a:r>
                  <a:t>(contribute to</a:t>
                </a:r>
              </a:p>
              <a:p>
                <a:pPr>
                  <a:defRPr sz="6000">
                    <a:latin typeface="+mj-lt"/>
                    <a:ea typeface="+mj-ea"/>
                    <a:cs typeface="+mj-cs"/>
                    <a:sym typeface="Trebuchet MS"/>
                  </a:defRPr>
                </a:pPr>
                <a:r>
                  <a:t>output)</a:t>
                </a:r>
              </a:p>
            </p:txBody>
          </p:sp>
        </p:grpSp>
      </p:grpSp>
      <p:grpSp>
        <p:nvGrpSpPr>
          <p:cNvPr id="3142" name="Group"/>
          <p:cNvGrpSpPr/>
          <p:nvPr/>
        </p:nvGrpSpPr>
        <p:grpSpPr>
          <a:xfrm>
            <a:off x="4250427" y="1773454"/>
            <a:ext cx="5500243" cy="9735992"/>
            <a:chOff x="0" y="1385887"/>
            <a:chExt cx="5500242" cy="9735990"/>
          </a:xfrm>
        </p:grpSpPr>
        <p:graphicFrame>
          <p:nvGraphicFramePr>
            <p:cNvPr id="3137" name="Table"/>
            <p:cNvGraphicFramePr/>
            <p:nvPr/>
          </p:nvGraphicFramePr>
          <p:xfrm>
            <a:off x="1707334" y="4911577"/>
            <a:ext cx="3556001" cy="621030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2467271"/>
                  <a:gridCol w="1034205"/>
                </a:tblGrid>
                <a:tr h="875662">
                  <a:tc>
                    <a:txBody>
                      <a:bodyPr/>
                      <a:lstStyle/>
                      <a:p>
                        <a:pPr defTabSz="914400">
                          <a:defRPr sz="1800">
                            <a:solidFill>
                              <a:srgbClr val="000000"/>
                            </a:solidFill>
                          </a:defRPr>
                        </a:pPr>
                        <a:r>
                          <a:rPr sz="3800">
                            <a:latin typeface="Courier"/>
                            <a:ea typeface="Courier"/>
                            <a:cs typeface="Courier"/>
                            <a:sym typeface="Courier"/>
                          </a:rPr>
                          <a:t>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FFFF"/>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0">
                        <a:miter lim="400000"/>
                      </a:lnR>
                      <a:lnT w="0">
                        <a:miter lim="400000"/>
                      </a:lnT>
                      <a:lnB w="0">
                        <a:miter lim="400000"/>
                      </a:lnB>
                      <a:noFill/>
                    </a:tcPr>
                  </a:tc>
                </a:tr>
                <a:tr h="875662">
                  <a:tc>
                    <a:txBody>
                      <a:bodyPr/>
                      <a:lstStyle/>
                      <a:p>
                        <a:pPr defTabSz="914400">
                          <a:defRPr sz="1800">
                            <a:solidFill>
                              <a:srgbClr val="000000"/>
                            </a:solidFill>
                          </a:defRPr>
                        </a:pPr>
                        <a:r>
                          <a:rPr sz="3800">
                            <a:latin typeface="Courier"/>
                            <a:ea typeface="Courier"/>
                            <a:cs typeface="Courier"/>
                            <a:sym typeface="Courier"/>
                          </a:rPr>
                          <a:t>SUB</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3800">
                            <a:solidFill>
                              <a:srgbClr val="000000"/>
                            </a:solidFill>
                            <a:latin typeface="Courier"/>
                            <a:ea typeface="Courier"/>
                            <a:cs typeface="Courier"/>
                            <a:sym typeface="Courier"/>
                          </a:defRPr>
                        </a:pPr>
                      </a:p>
                    </a:txBody>
                    <a:tcPr marL="50800" marR="50800" marT="50800" marB="50800" anchor="ctr" anchorCtr="0" horzOverflow="overflow">
                      <a:lnL w="50800">
                        <a:solidFill>
                          <a:srgbClr val="000000"/>
                        </a:solidFill>
                        <a:miter lim="400000"/>
                      </a:lnL>
                      <a:lnR w="0">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FFFF"/>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0">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SHL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FFFF"/>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0">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CALL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3800">
                            <a:solidFill>
                              <a:srgbClr val="000000"/>
                            </a:solidFill>
                            <a:latin typeface="Courier"/>
                            <a:ea typeface="Courier"/>
                            <a:cs typeface="Courier"/>
                            <a:sym typeface="Courier"/>
                          </a:defRPr>
                        </a:pPr>
                      </a:p>
                    </a:txBody>
                    <a:tcPr marL="50800" marR="50800" marT="50800" marB="50800" anchor="ctr" anchorCtr="0" horzOverflow="overflow">
                      <a:lnL w="50800">
                        <a:solidFill>
                          <a:srgbClr val="000000"/>
                        </a:solidFill>
                        <a:miter lim="400000"/>
                      </a:lnL>
                      <a:lnR w="0">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3800">
                            <a:solidFill>
                              <a:srgbClr val="000000"/>
                            </a:solidFill>
                            <a:latin typeface="Courier"/>
                            <a:ea typeface="Courier"/>
                            <a:cs typeface="Courier"/>
                            <a:sym typeface="Courier"/>
                          </a:defRPr>
                        </a:pPr>
                      </a:p>
                    </a:txBody>
                    <a:tcPr marL="50800" marR="50800" marT="50800" marB="50800" anchor="ctr" anchorCtr="0" horzOverflow="overflow">
                      <a:lnL w="50800">
                        <a:solidFill>
                          <a:srgbClr val="000000"/>
                        </a:solidFill>
                        <a:miter lim="400000"/>
                      </a:lnL>
                      <a:lnR w="0">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XOR</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3800">
                            <a:solidFill>
                              <a:srgbClr val="000000"/>
                            </a:solidFill>
                            <a:latin typeface="Courier"/>
                            <a:ea typeface="Courier"/>
                            <a:cs typeface="Courier"/>
                            <a:sym typeface="Courier"/>
                          </a:defRPr>
                        </a:pPr>
                      </a:p>
                    </a:txBody>
                    <a:tcPr marL="50800" marR="50800" marT="50800" marB="50800" anchor="ctr" anchorCtr="0" horzOverflow="overflow">
                      <a:lnL w="50800">
                        <a:solidFill>
                          <a:srgbClr val="000000"/>
                        </a:solidFill>
                        <a:miter lim="400000"/>
                      </a:lnL>
                      <a:lnR w="0">
                        <a:miter lim="400000"/>
                      </a:lnR>
                      <a:lnT w="0">
                        <a:miter lim="400000"/>
                      </a:lnT>
                      <a:lnB w="0">
                        <a:miter lim="400000"/>
                      </a:lnB>
                    </a:tcPr>
                  </a:tc>
                </a:tr>
              </a:tbl>
            </a:graphicData>
          </a:graphic>
        </p:graphicFrame>
        <p:sp>
          <p:nvSpPr>
            <p:cNvPr id="3138" name="Line"/>
            <p:cNvSpPr/>
            <p:nvPr/>
          </p:nvSpPr>
          <p:spPr>
            <a:xfrm>
              <a:off x="-1" y="7979017"/>
              <a:ext cx="1145738" cy="20947"/>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3141" name="Group"/>
            <p:cNvGrpSpPr/>
            <p:nvPr/>
          </p:nvGrpSpPr>
          <p:grpSpPr>
            <a:xfrm>
              <a:off x="2993472" y="1385887"/>
              <a:ext cx="2506770" cy="3303429"/>
              <a:chOff x="1911900" y="1385887"/>
              <a:chExt cx="2506769" cy="3303428"/>
            </a:xfrm>
          </p:grpSpPr>
          <p:sp>
            <p:nvSpPr>
              <p:cNvPr id="3139" name="Forward…"/>
              <p:cNvSpPr/>
              <p:nvPr/>
            </p:nvSpPr>
            <p:spPr>
              <a:xfrm>
                <a:off x="3148669" y="138588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sz="6000">
                    <a:latin typeface="+mj-lt"/>
                    <a:ea typeface="+mj-ea"/>
                    <a:cs typeface="+mj-cs"/>
                    <a:sym typeface="Trebuchet MS"/>
                  </a:defRPr>
                </a:pPr>
                <a:r>
                  <a:t>Forward</a:t>
                </a:r>
              </a:p>
              <a:p>
                <a:pPr>
                  <a:defRPr sz="6000">
                    <a:latin typeface="+mj-lt"/>
                    <a:ea typeface="+mj-ea"/>
                    <a:cs typeface="+mj-cs"/>
                    <a:sym typeface="Trebuchet MS"/>
                  </a:defRPr>
                </a:pPr>
                <a:r>
                  <a:t>Taint Analysis</a:t>
                </a:r>
              </a:p>
              <a:p>
                <a:pPr>
                  <a:defRPr sz="6000">
                    <a:latin typeface="+mj-lt"/>
                    <a:ea typeface="+mj-ea"/>
                    <a:cs typeface="+mj-cs"/>
                    <a:sym typeface="Trebuchet MS"/>
                  </a:defRPr>
                </a:pPr>
                <a:r>
                  <a:t>(depend on input)</a:t>
                </a:r>
              </a:p>
            </p:txBody>
          </p:sp>
          <p:sp>
            <p:nvSpPr>
              <p:cNvPr id="3140" name="Line"/>
              <p:cNvSpPr/>
              <p:nvPr/>
            </p:nvSpPr>
            <p:spPr>
              <a:xfrm flipH="1">
                <a:off x="1911900" y="3024403"/>
                <a:ext cx="1136933" cy="1664913"/>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grpSp>
        <p:nvGrpSpPr>
          <p:cNvPr id="3148" name="Group"/>
          <p:cNvGrpSpPr/>
          <p:nvPr/>
        </p:nvGrpSpPr>
        <p:grpSpPr>
          <a:xfrm>
            <a:off x="18226598" y="1570777"/>
            <a:ext cx="5176218" cy="7649029"/>
            <a:chOff x="0" y="0"/>
            <a:chExt cx="5176216" cy="7649028"/>
          </a:xfrm>
        </p:grpSpPr>
        <p:sp>
          <p:nvSpPr>
            <p:cNvPr id="3143" name="Line"/>
            <p:cNvSpPr/>
            <p:nvPr/>
          </p:nvSpPr>
          <p:spPr>
            <a:xfrm>
              <a:off x="833431" y="6795808"/>
              <a:ext cx="1145737" cy="20946"/>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aphicFrame>
          <p:nvGraphicFramePr>
            <p:cNvPr id="3144" name="Table"/>
            <p:cNvGraphicFramePr/>
            <p:nvPr/>
          </p:nvGraphicFramePr>
          <p:xfrm>
            <a:off x="2428929" y="4550228"/>
            <a:ext cx="1866901" cy="309880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780104"/>
                </a:tblGrid>
                <a:tr h="753322">
                  <a:tc>
                    <a:txBody>
                      <a:bodyPr/>
                      <a:lstStyle/>
                      <a:p>
                        <a:pPr defTabSz="914400">
                          <a:defRPr sz="1800">
                            <a:solidFill>
                              <a:srgbClr val="000000"/>
                            </a:solidFill>
                          </a:defRPr>
                        </a:pPr>
                        <a:r>
                          <a:rPr sz="3800">
                            <a:latin typeface="Courier"/>
                            <a:ea typeface="Courier"/>
                            <a:cs typeface="Courier"/>
                            <a:sym typeface="Courier"/>
                          </a:rPr>
                          <a:t>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753322">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753322">
                  <a:tc>
                    <a:txBody>
                      <a:bodyPr/>
                      <a:lstStyle/>
                      <a:p>
                        <a:pPr defTabSz="914400">
                          <a:defRPr sz="1800">
                            <a:solidFill>
                              <a:srgbClr val="000000"/>
                            </a:solidFill>
                          </a:defRPr>
                        </a:pPr>
                        <a:r>
                          <a:rPr sz="3800">
                            <a:latin typeface="Courier"/>
                            <a:ea typeface="Courier"/>
                            <a:cs typeface="Courier"/>
                            <a:sym typeface="Courier"/>
                          </a:rPr>
                          <a:t>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753322">
                  <a:tc>
                    <a:txBody>
                      <a:bodyPr/>
                      <a:lstStyle/>
                      <a:p>
                        <a:pPr defTabSz="914400">
                          <a:defRPr sz="1800">
                            <a:solidFill>
                              <a:srgbClr val="000000"/>
                            </a:solidFill>
                          </a:defRPr>
                        </a:pPr>
                        <a:r>
                          <a:rPr sz="3800">
                            <a:latin typeface="Courier"/>
                            <a:ea typeface="Courier"/>
                            <a:cs typeface="Courier"/>
                            <a:sym typeface="Courier"/>
                          </a:rPr>
                          <a:t>XOR</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grpSp>
          <p:nvGrpSpPr>
            <p:cNvPr id="3147" name="Group"/>
            <p:cNvGrpSpPr/>
            <p:nvPr/>
          </p:nvGrpSpPr>
          <p:grpSpPr>
            <a:xfrm>
              <a:off x="0" y="0"/>
              <a:ext cx="5176217" cy="4457209"/>
              <a:chOff x="0" y="0"/>
              <a:chExt cx="5176216" cy="4457208"/>
            </a:xfrm>
          </p:grpSpPr>
          <p:sp>
            <p:nvSpPr>
              <p:cNvPr id="3145" name="Compiler…"/>
              <p:cNvSpPr txBox="1"/>
              <p:nvPr/>
            </p:nvSpPr>
            <p:spPr>
              <a:xfrm>
                <a:off x="0" y="0"/>
                <a:ext cx="5176217" cy="19189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sz="6000">
                    <a:latin typeface="+mj-lt"/>
                    <a:ea typeface="+mj-ea"/>
                    <a:cs typeface="+mj-cs"/>
                    <a:sym typeface="Trebuchet MS"/>
                  </a:defRPr>
                </a:pPr>
                <a:r>
                  <a:t>Compiler</a:t>
                </a:r>
              </a:p>
              <a:p>
                <a:pPr>
                  <a:defRPr sz="6000">
                    <a:latin typeface="+mj-lt"/>
                    <a:ea typeface="+mj-ea"/>
                    <a:cs typeface="+mj-cs"/>
                    <a:sym typeface="Trebuchet MS"/>
                  </a:defRPr>
                </a:pPr>
                <a:r>
                  <a:t>Optimizations</a:t>
                </a:r>
              </a:p>
            </p:txBody>
          </p:sp>
          <p:sp>
            <p:nvSpPr>
              <p:cNvPr id="3146" name="Line"/>
              <p:cNvSpPr/>
              <p:nvPr/>
            </p:nvSpPr>
            <p:spPr>
              <a:xfrm>
                <a:off x="2411061" y="1982132"/>
                <a:ext cx="853755" cy="2475077"/>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grpSp>
        <p:nvGrpSpPr>
          <p:cNvPr id="3151" name="Group"/>
          <p:cNvGrpSpPr/>
          <p:nvPr/>
        </p:nvGrpSpPr>
        <p:grpSpPr>
          <a:xfrm>
            <a:off x="19932467" y="9337468"/>
            <a:ext cx="3350816" cy="4064251"/>
            <a:chOff x="0" y="0"/>
            <a:chExt cx="3350815" cy="4064250"/>
          </a:xfrm>
        </p:grpSpPr>
        <p:sp>
          <p:nvSpPr>
            <p:cNvPr id="3149" name="Line"/>
            <p:cNvSpPr/>
            <p:nvPr/>
          </p:nvSpPr>
          <p:spPr>
            <a:xfrm>
              <a:off x="1660056" y="-1"/>
              <a:ext cx="32177" cy="1281985"/>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150" name="slides-ws-1.001.png" descr="slides-ws-1.001.png"/>
            <p:cNvPicPr>
              <a:picLocks noChangeAspect="1"/>
            </p:cNvPicPr>
            <p:nvPr/>
          </p:nvPicPr>
          <p:blipFill>
            <a:blip r:embed="rId3">
              <a:extLst/>
            </a:blip>
            <a:srcRect l="394" t="466" r="29963" b="1402"/>
            <a:stretch>
              <a:fillRect/>
            </a:stretch>
          </p:blipFill>
          <p:spPr>
            <a:xfrm>
              <a:off x="0" y="1408363"/>
              <a:ext cx="3350816" cy="2655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0"/>
                  </a:lnTo>
                  <a:lnTo>
                    <a:pt x="0" y="21600"/>
                  </a:lnTo>
                  <a:lnTo>
                    <a:pt x="10791" y="21587"/>
                  </a:lnTo>
                  <a:lnTo>
                    <a:pt x="21580" y="21574"/>
                  </a:lnTo>
                  <a:lnTo>
                    <a:pt x="21590" y="10787"/>
                  </a:lnTo>
                  <a:lnTo>
                    <a:pt x="21600" y="0"/>
                  </a:lnTo>
                  <a:lnTo>
                    <a:pt x="10801" y="0"/>
                  </a:lnTo>
                  <a:lnTo>
                    <a:pt x="0" y="0"/>
                  </a:lnTo>
                  <a:close/>
                </a:path>
              </a:pathLst>
            </a:custGeom>
            <a:ln w="12700" cap="flat">
              <a:noFill/>
              <a:miter lim="400000"/>
            </a:ln>
            <a:effectLst/>
          </p:spPr>
        </p:pic>
      </p:grpSp>
      <p:grpSp>
        <p:nvGrpSpPr>
          <p:cNvPr id="3154" name="Group"/>
          <p:cNvGrpSpPr/>
          <p:nvPr/>
        </p:nvGrpSpPr>
        <p:grpSpPr>
          <a:xfrm>
            <a:off x="1178529" y="347023"/>
            <a:ext cx="3350969" cy="4631827"/>
            <a:chOff x="0" y="0"/>
            <a:chExt cx="3350967" cy="4631825"/>
          </a:xfrm>
        </p:grpSpPr>
        <p:sp>
          <p:nvSpPr>
            <p:cNvPr id="3152" name="Line"/>
            <p:cNvSpPr/>
            <p:nvPr/>
          </p:nvSpPr>
          <p:spPr>
            <a:xfrm>
              <a:off x="1701560" y="3349841"/>
              <a:ext cx="32177" cy="1281985"/>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153" name="P1.png" descr="P1.png"/>
            <p:cNvPicPr>
              <a:picLocks noChangeAspect="1"/>
            </p:cNvPicPr>
            <p:nvPr/>
          </p:nvPicPr>
          <p:blipFill>
            <a:blip r:embed="rId4">
              <a:extLst/>
            </a:blip>
            <a:stretch>
              <a:fillRect/>
            </a:stretch>
          </p:blipFill>
          <p:spPr>
            <a:xfrm>
              <a:off x="0" y="0"/>
              <a:ext cx="3350968" cy="3014617"/>
            </a:xfrm>
            <a:prstGeom prst="rect">
              <a:avLst/>
            </a:prstGeom>
            <a:ln w="12700" cap="flat">
              <a:noFill/>
              <a:miter lim="400000"/>
            </a:ln>
            <a:effectLst/>
          </p:spPr>
        </p:pic>
      </p:grpSp>
      <p:graphicFrame>
        <p:nvGraphicFramePr>
          <p:cNvPr id="3155" name="Table"/>
          <p:cNvGraphicFramePr/>
          <p:nvPr/>
        </p:nvGraphicFramePr>
        <p:xfrm>
          <a:off x="11303000" y="5359400"/>
          <a:ext cx="3520527" cy="6167737"/>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2467271"/>
                <a:gridCol w="1034205"/>
              </a:tblGrid>
              <a:tr h="875662">
                <a:tc>
                  <a:txBody>
                    <a:bodyPr/>
                    <a:lstStyle/>
                    <a:p>
                      <a:pPr defTabSz="914400">
                        <a:defRPr sz="1800">
                          <a:solidFill>
                            <a:srgbClr val="000000"/>
                          </a:solidFill>
                        </a:defRPr>
                      </a:pPr>
                      <a:r>
                        <a:rPr sz="3800">
                          <a:latin typeface="Courier"/>
                          <a:ea typeface="Courier"/>
                          <a:cs typeface="Courier"/>
                          <a:sym typeface="Courier"/>
                        </a:rPr>
                        <a:t>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FFFF"/>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3175">
                      <a:miter lim="400000"/>
                    </a:lnR>
                    <a:lnT w="3175">
                      <a:miter lim="400000"/>
                    </a:lnT>
                    <a:lnB w="0">
                      <a:miter lim="400000"/>
                    </a:lnB>
                    <a:noFill/>
                  </a:tcPr>
                </a:tc>
              </a:tr>
              <a:tr h="875662">
                <a:tc>
                  <a:txBody>
                    <a:bodyPr/>
                    <a:lstStyle/>
                    <a:p>
                      <a:pPr defTabSz="914400">
                        <a:defRPr sz="1800">
                          <a:solidFill>
                            <a:srgbClr val="000000"/>
                          </a:solidFill>
                        </a:defRPr>
                      </a:pPr>
                      <a:r>
                        <a:rPr sz="3800">
                          <a:latin typeface="Courier"/>
                          <a:ea typeface="Courier"/>
                          <a:cs typeface="Courier"/>
                          <a:sym typeface="Courier"/>
                        </a:rPr>
                        <a:t>SUB</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8DAA"/>
                    </a:solidFill>
                  </a:tcPr>
                </a:tc>
                <a:tc>
                  <a:txBody>
                    <a:bodyPr/>
                    <a:lstStyle/>
                    <a:p>
                      <a:pPr defTabSz="914400">
                        <a:defRPr sz="3800">
                          <a:solidFill>
                            <a:srgbClr val="000000"/>
                          </a:solidFill>
                          <a:latin typeface="Courier"/>
                          <a:ea typeface="Courier"/>
                          <a:cs typeface="Courier"/>
                          <a:sym typeface="Courier"/>
                        </a:defRPr>
                      </a:pP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FFFF"/>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SHL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FFFF"/>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CALL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8DAA"/>
                    </a:solidFill>
                  </a:tcPr>
                </a:tc>
                <a:tc>
                  <a:txBody>
                    <a:bodyPr/>
                    <a:lstStyle/>
                    <a:p>
                      <a:pPr defTabSz="914400">
                        <a:defRPr sz="3800">
                          <a:solidFill>
                            <a:srgbClr val="000000"/>
                          </a:solidFill>
                          <a:latin typeface="Courier"/>
                          <a:ea typeface="Courier"/>
                          <a:cs typeface="Courier"/>
                          <a:sym typeface="Courier"/>
                        </a:defRPr>
                      </a:pP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2600"/>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XOR</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2600"/>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bl>
          </a:graphicData>
        </a:graphic>
      </p:graphicFrame>
      <p:grpSp>
        <p:nvGrpSpPr>
          <p:cNvPr id="3162" name="Group"/>
          <p:cNvGrpSpPr/>
          <p:nvPr/>
        </p:nvGrpSpPr>
        <p:grpSpPr>
          <a:xfrm>
            <a:off x="12007395" y="350655"/>
            <a:ext cx="11557138" cy="12811892"/>
            <a:chOff x="0" y="499769"/>
            <a:chExt cx="11557136" cy="12811890"/>
          </a:xfrm>
        </p:grpSpPr>
        <p:sp>
          <p:nvSpPr>
            <p:cNvPr id="3156" name="Rectangle"/>
            <p:cNvSpPr/>
            <p:nvPr/>
          </p:nvSpPr>
          <p:spPr>
            <a:xfrm>
              <a:off x="0" y="499769"/>
              <a:ext cx="11557137" cy="12811892"/>
            </a:xfrm>
            <a:prstGeom prst="rect">
              <a:avLst/>
            </a:prstGeom>
            <a:solidFill>
              <a:srgbClr val="FFFFFF"/>
            </a:solidFill>
            <a:ln w="76200" cap="flat">
              <a:solidFill>
                <a:srgbClr val="000000"/>
              </a:solidFill>
              <a:prstDash val="solid"/>
              <a:miter lim="400000"/>
            </a:ln>
            <a:effectLst>
              <a:outerShdw sx="100000" sy="100000" kx="0" ky="0" algn="b" rotWithShape="0" blurRad="101600" dist="176010" dir="3216708">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157" name="c←b;"/>
            <p:cNvSpPr/>
            <p:nvPr/>
          </p:nvSpPr>
          <p:spPr>
            <a:xfrm>
              <a:off x="6139633" y="853520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23900">
                  <a:solidFill>
                    <a:srgbClr val="000000"/>
                  </a:solidFill>
                  <a:latin typeface="Helvetica Neue"/>
                  <a:ea typeface="Helvetica Neue"/>
                  <a:cs typeface="Helvetica Neue"/>
                  <a:sym typeface="Helvetica Neue"/>
                </a:defRPr>
              </a:lvl1pPr>
            </a:lstStyle>
            <a:p>
              <a:pPr/>
              <a:r>
                <a:t>c←b;</a:t>
              </a:r>
            </a:p>
          </p:txBody>
        </p:sp>
        <p:grpSp>
          <p:nvGrpSpPr>
            <p:cNvPr id="3160" name="Group"/>
            <p:cNvGrpSpPr/>
            <p:nvPr/>
          </p:nvGrpSpPr>
          <p:grpSpPr>
            <a:xfrm>
              <a:off x="138566" y="2830886"/>
              <a:ext cx="1439165" cy="9692157"/>
              <a:chOff x="0" y="2830886"/>
              <a:chExt cx="1439163" cy="9692156"/>
            </a:xfrm>
          </p:grpSpPr>
          <p:sp>
            <p:nvSpPr>
              <p:cNvPr id="3158" name="main (a) {"/>
              <p:cNvSpPr/>
              <p:nvPr/>
            </p:nvSpPr>
            <p:spPr>
              <a:xfrm>
                <a:off x="0" y="2830886"/>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lnSpc>
                    <a:spcPct val="80000"/>
                  </a:lnSpc>
                  <a:defRPr b="1" sz="20000">
                    <a:solidFill>
                      <a:srgbClr val="000000"/>
                    </a:solidFill>
                    <a:latin typeface="Helvetica Neue"/>
                    <a:ea typeface="Helvetica Neue"/>
                    <a:cs typeface="Helvetica Neue"/>
                    <a:sym typeface="Helvetica Neue"/>
                  </a:defRPr>
                </a:pPr>
                <a:r>
                  <a:t>main (a) {</a:t>
                </a:r>
              </a:p>
              <a:p>
                <a:pPr algn="l">
                  <a:lnSpc>
                    <a:spcPct val="80000"/>
                  </a:lnSpc>
                  <a:defRPr b="1" sz="20000">
                    <a:solidFill>
                      <a:srgbClr val="000000"/>
                    </a:solidFill>
                    <a:latin typeface="Helvetica Neue"/>
                    <a:ea typeface="Helvetica Neue"/>
                    <a:cs typeface="Helvetica Neue"/>
                    <a:sym typeface="Helvetica Neue"/>
                  </a:defRPr>
                </a:pPr>
                <a:r>
                  <a:t> </a:t>
                </a:r>
              </a:p>
            </p:txBody>
          </p:sp>
          <p:sp>
            <p:nvSpPr>
              <p:cNvPr id="3159" name="}"/>
              <p:cNvSpPr/>
              <p:nvPr/>
            </p:nvSpPr>
            <p:spPr>
              <a:xfrm>
                <a:off x="169163" y="1125304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b="1" sz="20000">
                    <a:solidFill>
                      <a:srgbClr val="000000"/>
                    </a:solidFill>
                    <a:latin typeface="Helvetica Neue"/>
                    <a:ea typeface="Helvetica Neue"/>
                    <a:cs typeface="Helvetica Neue"/>
                    <a:sym typeface="Helvetica Neue"/>
                  </a:defRPr>
                </a:lvl1pPr>
              </a:lstStyle>
              <a:p>
                <a:pPr/>
                <a:r>
                  <a:t>}</a:t>
                </a:r>
              </a:p>
            </p:txBody>
          </p:sp>
        </p:grpSp>
        <p:sp>
          <p:nvSpPr>
            <p:cNvPr id="3161" name="b←a;"/>
            <p:cNvSpPr/>
            <p:nvPr/>
          </p:nvSpPr>
          <p:spPr>
            <a:xfrm>
              <a:off x="6139633" y="476564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23900">
                  <a:solidFill>
                    <a:srgbClr val="000000"/>
                  </a:solidFill>
                  <a:latin typeface="Helvetica Neue"/>
                  <a:ea typeface="Helvetica Neue"/>
                  <a:cs typeface="Helvetica Neue"/>
                  <a:sym typeface="Helvetica Neue"/>
                </a:defRPr>
              </a:lvl1pPr>
            </a:lstStyle>
            <a:p>
              <a:pPr/>
              <a:r>
                <a:t>b←a;</a:t>
              </a:r>
            </a:p>
          </p:txBody>
        </p:sp>
      </p:grpSp>
      <p:grpSp>
        <p:nvGrpSpPr>
          <p:cNvPr id="3167" name="Group"/>
          <p:cNvGrpSpPr/>
          <p:nvPr/>
        </p:nvGrpSpPr>
        <p:grpSpPr>
          <a:xfrm>
            <a:off x="15248771" y="2405257"/>
            <a:ext cx="5451452" cy="8420521"/>
            <a:chOff x="0" y="0"/>
            <a:chExt cx="5451451" cy="8420519"/>
          </a:xfrm>
        </p:grpSpPr>
        <p:sp>
          <p:nvSpPr>
            <p:cNvPr id="3163" name="Line"/>
            <p:cNvSpPr/>
            <p:nvPr/>
          </p:nvSpPr>
          <p:spPr>
            <a:xfrm>
              <a:off x="149062" y="3542205"/>
              <a:ext cx="4575139" cy="1195081"/>
            </a:xfrm>
            <a:custGeom>
              <a:avLst/>
              <a:gdLst/>
              <a:ahLst/>
              <a:cxnLst>
                <a:cxn ang="0">
                  <a:pos x="wd2" y="hd2"/>
                </a:cxn>
                <a:cxn ang="5400000">
                  <a:pos x="wd2" y="hd2"/>
                </a:cxn>
                <a:cxn ang="10800000">
                  <a:pos x="wd2" y="hd2"/>
                </a:cxn>
                <a:cxn ang="16200000">
                  <a:pos x="wd2" y="hd2"/>
                </a:cxn>
              </a:cxnLst>
              <a:rect l="0" t="0" r="r" b="b"/>
              <a:pathLst>
                <a:path w="21600" h="20236" fill="norm" stroke="1" extrusionOk="0">
                  <a:moveTo>
                    <a:pt x="21600" y="20236"/>
                  </a:moveTo>
                  <a:cubicBezTo>
                    <a:pt x="20449" y="7507"/>
                    <a:pt x="17751" y="-1364"/>
                    <a:pt x="13277" y="442"/>
                  </a:cubicBezTo>
                  <a:cubicBezTo>
                    <a:pt x="11245" y="1262"/>
                    <a:pt x="9513" y="5575"/>
                    <a:pt x="7836" y="9653"/>
                  </a:cubicBezTo>
                  <a:cubicBezTo>
                    <a:pt x="7156" y="11307"/>
                    <a:pt x="6327" y="12091"/>
                    <a:pt x="5508" y="12458"/>
                  </a:cubicBezTo>
                  <a:cubicBezTo>
                    <a:pt x="3079" y="13548"/>
                    <a:pt x="773" y="8332"/>
                    <a:pt x="0" y="0"/>
                  </a:cubicBezTo>
                </a:path>
              </a:pathLst>
            </a:custGeom>
            <a:noFill/>
            <a:ln w="177800" cap="flat">
              <a:solidFill>
                <a:srgbClr val="B51700"/>
              </a:solidFill>
              <a:prstDash val="solid"/>
              <a:miter lim="400000"/>
              <a:head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164" name="Line"/>
            <p:cNvSpPr/>
            <p:nvPr/>
          </p:nvSpPr>
          <p:spPr>
            <a:xfrm>
              <a:off x="0" y="7204607"/>
              <a:ext cx="4763689" cy="1215913"/>
            </a:xfrm>
            <a:custGeom>
              <a:avLst/>
              <a:gdLst/>
              <a:ahLst/>
              <a:cxnLst>
                <a:cxn ang="0">
                  <a:pos x="wd2" y="hd2"/>
                </a:cxn>
                <a:cxn ang="5400000">
                  <a:pos x="wd2" y="hd2"/>
                </a:cxn>
                <a:cxn ang="10800000">
                  <a:pos x="wd2" y="hd2"/>
                </a:cxn>
                <a:cxn ang="16200000">
                  <a:pos x="wd2" y="hd2"/>
                </a:cxn>
              </a:cxnLst>
              <a:rect l="0" t="0" r="r" b="b"/>
              <a:pathLst>
                <a:path w="21520" h="21238" fill="norm" stroke="1" extrusionOk="0">
                  <a:moveTo>
                    <a:pt x="21520" y="9420"/>
                  </a:moveTo>
                  <a:cubicBezTo>
                    <a:pt x="21146" y="14289"/>
                    <a:pt x="18804" y="18476"/>
                    <a:pt x="15439" y="20289"/>
                  </a:cubicBezTo>
                  <a:cubicBezTo>
                    <a:pt x="13006" y="21600"/>
                    <a:pt x="10302" y="21482"/>
                    <a:pt x="7804" y="20370"/>
                  </a:cubicBezTo>
                  <a:cubicBezTo>
                    <a:pt x="5057" y="19147"/>
                    <a:pt x="2863" y="16953"/>
                    <a:pt x="1567" y="13734"/>
                  </a:cubicBezTo>
                  <a:cubicBezTo>
                    <a:pt x="-46" y="9727"/>
                    <a:pt x="-80" y="4708"/>
                    <a:pt x="43" y="0"/>
                  </a:cubicBezTo>
                </a:path>
              </a:pathLst>
            </a:custGeom>
            <a:noFill/>
            <a:ln w="177800" cap="flat">
              <a:solidFill>
                <a:srgbClr val="B517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165" name="Line"/>
            <p:cNvSpPr/>
            <p:nvPr/>
          </p:nvSpPr>
          <p:spPr>
            <a:xfrm>
              <a:off x="152424" y="468182"/>
              <a:ext cx="4410557" cy="1257569"/>
            </a:xfrm>
            <a:custGeom>
              <a:avLst/>
              <a:gdLst/>
              <a:ahLst/>
              <a:cxnLst>
                <a:cxn ang="0">
                  <a:pos x="wd2" y="hd2"/>
                </a:cxn>
                <a:cxn ang="5400000">
                  <a:pos x="wd2" y="hd2"/>
                </a:cxn>
                <a:cxn ang="10800000">
                  <a:pos x="wd2" y="hd2"/>
                </a:cxn>
                <a:cxn ang="16200000">
                  <a:pos x="wd2" y="hd2"/>
                </a:cxn>
              </a:cxnLst>
              <a:rect l="0" t="0" r="r" b="b"/>
              <a:pathLst>
                <a:path w="21600" h="18428" fill="norm" stroke="1" extrusionOk="0">
                  <a:moveTo>
                    <a:pt x="21600" y="16802"/>
                  </a:moveTo>
                  <a:cubicBezTo>
                    <a:pt x="20367" y="11237"/>
                    <a:pt x="18682" y="6758"/>
                    <a:pt x="16676" y="3839"/>
                  </a:cubicBezTo>
                  <a:cubicBezTo>
                    <a:pt x="14349" y="453"/>
                    <a:pt x="11848" y="-293"/>
                    <a:pt x="9317" y="92"/>
                  </a:cubicBezTo>
                  <a:cubicBezTo>
                    <a:pt x="6530" y="515"/>
                    <a:pt x="3127" y="2099"/>
                    <a:pt x="2611" y="9800"/>
                  </a:cubicBezTo>
                  <a:cubicBezTo>
                    <a:pt x="2176" y="16306"/>
                    <a:pt x="716" y="21307"/>
                    <a:pt x="0" y="16538"/>
                  </a:cubicBezTo>
                </a:path>
              </a:pathLst>
            </a:custGeom>
            <a:noFill/>
            <a:ln w="177800" cap="flat">
              <a:solidFill>
                <a:srgbClr val="B517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166" name="Line"/>
            <p:cNvSpPr/>
            <p:nvPr/>
          </p:nvSpPr>
          <p:spPr>
            <a:xfrm>
              <a:off x="4792695" y="0"/>
              <a:ext cx="658757" cy="1622451"/>
            </a:xfrm>
            <a:custGeom>
              <a:avLst/>
              <a:gdLst/>
              <a:ahLst/>
              <a:cxnLst>
                <a:cxn ang="0">
                  <a:pos x="wd2" y="hd2"/>
                </a:cxn>
                <a:cxn ang="5400000">
                  <a:pos x="wd2" y="hd2"/>
                </a:cxn>
                <a:cxn ang="10800000">
                  <a:pos x="wd2" y="hd2"/>
                </a:cxn>
                <a:cxn ang="16200000">
                  <a:pos x="wd2" y="hd2"/>
                </a:cxn>
              </a:cxnLst>
              <a:rect l="0" t="0" r="r" b="b"/>
              <a:pathLst>
                <a:path w="20180" h="21600" fill="norm" stroke="1" extrusionOk="0">
                  <a:moveTo>
                    <a:pt x="15361" y="0"/>
                  </a:moveTo>
                  <a:cubicBezTo>
                    <a:pt x="20315" y="2913"/>
                    <a:pt x="21600" y="7527"/>
                    <a:pt x="18512" y="11319"/>
                  </a:cubicBezTo>
                  <a:cubicBezTo>
                    <a:pt x="16944" y="13244"/>
                    <a:pt x="14364" y="14727"/>
                    <a:pt x="11798" y="16166"/>
                  </a:cubicBezTo>
                  <a:cubicBezTo>
                    <a:pt x="8044" y="18271"/>
                    <a:pt x="4286" y="20287"/>
                    <a:pt x="0" y="21600"/>
                  </a:cubicBezTo>
                </a:path>
              </a:pathLst>
            </a:custGeom>
            <a:noFill/>
            <a:ln w="177800" cap="flat">
              <a:solidFill>
                <a:srgbClr val="B517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grpSp>
      <p:grpSp>
        <p:nvGrpSpPr>
          <p:cNvPr id="3177" name="Group"/>
          <p:cNvGrpSpPr/>
          <p:nvPr/>
        </p:nvGrpSpPr>
        <p:grpSpPr>
          <a:xfrm>
            <a:off x="12007395" y="333510"/>
            <a:ext cx="11557138" cy="12811892"/>
            <a:chOff x="0" y="465479"/>
            <a:chExt cx="11557136" cy="12811890"/>
          </a:xfrm>
        </p:grpSpPr>
        <p:grpSp>
          <p:nvGrpSpPr>
            <p:cNvPr id="3174" name="Group"/>
            <p:cNvGrpSpPr/>
            <p:nvPr/>
          </p:nvGrpSpPr>
          <p:grpSpPr>
            <a:xfrm>
              <a:off x="0" y="465479"/>
              <a:ext cx="11557137" cy="12811892"/>
              <a:chOff x="0" y="465479"/>
              <a:chExt cx="11557136" cy="12811890"/>
            </a:xfrm>
          </p:grpSpPr>
          <p:sp>
            <p:nvSpPr>
              <p:cNvPr id="3168" name="Rectangle"/>
              <p:cNvSpPr/>
              <p:nvPr/>
            </p:nvSpPr>
            <p:spPr>
              <a:xfrm>
                <a:off x="0" y="465479"/>
                <a:ext cx="11557137" cy="12811892"/>
              </a:xfrm>
              <a:prstGeom prst="rect">
                <a:avLst/>
              </a:prstGeom>
              <a:solidFill>
                <a:srgbClr val="FFFFFF"/>
              </a:solidFill>
              <a:ln w="76200" cap="flat">
                <a:solidFill>
                  <a:srgbClr val="000000"/>
                </a:solidFill>
                <a:prstDash val="solid"/>
                <a:miter lim="400000"/>
              </a:ln>
              <a:effectLst>
                <a:outerShdw sx="100000" sy="100000" kx="0" ky="0" algn="b" rotWithShape="0" blurRad="101600" dist="176010" dir="3216708">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169" name="printf(b);"/>
              <p:cNvSpPr/>
              <p:nvPr/>
            </p:nvSpPr>
            <p:spPr>
              <a:xfrm>
                <a:off x="6139633" y="850091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17000">
                    <a:solidFill>
                      <a:srgbClr val="000000"/>
                    </a:solidFill>
                    <a:latin typeface="Helvetica Neue"/>
                    <a:ea typeface="Helvetica Neue"/>
                    <a:cs typeface="Helvetica Neue"/>
                    <a:sym typeface="Helvetica Neue"/>
                  </a:defRPr>
                </a:lvl1pPr>
              </a:lstStyle>
              <a:p>
                <a:pPr/>
                <a:r>
                  <a:t>printf(b);</a:t>
                </a:r>
              </a:p>
            </p:txBody>
          </p:sp>
          <p:grpSp>
            <p:nvGrpSpPr>
              <p:cNvPr id="3172" name="Group"/>
              <p:cNvGrpSpPr/>
              <p:nvPr/>
            </p:nvGrpSpPr>
            <p:grpSpPr>
              <a:xfrm>
                <a:off x="310016" y="2830886"/>
                <a:ext cx="1439165" cy="9692157"/>
                <a:chOff x="0" y="2830886"/>
                <a:chExt cx="1439163" cy="9692156"/>
              </a:xfrm>
            </p:grpSpPr>
            <p:sp>
              <p:nvSpPr>
                <p:cNvPr id="3170" name="main () {"/>
                <p:cNvSpPr/>
                <p:nvPr/>
              </p:nvSpPr>
              <p:spPr>
                <a:xfrm>
                  <a:off x="0" y="2830886"/>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lnSpc>
                      <a:spcPct val="80000"/>
                    </a:lnSpc>
                    <a:defRPr b="1" sz="20000">
                      <a:solidFill>
                        <a:srgbClr val="000000"/>
                      </a:solidFill>
                      <a:latin typeface="Helvetica Neue"/>
                      <a:ea typeface="Helvetica Neue"/>
                      <a:cs typeface="Helvetica Neue"/>
                      <a:sym typeface="Helvetica Neue"/>
                    </a:defRPr>
                  </a:pPr>
                  <a:r>
                    <a:t>main () {</a:t>
                  </a:r>
                </a:p>
                <a:p>
                  <a:pPr algn="l">
                    <a:lnSpc>
                      <a:spcPct val="80000"/>
                    </a:lnSpc>
                    <a:defRPr b="1" sz="20000">
                      <a:solidFill>
                        <a:srgbClr val="000000"/>
                      </a:solidFill>
                      <a:latin typeface="Helvetica Neue"/>
                      <a:ea typeface="Helvetica Neue"/>
                      <a:cs typeface="Helvetica Neue"/>
                      <a:sym typeface="Helvetica Neue"/>
                    </a:defRPr>
                  </a:pPr>
                  <a:r>
                    <a:t> </a:t>
                  </a:r>
                </a:p>
              </p:txBody>
            </p:sp>
            <p:sp>
              <p:nvSpPr>
                <p:cNvPr id="3171" name="}"/>
                <p:cNvSpPr/>
                <p:nvPr/>
              </p:nvSpPr>
              <p:spPr>
                <a:xfrm>
                  <a:off x="169163" y="1125304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b="1" sz="20000">
                      <a:solidFill>
                        <a:srgbClr val="000000"/>
                      </a:solidFill>
                      <a:latin typeface="Helvetica Neue"/>
                      <a:ea typeface="Helvetica Neue"/>
                      <a:cs typeface="Helvetica Neue"/>
                      <a:sym typeface="Helvetica Neue"/>
                    </a:defRPr>
                  </a:lvl1pPr>
                </a:lstStyle>
                <a:p>
                  <a:pPr/>
                  <a:r>
                    <a:t>}</a:t>
                  </a:r>
                </a:p>
              </p:txBody>
            </p:sp>
          </p:grpSp>
          <p:sp>
            <p:nvSpPr>
              <p:cNvPr id="3173" name="b←a;"/>
              <p:cNvSpPr/>
              <p:nvPr/>
            </p:nvSpPr>
            <p:spPr>
              <a:xfrm>
                <a:off x="4596583" y="531428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17000">
                    <a:solidFill>
                      <a:srgbClr val="000000"/>
                    </a:solidFill>
                    <a:latin typeface="Helvetica Neue"/>
                    <a:ea typeface="Helvetica Neue"/>
                    <a:cs typeface="Helvetica Neue"/>
                    <a:sym typeface="Helvetica Neue"/>
                  </a:defRPr>
                </a:lvl1pPr>
              </a:lstStyle>
              <a:p>
                <a:pPr/>
                <a:r>
                  <a:t>b←a;</a:t>
                </a:r>
              </a:p>
            </p:txBody>
          </p:sp>
        </p:grpSp>
        <p:sp>
          <p:nvSpPr>
            <p:cNvPr id="3175" name="Line"/>
            <p:cNvSpPr/>
            <p:nvPr/>
          </p:nvSpPr>
          <p:spPr>
            <a:xfrm rot="10800000">
              <a:off x="2358577" y="6356667"/>
              <a:ext cx="5988061" cy="1271939"/>
            </a:xfrm>
            <a:custGeom>
              <a:avLst/>
              <a:gdLst/>
              <a:ahLst/>
              <a:cxnLst>
                <a:cxn ang="0">
                  <a:pos x="wd2" y="hd2"/>
                </a:cxn>
                <a:cxn ang="5400000">
                  <a:pos x="wd2" y="hd2"/>
                </a:cxn>
                <a:cxn ang="10800000">
                  <a:pos x="wd2" y="hd2"/>
                </a:cxn>
                <a:cxn ang="16200000">
                  <a:pos x="wd2" y="hd2"/>
                </a:cxn>
              </a:cxnLst>
              <a:rect l="0" t="0" r="r" b="b"/>
              <a:pathLst>
                <a:path w="21211" h="14497" fill="norm" stroke="1" extrusionOk="0">
                  <a:moveTo>
                    <a:pt x="0" y="0"/>
                  </a:moveTo>
                  <a:cubicBezTo>
                    <a:pt x="1485" y="4726"/>
                    <a:pt x="3273" y="8002"/>
                    <a:pt x="5184" y="9768"/>
                  </a:cubicBezTo>
                  <a:cubicBezTo>
                    <a:pt x="6786" y="11248"/>
                    <a:pt x="8500" y="11702"/>
                    <a:pt x="10240" y="11032"/>
                  </a:cubicBezTo>
                  <a:cubicBezTo>
                    <a:pt x="13389" y="9820"/>
                    <a:pt x="16251" y="5008"/>
                    <a:pt x="19225" y="1516"/>
                  </a:cubicBezTo>
                  <a:cubicBezTo>
                    <a:pt x="21600" y="-1273"/>
                    <a:pt x="21578" y="20327"/>
                    <a:pt x="20548" y="12954"/>
                  </a:cubicBezTo>
                </a:path>
              </a:pathLst>
            </a:custGeom>
            <a:noFill/>
            <a:ln w="177800" cap="flat">
              <a:solidFill>
                <a:srgbClr val="B517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176" name="Line"/>
            <p:cNvSpPr/>
            <p:nvPr/>
          </p:nvSpPr>
          <p:spPr>
            <a:xfrm flipH="1">
              <a:off x="2226465" y="3383749"/>
              <a:ext cx="3851602" cy="1540416"/>
            </a:xfrm>
            <a:custGeom>
              <a:avLst/>
              <a:gdLst/>
              <a:ahLst/>
              <a:cxnLst>
                <a:cxn ang="0">
                  <a:pos x="wd2" y="hd2"/>
                </a:cxn>
                <a:cxn ang="5400000">
                  <a:pos x="wd2" y="hd2"/>
                </a:cxn>
                <a:cxn ang="10800000">
                  <a:pos x="wd2" y="hd2"/>
                </a:cxn>
                <a:cxn ang="16200000">
                  <a:pos x="wd2" y="hd2"/>
                </a:cxn>
              </a:cxnLst>
              <a:rect l="0" t="0" r="r" b="b"/>
              <a:pathLst>
                <a:path w="21474" h="19684" fill="norm" stroke="1" extrusionOk="0">
                  <a:moveTo>
                    <a:pt x="21474" y="14411"/>
                  </a:moveTo>
                  <a:cubicBezTo>
                    <a:pt x="20043" y="9626"/>
                    <a:pt x="18126" y="5731"/>
                    <a:pt x="15868" y="3107"/>
                  </a:cubicBezTo>
                  <a:cubicBezTo>
                    <a:pt x="14136" y="1094"/>
                    <a:pt x="12258" y="5"/>
                    <a:pt x="10326" y="0"/>
                  </a:cubicBezTo>
                  <a:cubicBezTo>
                    <a:pt x="8411" y="-6"/>
                    <a:pt x="6391" y="934"/>
                    <a:pt x="4472" y="2095"/>
                  </a:cubicBezTo>
                  <a:cubicBezTo>
                    <a:pt x="1986" y="3598"/>
                    <a:pt x="-126" y="7503"/>
                    <a:pt x="802" y="11711"/>
                  </a:cubicBezTo>
                  <a:cubicBezTo>
                    <a:pt x="1688" y="15729"/>
                    <a:pt x="494" y="21594"/>
                    <a:pt x="0" y="19076"/>
                  </a:cubicBezTo>
                </a:path>
              </a:pathLst>
            </a:custGeom>
            <a:noFill/>
            <a:ln w="177800" cap="flat">
              <a:solidFill>
                <a:srgbClr val="B517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1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1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3162"/>
                                        </p:tgtEl>
                                        <p:attrNameLst>
                                          <p:attrName>style.visibility</p:attrName>
                                        </p:attrNameLst>
                                      </p:cBhvr>
                                      <p:to>
                                        <p:strVal val="hidden"/>
                                      </p:to>
                                    </p:set>
                                  </p:childTnLst>
                                </p:cTn>
                              </p:par>
                            </p:childTnLst>
                          </p:cTn>
                        </p:par>
                        <p:par>
                          <p:cTn id="19" fill="hold">
                            <p:stCondLst>
                              <p:cond delay="0"/>
                            </p:stCondLst>
                            <p:childTnLst>
                              <p:par>
                                <p:cTn id="20" presetClass="exit" nodeType="afterEffect" presetSubtype="0" presetID="1" grpId="5" fill="hold">
                                  <p:stCondLst>
                                    <p:cond delay="0"/>
                                  </p:stCondLst>
                                  <p:iterate type="el" backwards="0">
                                    <p:tmAbs val="0"/>
                                  </p:iterate>
                                  <p:childTnLst>
                                    <p:set>
                                      <p:cBhvr>
                                        <p:cTn id="21" fill="hold">
                                          <p:stCondLst>
                                            <p:cond delay="0"/>
                                          </p:stCondLst>
                                        </p:cTn>
                                        <p:tgtEl>
                                          <p:spTgt spid="3167"/>
                                        </p:tgtEl>
                                        <p:attrNameLst>
                                          <p:attrName>style.visibility</p:attrName>
                                        </p:attrNameLst>
                                      </p:cBhvr>
                                      <p:to>
                                        <p:strVal val="hidden"/>
                                      </p:to>
                                    </p:set>
                                  </p:childTnLst>
                                </p:cTn>
                              </p:par>
                            </p:childTnLst>
                          </p:cTn>
                        </p:par>
                        <p:par>
                          <p:cTn id="22" fill="hold">
                            <p:stCondLst>
                              <p:cond delay="0"/>
                            </p:stCondLst>
                            <p:childTnLst>
                              <p:par>
                                <p:cTn id="23" presetClass="entr" nodeType="afterEffect" presetSubtype="0" presetID="1" grpId="6" fill="hold">
                                  <p:stCondLst>
                                    <p:cond delay="0"/>
                                  </p:stCondLst>
                                  <p:iterate type="el" backwards="0">
                                    <p:tmAbs val="0"/>
                                  </p:iterate>
                                  <p:childTnLst>
                                    <p:set>
                                      <p:cBhvr>
                                        <p:cTn id="24" fill="hold"/>
                                        <p:tgtEl>
                                          <p:spTgt spid="3136"/>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313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8" fill="hold">
                                  <p:stCondLst>
                                    <p:cond delay="0"/>
                                  </p:stCondLst>
                                  <p:iterate type="el" backwards="0">
                                    <p:tmAbs val="0"/>
                                  </p:iterate>
                                  <p:childTnLst>
                                    <p:set>
                                      <p:cBhvr>
                                        <p:cTn id="31" fill="hold"/>
                                        <p:tgtEl>
                                          <p:spTgt spid="317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xit" nodeType="clickEffect" presetSubtype="0" presetID="1" grpId="9" fill="hold">
                                  <p:stCondLst>
                                    <p:cond delay="0"/>
                                  </p:stCondLst>
                                  <p:iterate type="el" backwards="0">
                                    <p:tmAbs val="0"/>
                                  </p:iterate>
                                  <p:childTnLst>
                                    <p:set>
                                      <p:cBhvr>
                                        <p:cTn id="35" fill="hold">
                                          <p:stCondLst>
                                            <p:cond delay="0"/>
                                          </p:stCondLst>
                                        </p:cTn>
                                        <p:tgtEl>
                                          <p:spTgt spid="3177"/>
                                        </p:tgtEl>
                                        <p:attrNameLst>
                                          <p:attrName>style.visibility</p:attrName>
                                        </p:attrNameLst>
                                      </p:cBhvr>
                                      <p:to>
                                        <p:strVal val="hidden"/>
                                      </p:to>
                                    </p:set>
                                  </p:childTnLst>
                                </p:cTn>
                              </p:par>
                            </p:childTnLst>
                          </p:cTn>
                        </p:par>
                        <p:par>
                          <p:cTn id="36" fill="hold">
                            <p:stCondLst>
                              <p:cond delay="0"/>
                            </p:stCondLst>
                            <p:childTnLst>
                              <p:par>
                                <p:cTn id="37" presetClass="exit" nodeType="afterEffect" presetSubtype="0" presetID="1" grpId="10" fill="hold">
                                  <p:stCondLst>
                                    <p:cond delay="0"/>
                                  </p:stCondLst>
                                  <p:iterate type="el" backwards="0">
                                    <p:tmAbs val="0"/>
                                  </p:iterate>
                                  <p:childTnLst>
                                    <p:set>
                                      <p:cBhvr>
                                        <p:cTn id="38" fill="hold">
                                          <p:stCondLst>
                                            <p:cond delay="0"/>
                                          </p:stCondLst>
                                        </p:cTn>
                                        <p:tgtEl>
                                          <p:spTgt spid="3131"/>
                                        </p:tgtEl>
                                        <p:attrNameLst>
                                          <p:attrName>style.visibility</p:attrName>
                                        </p:attrNameLst>
                                      </p:cBhvr>
                                      <p:to>
                                        <p:strVal val="hidden"/>
                                      </p:to>
                                    </p:set>
                                  </p:childTnLst>
                                </p:cTn>
                              </p:par>
                            </p:childTnLst>
                          </p:cTn>
                        </p:par>
                        <p:par>
                          <p:cTn id="39" fill="hold">
                            <p:stCondLst>
                              <p:cond delay="0"/>
                            </p:stCondLst>
                            <p:childTnLst>
                              <p:par>
                                <p:cTn id="40" presetClass="entr" nodeType="afterEffect" presetSubtype="0" presetID="1" grpId="11" fill="hold">
                                  <p:stCondLst>
                                    <p:cond delay="0"/>
                                  </p:stCondLst>
                                  <p:iterate type="el" backwards="0">
                                    <p:tmAbs val="0"/>
                                  </p:iterate>
                                  <p:childTnLst>
                                    <p:set>
                                      <p:cBhvr>
                                        <p:cTn id="41" fill="hold"/>
                                        <p:tgtEl>
                                          <p:spTgt spid="315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0" presetID="1" grpId="12" fill="hold">
                                  <p:stCondLst>
                                    <p:cond delay="0"/>
                                  </p:stCondLst>
                                  <p:iterate type="el" backwards="0">
                                    <p:tmAbs val="0"/>
                                  </p:iterate>
                                  <p:childTnLst>
                                    <p:set>
                                      <p:cBhvr>
                                        <p:cTn id="45" fill="hold"/>
                                        <p:tgtEl>
                                          <p:spTgt spid="313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0" presetID="1" grpId="13" fill="hold">
                                  <p:stCondLst>
                                    <p:cond delay="0"/>
                                  </p:stCondLst>
                                  <p:iterate type="el" backwards="0">
                                    <p:tmAbs val="0"/>
                                  </p:iterate>
                                  <p:childTnLst>
                                    <p:set>
                                      <p:cBhvr>
                                        <p:cTn id="49" fill="hold"/>
                                        <p:tgtEl>
                                          <p:spTgt spid="314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0" presetID="1" grpId="14" fill="hold">
                                  <p:stCondLst>
                                    <p:cond delay="0"/>
                                  </p:stCondLst>
                                  <p:iterate type="el" backwards="0">
                                    <p:tmAbs val="0"/>
                                  </p:iterate>
                                  <p:childTnLst>
                                    <p:set>
                                      <p:cBhvr>
                                        <p:cTn id="53" fill="hold"/>
                                        <p:tgtEl>
                                          <p:spTgt spid="3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31" grpId="7"/>
      <p:bldP build="whole" bldLvl="1" animBg="1" rev="0" advAuto="0" spid="3162" grpId="4"/>
      <p:bldP build="whole" bldLvl="1" animBg="1" rev="0" advAuto="0" spid="3142" grpId="1"/>
      <p:bldP build="whole" bldLvl="1" animBg="1" rev="0" advAuto="0" spid="3131" grpId="10"/>
      <p:bldP build="whole" bldLvl="1" animBg="1" rev="0" advAuto="0" spid="3148" grpId="13"/>
      <p:bldP build="whole" bldLvl="1" animBg="1" rev="0" advAuto="0" spid="3130" grpId="12"/>
      <p:bldP build="whole" bldLvl="1" animBg="1" rev="0" advAuto="0" spid="3151" grpId="14"/>
      <p:bldP build="whole" bldLvl="1" animBg="1" rev="0" advAuto="0" spid="3136" grpId="6"/>
      <p:bldP build="whole" bldLvl="1" animBg="1" rev="0" advAuto="0" spid="3155" grpId="11"/>
      <p:bldP build="whole" bldLvl="1" animBg="1" rev="0" advAuto="0" spid="3167" grpId="3"/>
      <p:bldP build="whole" bldLvl="1" animBg="1" rev="0" advAuto="0" spid="3177" grpId="8"/>
      <p:bldP build="whole" bldLvl="1" animBg="1" rev="0" advAuto="0" spid="3177" grpId="9"/>
      <p:bldP build="whole" bldLvl="1" animBg="1" rev="0" advAuto="0" spid="3167" grpId="5"/>
      <p:bldP build="whole" bldLvl="1" animBg="1" rev="0" advAuto="0" spid="3162" grpId="2"/>
    </p:bldLst>
  </p:timing>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1" name="Line"/>
          <p:cNvSpPr/>
          <p:nvPr/>
        </p:nvSpPr>
        <p:spPr>
          <a:xfrm flipV="1">
            <a:off x="4345114" y="6449914"/>
            <a:ext cx="32176" cy="1281985"/>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3184" name="Group"/>
          <p:cNvGrpSpPr/>
          <p:nvPr/>
        </p:nvGrpSpPr>
        <p:grpSpPr>
          <a:xfrm>
            <a:off x="2270456" y="2797103"/>
            <a:ext cx="6216231" cy="4660901"/>
            <a:chOff x="0" y="0"/>
            <a:chExt cx="6216229" cy="4660900"/>
          </a:xfrm>
        </p:grpSpPr>
        <p:sp>
          <p:nvSpPr>
            <p:cNvPr id="3182" name="Line"/>
            <p:cNvSpPr/>
            <p:nvPr/>
          </p:nvSpPr>
          <p:spPr>
            <a:xfrm>
              <a:off x="-1" y="2720652"/>
              <a:ext cx="1145738" cy="20946"/>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aphicFrame>
          <p:nvGraphicFramePr>
            <p:cNvPr id="3183" name="Table"/>
            <p:cNvGraphicFramePr/>
            <p:nvPr/>
          </p:nvGraphicFramePr>
          <p:xfrm>
            <a:off x="4374729" y="0"/>
            <a:ext cx="1841501" cy="4660900"/>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761970"/>
                </a:tblGrid>
                <a:tr h="915652">
                  <a:tc>
                    <a:txBody>
                      <a:bodyPr/>
                      <a:lstStyle/>
                      <a:p>
                        <a:pPr defTabSz="914400">
                          <a:defRPr sz="1800">
                            <a:solidFill>
                              <a:srgbClr val="000000"/>
                            </a:solidFill>
                          </a:defRPr>
                        </a:pPr>
                        <a:r>
                          <a:rPr sz="3800">
                            <a:latin typeface="Courier"/>
                            <a:ea typeface="Courier"/>
                            <a:cs typeface="Courier"/>
                            <a:sym typeface="Courier"/>
                          </a:rPr>
                          <a:t>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15652">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15652">
                  <a:tc>
                    <a:txBody>
                      <a:bodyPr/>
                      <a:lstStyle/>
                      <a:p>
                        <a:pPr defTabSz="914400">
                          <a:defRPr sz="1800">
                            <a:solidFill>
                              <a:srgbClr val="000000"/>
                            </a:solidFill>
                          </a:defRPr>
                        </a:pPr>
                        <a:r>
                          <a:rPr sz="3800">
                            <a:latin typeface="Courier"/>
                            <a:ea typeface="Courier"/>
                            <a:cs typeface="Courier"/>
                            <a:sym typeface="Courier"/>
                          </a:rPr>
                          <a:t>SHL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15652">
                  <a:tc>
                    <a:txBody>
                      <a:bodyPr/>
                      <a:lstStyle/>
                      <a:p>
                        <a:pPr defTabSz="914400">
                          <a:defRPr sz="1800">
                            <a:solidFill>
                              <a:srgbClr val="000000"/>
                            </a:solidFill>
                          </a:defRPr>
                        </a:pPr>
                        <a:r>
                          <a:rPr sz="3800">
                            <a:latin typeface="Courier"/>
                            <a:ea typeface="Courier"/>
                            <a:cs typeface="Courier"/>
                            <a:sym typeface="Courier"/>
                          </a:rPr>
                          <a:t>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15652">
                  <a:tc>
                    <a:txBody>
                      <a:bodyPr/>
                      <a:lstStyle/>
                      <a:p>
                        <a:pPr defTabSz="914400">
                          <a:defRPr sz="1800">
                            <a:solidFill>
                              <a:srgbClr val="000000"/>
                            </a:solidFill>
                          </a:defRPr>
                        </a:pPr>
                        <a:r>
                          <a:rPr sz="3800">
                            <a:latin typeface="Courier"/>
                            <a:ea typeface="Courier"/>
                            <a:cs typeface="Courier"/>
                            <a:sym typeface="Courier"/>
                          </a:rPr>
                          <a:t>PRINT</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grpSp>
      <p:sp>
        <p:nvSpPr>
          <p:cNvPr id="3185" name="Rectangle"/>
          <p:cNvSpPr/>
          <p:nvPr/>
        </p:nvSpPr>
        <p:spPr>
          <a:xfrm>
            <a:off x="449852" y="1020932"/>
            <a:ext cx="9418542" cy="12122197"/>
          </a:xfrm>
          <a:prstGeom prst="rect">
            <a:avLst/>
          </a:prstGeom>
          <a:solidFill>
            <a:srgbClr val="FFFFFF"/>
          </a:solidFill>
          <a:ln w="12700">
            <a:miter lim="400000"/>
          </a:ln>
          <a:effectLst>
            <a:outerShdw sx="100000" sy="100000" kx="0" ky="0" algn="b" rotWithShape="0" blurRad="101600" dist="0" dir="18900000">
              <a:srgbClr val="000000">
                <a:alpha val="80000"/>
              </a:srgbClr>
            </a:outerShdw>
          </a:effectLst>
        </p:spPr>
        <p:txBody>
          <a:bodyPr lIns="71437" tIns="71437" rIns="71437" bIns="71437" anchor="ctr"/>
          <a:lstStyle/>
          <a:p>
            <a:pPr>
              <a:defRPr sz="3200">
                <a:solidFill>
                  <a:srgbClr val="FF8DAA"/>
                </a:solidFill>
                <a:effectLst>
                  <a:outerShdw sx="100000" sy="100000" kx="0" ky="0" algn="b" rotWithShape="0" blurRad="25400" dist="23998" dir="2700000">
                    <a:srgbClr val="000000">
                      <a:alpha val="31034"/>
                    </a:srgbClr>
                  </a:outerShdw>
                </a:effectLst>
              </a:defRPr>
            </a:pPr>
          </a:p>
        </p:txBody>
      </p:sp>
      <p:sp>
        <p:nvSpPr>
          <p:cNvPr id="3186" name="P(){…"/>
          <p:cNvSpPr/>
          <p:nvPr/>
        </p:nvSpPr>
        <p:spPr>
          <a:xfrm>
            <a:off x="1091620" y="796901"/>
            <a:ext cx="7395067" cy="1212219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lstStyle/>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P(){</a:t>
            </a: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3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3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lnSpc>
                <a:spcPct val="80000"/>
              </a:lnSpc>
              <a:defRPr sz="5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defRPr sz="5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a:t>
            </a:r>
          </a:p>
          <a:p>
            <a:pPr algn="l">
              <a:defRPr sz="5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t> </a:t>
            </a:r>
          </a:p>
          <a:p>
            <a:pPr algn="l">
              <a:defRPr sz="5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defRPr sz="5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defRPr sz="3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p>
          <a:p>
            <a:pPr algn="l">
              <a:defRPr sz="3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rPr sz="6000"/>
              <a:t>}</a:t>
            </a:r>
            <a:r>
              <a:t>      </a:t>
            </a:r>
          </a:p>
        </p:txBody>
      </p:sp>
      <p:sp>
        <p:nvSpPr>
          <p:cNvPr id="3187" name="Not input…"/>
          <p:cNvSpPr txBox="1"/>
          <p:nvPr/>
        </p:nvSpPr>
        <p:spPr>
          <a:xfrm>
            <a:off x="13532563" y="470198"/>
            <a:ext cx="5447110" cy="200842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defRPr sz="6000">
                <a:latin typeface="+mj-lt"/>
                <a:ea typeface="+mj-ea"/>
                <a:cs typeface="+mj-cs"/>
                <a:sym typeface="Trebuchet MS"/>
              </a:defRPr>
            </a:pPr>
            <a:r>
              <a:t>Not input</a:t>
            </a:r>
          </a:p>
          <a:p>
            <a:pPr>
              <a:defRPr sz="6000">
                <a:latin typeface="+mj-lt"/>
                <a:ea typeface="+mj-ea"/>
                <a:cs typeface="+mj-cs"/>
                <a:sym typeface="Trebuchet MS"/>
              </a:defRPr>
            </a:pPr>
            <a:r>
              <a:t>dependent!</a:t>
            </a:r>
          </a:p>
        </p:txBody>
      </p:sp>
      <p:grpSp>
        <p:nvGrpSpPr>
          <p:cNvPr id="3190" name="Group"/>
          <p:cNvGrpSpPr/>
          <p:nvPr/>
        </p:nvGrpSpPr>
        <p:grpSpPr>
          <a:xfrm>
            <a:off x="6727803" y="1230845"/>
            <a:ext cx="7306938" cy="5675031"/>
            <a:chOff x="185544" y="188404"/>
            <a:chExt cx="7306935" cy="5675030"/>
          </a:xfrm>
        </p:grpSpPr>
        <p:sp>
          <p:nvSpPr>
            <p:cNvPr id="3188" name="Line"/>
            <p:cNvSpPr/>
            <p:nvPr/>
          </p:nvSpPr>
          <p:spPr>
            <a:xfrm flipH="1">
              <a:off x="1747945" y="188404"/>
              <a:ext cx="5744536" cy="2435614"/>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189" name="Line"/>
            <p:cNvSpPr/>
            <p:nvPr/>
          </p:nvSpPr>
          <p:spPr>
            <a:xfrm flipH="1">
              <a:off x="185544" y="1052722"/>
              <a:ext cx="7192308" cy="4810714"/>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nvGrpSpPr>
          <p:cNvPr id="3206" name="Group"/>
          <p:cNvGrpSpPr/>
          <p:nvPr/>
        </p:nvGrpSpPr>
        <p:grpSpPr>
          <a:xfrm>
            <a:off x="10139550" y="3989103"/>
            <a:ext cx="13412300" cy="8366227"/>
            <a:chOff x="1567" y="0"/>
            <a:chExt cx="13412298" cy="8366226"/>
          </a:xfrm>
        </p:grpSpPr>
        <p:grpSp>
          <p:nvGrpSpPr>
            <p:cNvPr id="3193" name="Group"/>
            <p:cNvGrpSpPr/>
            <p:nvPr/>
          </p:nvGrpSpPr>
          <p:grpSpPr>
            <a:xfrm>
              <a:off x="1567" y="26789"/>
              <a:ext cx="3822144" cy="6159501"/>
              <a:chOff x="1567" y="0"/>
              <a:chExt cx="3822143" cy="6159500"/>
            </a:xfrm>
          </p:grpSpPr>
          <p:graphicFrame>
            <p:nvGraphicFramePr>
              <p:cNvPr id="3191" name="Table"/>
              <p:cNvGraphicFramePr/>
              <p:nvPr/>
            </p:nvGraphicFramePr>
            <p:xfrm>
              <a:off x="1753610" y="0"/>
              <a:ext cx="2070101" cy="615950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985916"/>
                  </a:tblGrid>
                  <a:tr h="868008">
                    <a:tc>
                      <a:txBody>
                        <a:bodyPr/>
                        <a:lstStyle/>
                        <a:p>
                          <a:pPr defTabSz="914400">
                            <a:defRPr sz="1800">
                              <a:solidFill>
                                <a:srgbClr val="000000"/>
                              </a:solidFill>
                            </a:defRPr>
                          </a:pPr>
                          <a:r>
                            <a:rPr sz="3800">
                              <a:latin typeface="Courier"/>
                              <a:ea typeface="Courier"/>
                              <a:cs typeface="Courier"/>
                              <a:sym typeface="Courier"/>
                            </a:rPr>
                            <a:t>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868008">
                    <a:tc>
                      <a:txBody>
                        <a:bodyPr/>
                        <a:lstStyle/>
                        <a:p>
                          <a:pPr defTabSz="914400">
                            <a:defRPr sz="1800">
                              <a:solidFill>
                                <a:srgbClr val="000000"/>
                              </a:solidFill>
                            </a:defRPr>
                          </a:pPr>
                          <a:r>
                            <a:rPr sz="3800">
                              <a:latin typeface="Courier"/>
                              <a:ea typeface="Courier"/>
                              <a:cs typeface="Courier"/>
                              <a:sym typeface="Courier"/>
                            </a:rPr>
                            <a:t>SUB</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868008">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868008">
                    <a:tc>
                      <a:txBody>
                        <a:bodyPr/>
                        <a:lstStyle/>
                        <a:p>
                          <a:pPr defTabSz="914400">
                            <a:defRPr sz="1800">
                              <a:solidFill>
                                <a:srgbClr val="000000"/>
                              </a:solidFill>
                            </a:defRPr>
                          </a:pPr>
                          <a:r>
                            <a:rPr sz="3800">
                              <a:latin typeface="Courier"/>
                              <a:ea typeface="Courier"/>
                              <a:cs typeface="Courier"/>
                              <a:sym typeface="Courier"/>
                            </a:rPr>
                            <a:t>SHL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868008">
                    <a:tc>
                      <a:txBody>
                        <a:bodyPr/>
                        <a:lstStyle/>
                        <a:p>
                          <a:pPr defTabSz="914400">
                            <a:defRPr sz="1800">
                              <a:solidFill>
                                <a:srgbClr val="000000"/>
                              </a:solidFill>
                            </a:defRPr>
                          </a:pPr>
                          <a:r>
                            <a:rPr sz="3800">
                              <a:latin typeface="Courier"/>
                              <a:ea typeface="Courier"/>
                              <a:cs typeface="Courier"/>
                              <a:sym typeface="Courier"/>
                            </a:rPr>
                            <a:t>CALL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868008">
                    <a:tc>
                      <a:txBody>
                        <a:bodyPr/>
                        <a:lstStyle/>
                        <a:p>
                          <a:pPr defTabSz="914400">
                            <a:defRPr sz="1800">
                              <a:solidFill>
                                <a:srgbClr val="000000"/>
                              </a:solidFill>
                            </a:defRPr>
                          </a:pPr>
                          <a:r>
                            <a:rPr sz="3800">
                              <a:latin typeface="Courier"/>
                              <a:ea typeface="Courier"/>
                              <a:cs typeface="Courier"/>
                              <a:sym typeface="Courier"/>
                            </a:rPr>
                            <a:t>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868008">
                    <a:tc>
                      <a:txBody>
                        <a:bodyPr/>
                        <a:lstStyle/>
                        <a:p>
                          <a:pPr defTabSz="914400">
                            <a:defRPr sz="1800">
                              <a:solidFill>
                                <a:srgbClr val="000000"/>
                              </a:solidFill>
                            </a:defRPr>
                          </a:pPr>
                          <a:r>
                            <a:rPr sz="3800">
                              <a:latin typeface="Courier"/>
                              <a:ea typeface="Courier"/>
                              <a:cs typeface="Courier"/>
                              <a:sym typeface="Courier"/>
                            </a:rPr>
                            <a:t>PRINT</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sp>
            <p:nvSpPr>
              <p:cNvPr id="3192" name="Line"/>
              <p:cNvSpPr/>
              <p:nvPr/>
            </p:nvSpPr>
            <p:spPr>
              <a:xfrm>
                <a:off x="1567" y="2414252"/>
                <a:ext cx="1393402" cy="93517"/>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nvGrpSpPr>
            <p:cNvPr id="3196" name="Group"/>
            <p:cNvGrpSpPr/>
            <p:nvPr/>
          </p:nvGrpSpPr>
          <p:grpSpPr>
            <a:xfrm>
              <a:off x="9362579" y="990188"/>
              <a:ext cx="3188628" cy="3098801"/>
              <a:chOff x="0" y="0"/>
              <a:chExt cx="3188627" cy="3098800"/>
            </a:xfrm>
          </p:grpSpPr>
          <p:sp>
            <p:nvSpPr>
              <p:cNvPr id="3194" name="Line"/>
              <p:cNvSpPr/>
              <p:nvPr/>
            </p:nvSpPr>
            <p:spPr>
              <a:xfrm>
                <a:off x="-1" y="1536056"/>
                <a:ext cx="1145738" cy="20946"/>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aphicFrame>
            <p:nvGraphicFramePr>
              <p:cNvPr id="3195" name="Table"/>
              <p:cNvGraphicFramePr/>
              <p:nvPr/>
            </p:nvGraphicFramePr>
            <p:xfrm>
              <a:off x="1321727" y="0"/>
              <a:ext cx="1866901" cy="3098800"/>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780104"/>
                  </a:tblGrid>
                  <a:tr h="753322">
                    <a:tc>
                      <a:txBody>
                        <a:bodyPr/>
                        <a:lstStyle/>
                        <a:p>
                          <a:pPr defTabSz="914400">
                            <a:defRPr sz="1800">
                              <a:solidFill>
                                <a:srgbClr val="000000"/>
                              </a:solidFill>
                            </a:defRPr>
                          </a:pPr>
                          <a:r>
                            <a:rPr sz="3800">
                              <a:latin typeface="Courier"/>
                              <a:ea typeface="Courier"/>
                              <a:cs typeface="Courier"/>
                              <a:sym typeface="Courier"/>
                            </a:rPr>
                            <a:t>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753322">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753322">
                    <a:tc>
                      <a:txBody>
                        <a:bodyPr/>
                        <a:lstStyle/>
                        <a:p>
                          <a:pPr defTabSz="914400">
                            <a:defRPr sz="1800">
                              <a:solidFill>
                                <a:srgbClr val="000000"/>
                              </a:solidFill>
                            </a:defRPr>
                          </a:pPr>
                          <a:r>
                            <a:rPr sz="3800">
                              <a:latin typeface="Courier"/>
                              <a:ea typeface="Courier"/>
                              <a:cs typeface="Courier"/>
                              <a:sym typeface="Courier"/>
                            </a:rPr>
                            <a:t>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753322">
                    <a:tc>
                      <a:txBody>
                        <a:bodyPr/>
                        <a:lstStyle/>
                        <a:p>
                          <a:pPr defTabSz="914400">
                            <a:defRPr sz="1800">
                              <a:solidFill>
                                <a:srgbClr val="000000"/>
                              </a:solidFill>
                            </a:defRPr>
                          </a:pPr>
                          <a:r>
                            <a:rPr sz="3800">
                              <a:latin typeface="Courier"/>
                              <a:ea typeface="Courier"/>
                              <a:cs typeface="Courier"/>
                              <a:sym typeface="Courier"/>
                            </a:rPr>
                            <a:t>PRINT</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grpSp>
        <p:grpSp>
          <p:nvGrpSpPr>
            <p:cNvPr id="3199" name="Group"/>
            <p:cNvGrpSpPr/>
            <p:nvPr/>
          </p:nvGrpSpPr>
          <p:grpSpPr>
            <a:xfrm>
              <a:off x="4087309" y="0"/>
              <a:ext cx="5211722" cy="6210300"/>
              <a:chOff x="0" y="0"/>
              <a:chExt cx="5211720" cy="6210300"/>
            </a:xfrm>
          </p:grpSpPr>
          <p:graphicFrame>
            <p:nvGraphicFramePr>
              <p:cNvPr id="3197" name="Table"/>
              <p:cNvGraphicFramePr/>
              <p:nvPr/>
            </p:nvGraphicFramePr>
            <p:xfrm>
              <a:off x="1655720" y="0"/>
              <a:ext cx="3556001" cy="6210300"/>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2467271"/>
                    <a:gridCol w="1034205"/>
                  </a:tblGrid>
                  <a:tr h="875662">
                    <a:tc>
                      <a:txBody>
                        <a:bodyPr/>
                        <a:lstStyle/>
                        <a:p>
                          <a:pPr defTabSz="914400">
                            <a:defRPr sz="1800">
                              <a:solidFill>
                                <a:srgbClr val="000000"/>
                              </a:solidFill>
                            </a:defRPr>
                          </a:pPr>
                          <a:r>
                            <a:rPr sz="3800">
                              <a:latin typeface="Courier"/>
                              <a:ea typeface="Courier"/>
                              <a:cs typeface="Courier"/>
                              <a:sym typeface="Courier"/>
                            </a:rPr>
                            <a:t>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FFFF"/>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0">
                          <a:miter lim="400000"/>
                        </a:lnR>
                        <a:lnT w="0">
                          <a:miter lim="400000"/>
                        </a:lnT>
                        <a:lnB w="0">
                          <a:miter lim="400000"/>
                        </a:lnB>
                        <a:noFill/>
                      </a:tcPr>
                    </a:tc>
                  </a:tr>
                  <a:tr h="875662">
                    <a:tc>
                      <a:txBody>
                        <a:bodyPr/>
                        <a:lstStyle/>
                        <a:p>
                          <a:pPr defTabSz="914400">
                            <a:defRPr sz="1800">
                              <a:solidFill>
                                <a:srgbClr val="000000"/>
                              </a:solidFill>
                            </a:defRPr>
                          </a:pPr>
                          <a:r>
                            <a:rPr sz="3800">
                              <a:latin typeface="Courier"/>
                              <a:ea typeface="Courier"/>
                              <a:cs typeface="Courier"/>
                              <a:sym typeface="Courier"/>
                            </a:rPr>
                            <a:t>SUB</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3800">
                              <a:solidFill>
                                <a:srgbClr val="000000"/>
                              </a:solidFill>
                              <a:latin typeface="Courier"/>
                              <a:ea typeface="Courier"/>
                              <a:cs typeface="Courier"/>
                              <a:sym typeface="Courier"/>
                            </a:defRPr>
                          </a:pPr>
                        </a:p>
                      </a:txBody>
                      <a:tcPr marL="50800" marR="50800" marT="50800" marB="50800" anchor="ctr" anchorCtr="0" horzOverflow="overflow">
                        <a:lnL w="50800">
                          <a:solidFill>
                            <a:srgbClr val="000000"/>
                          </a:solidFill>
                          <a:miter lim="400000"/>
                        </a:lnL>
                        <a:lnR w="0">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FFFF"/>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0">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SHL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FFFF"/>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0">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CALL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3800">
                              <a:solidFill>
                                <a:srgbClr val="000000"/>
                              </a:solidFill>
                              <a:latin typeface="Courier"/>
                              <a:ea typeface="Courier"/>
                              <a:cs typeface="Courier"/>
                              <a:sym typeface="Courier"/>
                            </a:defRPr>
                          </a:pPr>
                        </a:p>
                      </a:txBody>
                      <a:tcPr marL="50800" marR="50800" marT="50800" marB="50800" anchor="ctr" anchorCtr="0" horzOverflow="overflow">
                        <a:lnL w="50800">
                          <a:solidFill>
                            <a:srgbClr val="000000"/>
                          </a:solidFill>
                          <a:miter lim="400000"/>
                        </a:lnL>
                        <a:lnR w="0">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2600"/>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0">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PRINT</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2600"/>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0">
                          <a:miter lim="400000"/>
                        </a:lnR>
                        <a:lnT w="0">
                          <a:miter lim="400000"/>
                        </a:lnT>
                        <a:lnB w="0">
                          <a:miter lim="400000"/>
                        </a:lnB>
                      </a:tcPr>
                    </a:tc>
                  </a:tr>
                </a:tbl>
              </a:graphicData>
            </a:graphic>
          </p:graphicFrame>
          <p:sp>
            <p:nvSpPr>
              <p:cNvPr id="3198" name="Line"/>
              <p:cNvSpPr/>
              <p:nvPr/>
            </p:nvSpPr>
            <p:spPr>
              <a:xfrm>
                <a:off x="-1" y="2526244"/>
                <a:ext cx="1145738" cy="20946"/>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nvGrpSpPr>
            <p:cNvPr id="3205" name="Group"/>
            <p:cNvGrpSpPr/>
            <p:nvPr/>
          </p:nvGrpSpPr>
          <p:grpSpPr>
            <a:xfrm>
              <a:off x="10148249" y="4169726"/>
              <a:ext cx="3265618" cy="4196501"/>
              <a:chOff x="0" y="0"/>
              <a:chExt cx="3265616" cy="4196500"/>
            </a:xfrm>
          </p:grpSpPr>
          <p:sp>
            <p:nvSpPr>
              <p:cNvPr id="3200" name="Line"/>
              <p:cNvSpPr/>
              <p:nvPr/>
            </p:nvSpPr>
            <p:spPr>
              <a:xfrm>
                <a:off x="1460947" y="-1"/>
                <a:ext cx="39303" cy="1449397"/>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3204" name="Group"/>
              <p:cNvGrpSpPr/>
              <p:nvPr/>
            </p:nvGrpSpPr>
            <p:grpSpPr>
              <a:xfrm>
                <a:off x="0" y="1530509"/>
                <a:ext cx="3265617" cy="2665992"/>
                <a:chOff x="0" y="0"/>
                <a:chExt cx="3265616" cy="2665991"/>
              </a:xfrm>
            </p:grpSpPr>
            <p:sp>
              <p:nvSpPr>
                <p:cNvPr id="3201" name="Rectangle"/>
                <p:cNvSpPr/>
                <p:nvPr/>
              </p:nvSpPr>
              <p:spPr>
                <a:xfrm>
                  <a:off x="0" y="87415"/>
                  <a:ext cx="3265617" cy="2578577"/>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202" name="P(){…"/>
                <p:cNvSpPr txBox="1"/>
                <p:nvPr/>
              </p:nvSpPr>
              <p:spPr>
                <a:xfrm>
                  <a:off x="120363" y="0"/>
                  <a:ext cx="3101091" cy="2643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b="1" sz="5000">
                      <a:solidFill>
                        <a:srgbClr val="000000"/>
                      </a:solidFill>
                      <a:latin typeface="Courier"/>
                      <a:ea typeface="Courier"/>
                      <a:cs typeface="Courier"/>
                      <a:sym typeface="Courier"/>
                    </a:defRPr>
                  </a:pPr>
                  <a:r>
                    <a:t>P(){</a:t>
                  </a:r>
                </a:p>
                <a:p>
                  <a:pPr algn="l">
                    <a:defRPr b="1" sz="6200">
                      <a:solidFill>
                        <a:schemeClr val="accent5"/>
                      </a:solidFill>
                      <a:latin typeface="+mj-lt"/>
                      <a:ea typeface="+mj-ea"/>
                      <a:cs typeface="+mj-cs"/>
                      <a:sym typeface="Trebuchet MS"/>
                    </a:defRPr>
                  </a:pPr>
                  <a:r>
                    <a:t> </a:t>
                  </a:r>
                </a:p>
                <a:p>
                  <a:pPr algn="l">
                    <a:defRPr b="1" sz="5000">
                      <a:solidFill>
                        <a:srgbClr val="000000"/>
                      </a:solidFill>
                      <a:latin typeface="Courier"/>
                      <a:ea typeface="Courier"/>
                      <a:cs typeface="Courier"/>
                      <a:sym typeface="Courier"/>
                    </a:defRPr>
                  </a:pPr>
                  <a:r>
                    <a:t>}</a:t>
                  </a:r>
                </a:p>
              </p:txBody>
            </p:sp>
            <p:pic>
              <p:nvPicPr>
                <p:cNvPr id="3203" name="diamond-clipart-purple-diamond-2.png" descr="diamond-clipart-purple-diamond-2.png"/>
                <p:cNvPicPr>
                  <a:picLocks noChangeAspect="1"/>
                </p:cNvPicPr>
                <p:nvPr/>
              </p:nvPicPr>
              <p:blipFill>
                <a:blip r:embed="rId3">
                  <a:extLst/>
                </a:blip>
                <a:stretch>
                  <a:fillRect/>
                </a:stretch>
              </p:blipFill>
              <p:spPr>
                <a:xfrm>
                  <a:off x="560746" y="886299"/>
                  <a:ext cx="2220325" cy="1546827"/>
                </a:xfrm>
                <a:prstGeom prst="rect">
                  <a:avLst/>
                </a:prstGeom>
                <a:ln w="12700" cap="flat">
                  <a:noFill/>
                  <a:miter lim="400000"/>
                </a:ln>
                <a:effectLst/>
              </p:spPr>
            </p:pic>
          </p:grpSp>
        </p:grpSp>
      </p:grpSp>
      <p:grpSp>
        <p:nvGrpSpPr>
          <p:cNvPr id="3225" name="Group"/>
          <p:cNvGrpSpPr/>
          <p:nvPr/>
        </p:nvGrpSpPr>
        <p:grpSpPr>
          <a:xfrm>
            <a:off x="1459748" y="1188636"/>
            <a:ext cx="6689078" cy="10713315"/>
            <a:chOff x="0" y="0"/>
            <a:chExt cx="6689077" cy="10713313"/>
          </a:xfrm>
        </p:grpSpPr>
        <p:grpSp>
          <p:nvGrpSpPr>
            <p:cNvPr id="3214" name="Group"/>
            <p:cNvGrpSpPr/>
            <p:nvPr/>
          </p:nvGrpSpPr>
          <p:grpSpPr>
            <a:xfrm>
              <a:off x="240717" y="7981554"/>
              <a:ext cx="5320001" cy="2731760"/>
              <a:chOff x="0" y="0"/>
              <a:chExt cx="5319999" cy="2731758"/>
            </a:xfrm>
          </p:grpSpPr>
          <p:sp>
            <p:nvSpPr>
              <p:cNvPr id="3207" name="Line"/>
              <p:cNvSpPr/>
              <p:nvPr/>
            </p:nvSpPr>
            <p:spPr>
              <a:xfrm rot="5400000">
                <a:off x="285136" y="844302"/>
                <a:ext cx="680211" cy="426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208" name="Line"/>
              <p:cNvSpPr/>
              <p:nvPr/>
            </p:nvSpPr>
            <p:spPr>
              <a:xfrm>
                <a:off x="4835347" y="1347250"/>
                <a:ext cx="459204" cy="1"/>
              </a:xfrm>
              <a:prstGeom prst="line">
                <a:avLst/>
              </a:pr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209" name="Rectangle"/>
              <p:cNvSpPr/>
              <p:nvPr/>
            </p:nvSpPr>
            <p:spPr>
              <a:xfrm>
                <a:off x="0" y="0"/>
                <a:ext cx="3991037" cy="680725"/>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210" name="Rectangle"/>
              <p:cNvSpPr/>
              <p:nvPr/>
            </p:nvSpPr>
            <p:spPr>
              <a:xfrm>
                <a:off x="835211" y="1007911"/>
                <a:ext cx="3991038" cy="680725"/>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211" name="Line"/>
              <p:cNvSpPr/>
              <p:nvPr/>
            </p:nvSpPr>
            <p:spPr>
              <a:xfrm rot="5400000">
                <a:off x="-323426" y="1211423"/>
                <a:ext cx="1683030" cy="6944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212" name="Line"/>
              <p:cNvSpPr/>
              <p:nvPr/>
            </p:nvSpPr>
            <p:spPr>
              <a:xfrm rot="16200000">
                <a:off x="3605822" y="731668"/>
                <a:ext cx="2091342" cy="13370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 y="14056"/>
                    </a:moveTo>
                    <a:lnTo>
                      <a:pt x="0" y="21550"/>
                    </a:lnTo>
                    <a:lnTo>
                      <a:pt x="21511" y="21600"/>
                    </a:lnTo>
                    <a:lnTo>
                      <a:pt x="21600" y="0"/>
                    </a:lnTo>
                  </a:path>
                </a:pathLst>
              </a:custGeom>
              <a:noFill/>
              <a:ln w="635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213" name="Rectangle"/>
              <p:cNvSpPr/>
              <p:nvPr/>
            </p:nvSpPr>
            <p:spPr>
              <a:xfrm>
                <a:off x="835211" y="2051034"/>
                <a:ext cx="3991038" cy="680725"/>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grpSp>
        <p:grpSp>
          <p:nvGrpSpPr>
            <p:cNvPr id="3218" name="Group"/>
            <p:cNvGrpSpPr/>
            <p:nvPr/>
          </p:nvGrpSpPr>
          <p:grpSpPr>
            <a:xfrm>
              <a:off x="230605" y="4103712"/>
              <a:ext cx="6197601" cy="3001321"/>
              <a:chOff x="0" y="528637"/>
              <a:chExt cx="6197600" cy="3001320"/>
            </a:xfrm>
          </p:grpSpPr>
          <p:graphicFrame>
            <p:nvGraphicFramePr>
              <p:cNvPr id="3215" name="Table"/>
              <p:cNvGraphicFramePr/>
              <p:nvPr/>
            </p:nvGraphicFramePr>
            <p:xfrm>
              <a:off x="0" y="2120257"/>
              <a:ext cx="6197600" cy="14097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371564"/>
                    <a:gridCol w="1445040"/>
                    <a:gridCol w="1445040"/>
                    <a:gridCol w="1812424"/>
                  </a:tblGrid>
                  <a:tr h="1279322">
                    <a:tc>
                      <a:txBody>
                        <a:bodyPr/>
                        <a:lstStyle/>
                        <a:p>
                          <a:pPr defTabSz="914400">
                            <a:defRPr sz="1800">
                              <a:solidFill>
                                <a:srgbClr val="000000"/>
                              </a:solidFill>
                            </a:defRPr>
                          </a:pPr>
                          <a:r>
                            <a:rPr sz="3800">
                              <a:solidFill>
                                <a:srgbClr val="FFFFFF"/>
                              </a:solidFill>
                              <a:latin typeface="+mj-lt"/>
                              <a:ea typeface="+mj-ea"/>
                              <a:cs typeface="+mj-cs"/>
                              <a:sym typeface="Trebuchet MS"/>
                            </a:rPr>
                            <a:t>sub</a:t>
                          </a: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88900">
                          <a:solidFill>
                            <a:srgbClr val="000000"/>
                          </a:solidFill>
                          <a:miter lim="400000"/>
                        </a:lnB>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add</a:t>
                          </a: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88900">
                          <a:solidFill>
                            <a:srgbClr val="000000"/>
                          </a:solidFill>
                          <a:miter lim="400000"/>
                        </a:lnB>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call</a:t>
                          </a: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88900">
                          <a:solidFill>
                            <a:srgbClr val="000000"/>
                          </a:solidFill>
                          <a:miter lim="400000"/>
                        </a:lnB>
                        <a:solidFill>
                          <a:srgbClr val="7B1979"/>
                        </a:solidFill>
                      </a:tcPr>
                    </a:tc>
                    <a:tc>
                      <a:txBody>
                        <a:bodyPr/>
                        <a:lstStyle/>
                        <a:p>
                          <a:pPr defTabSz="914400">
                            <a:defRPr sz="1800">
                              <a:solidFill>
                                <a:srgbClr val="000000"/>
                              </a:solidFill>
                            </a:defRPr>
                          </a:pPr>
                          <a:r>
                            <a:rPr sz="3800">
                              <a:solidFill>
                                <a:srgbClr val="FFFFFF"/>
                              </a:solidFill>
                              <a:latin typeface="+mj-lt"/>
                              <a:ea typeface="+mj-ea"/>
                              <a:cs typeface="+mj-cs"/>
                              <a:sym typeface="Trebuchet MS"/>
                            </a:rPr>
                            <a:t>print</a:t>
                          </a: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88900">
                          <a:solidFill>
                            <a:srgbClr val="000000"/>
                          </a:solidFill>
                          <a:miter lim="400000"/>
                        </a:lnB>
                        <a:solidFill>
                          <a:srgbClr val="7B1979"/>
                        </a:solidFill>
                      </a:tcPr>
                    </a:tc>
                  </a:tr>
                </a:tbl>
              </a:graphicData>
            </a:graphic>
          </p:graphicFrame>
          <p:sp>
            <p:nvSpPr>
              <p:cNvPr id="3216" name="VPC"/>
              <p:cNvSpPr/>
              <p:nvPr/>
            </p:nvSpPr>
            <p:spPr>
              <a:xfrm>
                <a:off x="2920202" y="5286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nSpc>
                    <a:spcPct val="80000"/>
                  </a:lnSpc>
                  <a:defRPr b="1"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VPC</a:t>
                </a:r>
              </a:p>
            </p:txBody>
          </p:sp>
          <p:sp>
            <p:nvSpPr>
              <p:cNvPr id="3217" name="Line"/>
              <p:cNvSpPr/>
              <p:nvPr/>
            </p:nvSpPr>
            <p:spPr>
              <a:xfrm flipH="1">
                <a:off x="3670712" y="883995"/>
                <a:ext cx="35194" cy="1056702"/>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nvGrpSpPr>
            <p:cNvPr id="3224" name="Group"/>
            <p:cNvGrpSpPr/>
            <p:nvPr/>
          </p:nvGrpSpPr>
          <p:grpSpPr>
            <a:xfrm>
              <a:off x="0" y="0"/>
              <a:ext cx="6689078" cy="3022930"/>
              <a:chOff x="0" y="0"/>
              <a:chExt cx="6689077" cy="3022929"/>
            </a:xfrm>
          </p:grpSpPr>
          <p:grpSp>
            <p:nvGrpSpPr>
              <p:cNvPr id="3221" name="Group"/>
              <p:cNvGrpSpPr/>
              <p:nvPr/>
            </p:nvGrpSpPr>
            <p:grpSpPr>
              <a:xfrm>
                <a:off x="0" y="1965654"/>
                <a:ext cx="6689078" cy="1057276"/>
                <a:chOff x="0" y="0"/>
                <a:chExt cx="6689077" cy="1057275"/>
              </a:xfrm>
            </p:grpSpPr>
            <p:sp>
              <p:nvSpPr>
                <p:cNvPr id="3219" name="STACK:"/>
                <p:cNvSpPr txBox="1"/>
                <p:nvPr/>
              </p:nvSpPr>
              <p:spPr>
                <a:xfrm>
                  <a:off x="0" y="0"/>
                  <a:ext cx="2899222"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nSpc>
                      <a:spcPct val="80000"/>
                    </a:lnSpc>
                    <a:defRPr b="1"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STACK:</a:t>
                  </a:r>
                </a:p>
              </p:txBody>
            </p:sp>
            <p:graphicFrame>
              <p:nvGraphicFramePr>
                <p:cNvPr id="3220" name="Table"/>
                <p:cNvGraphicFramePr/>
                <p:nvPr/>
              </p:nvGraphicFramePr>
              <p:xfrm>
                <a:off x="3052011" y="71595"/>
                <a:ext cx="3637067" cy="98393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87041"/>
                      <a:gridCol w="887041"/>
                      <a:gridCol w="887041"/>
                      <a:gridCol w="887041"/>
                    </a:tblGrid>
                    <a:tr h="914085">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50800">
                            <a:solidFill>
                              <a:srgbClr val="000000"/>
                            </a:solidFill>
                            <a:miter lim="400000"/>
                          </a:lnB>
                          <a:solidFill>
                            <a:schemeClr val="accent6">
                              <a:hueOff val="105381"/>
                              <a:satOff val="14341"/>
                              <a:lumOff val="10801"/>
                            </a:schemeClr>
                          </a:solidFill>
                        </a:tcPr>
                      </a:tc>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50800">
                            <a:solidFill>
                              <a:srgbClr val="000000"/>
                            </a:solidFill>
                            <a:miter lim="400000"/>
                          </a:lnB>
                          <a:solidFill>
                            <a:schemeClr val="accent6">
                              <a:hueOff val="105381"/>
                              <a:satOff val="14341"/>
                              <a:lumOff val="10801"/>
                            </a:schemeClr>
                          </a:solidFill>
                        </a:tcPr>
                      </a:tc>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50800">
                            <a:solidFill>
                              <a:srgbClr val="000000"/>
                            </a:solidFill>
                            <a:miter lim="400000"/>
                          </a:lnB>
                          <a:solidFill>
                            <a:schemeClr val="accent6">
                              <a:hueOff val="105381"/>
                              <a:satOff val="14341"/>
                              <a:lumOff val="10801"/>
                            </a:schemeClr>
                          </a:solidFill>
                        </a:tcPr>
                      </a:tc>
                      <a:tc>
                        <a:txBody>
                          <a:bodyPr/>
                          <a:lstStyle/>
                          <a:p>
                            <a:pPr defTabSz="914400">
                              <a:defRPr sz="3800">
                                <a:latin typeface="+mj-lt"/>
                                <a:ea typeface="+mj-ea"/>
                                <a:cs typeface="+mj-cs"/>
                                <a:sym typeface="Trebuchet MS"/>
                              </a:defRPr>
                            </a:pPr>
                          </a:p>
                        </a:txBody>
                        <a:tcPr marL="50800" marR="50800" marT="50800" marB="50800" anchor="ctr" anchorCtr="0" horzOverflow="overflow">
                          <a:lnL w="88900">
                            <a:solidFill>
                              <a:srgbClr val="000000"/>
                            </a:solidFill>
                            <a:miter lim="400000"/>
                          </a:lnL>
                          <a:lnR w="88900">
                            <a:solidFill>
                              <a:srgbClr val="000000"/>
                            </a:solidFill>
                            <a:miter lim="400000"/>
                          </a:lnR>
                          <a:lnT w="88900">
                            <a:solidFill>
                              <a:srgbClr val="000000"/>
                            </a:solidFill>
                            <a:miter lim="400000"/>
                          </a:lnT>
                          <a:lnB w="50800">
                            <a:solidFill>
                              <a:srgbClr val="000000"/>
                            </a:solidFill>
                            <a:miter lim="400000"/>
                          </a:lnB>
                          <a:solidFill>
                            <a:schemeClr val="accent6">
                              <a:hueOff val="105381"/>
                              <a:satOff val="14341"/>
                              <a:lumOff val="10801"/>
                            </a:schemeClr>
                          </a:solidFill>
                        </a:tcPr>
                      </a:tc>
                    </a:tr>
                  </a:tbl>
                </a:graphicData>
              </a:graphic>
            </p:graphicFrame>
          </p:grpSp>
          <p:sp>
            <p:nvSpPr>
              <p:cNvPr id="3222" name="SP"/>
              <p:cNvSpPr txBox="1"/>
              <p:nvPr/>
            </p:nvSpPr>
            <p:spPr>
              <a:xfrm>
                <a:off x="2990696" y="0"/>
                <a:ext cx="1070125" cy="1057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nSpc>
                    <a:spcPct val="80000"/>
                  </a:lnSpc>
                  <a:defRPr b="1" sz="60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lvl1pPr>
              </a:lstStyle>
              <a:p>
                <a:pPr/>
                <a:r>
                  <a:t>SP</a:t>
                </a:r>
              </a:p>
            </p:txBody>
          </p:sp>
          <p:sp>
            <p:nvSpPr>
              <p:cNvPr id="3223" name="Line"/>
              <p:cNvSpPr/>
              <p:nvPr/>
            </p:nvSpPr>
            <p:spPr>
              <a:xfrm flipH="1">
                <a:off x="3512569" y="883994"/>
                <a:ext cx="35193" cy="1056703"/>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grpSp>
        <p:nvGrpSpPr>
          <p:cNvPr id="3251" name="Group"/>
          <p:cNvGrpSpPr/>
          <p:nvPr/>
        </p:nvGrpSpPr>
        <p:grpSpPr>
          <a:xfrm>
            <a:off x="771913" y="2139461"/>
            <a:ext cx="8774420" cy="9437078"/>
            <a:chOff x="0" y="0"/>
            <a:chExt cx="8774418" cy="9437077"/>
          </a:xfrm>
        </p:grpSpPr>
        <p:sp>
          <p:nvSpPr>
            <p:cNvPr id="3226" name="Rounded Rectangle"/>
            <p:cNvSpPr/>
            <p:nvPr/>
          </p:nvSpPr>
          <p:spPr>
            <a:xfrm>
              <a:off x="163426" y="7959917"/>
              <a:ext cx="3619597" cy="1477161"/>
            </a:xfrm>
            <a:prstGeom prst="roundRect">
              <a:avLst>
                <a:gd name="adj" fmla="val 15577"/>
              </a:avLst>
            </a:prstGeom>
            <a:solidFill>
              <a:schemeClr val="accent6">
                <a:hueOff val="7068543"/>
                <a:satOff val="-63217"/>
                <a:lumOff val="21330"/>
              </a:schemeClr>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227" name="Rounded Rectangle"/>
            <p:cNvSpPr/>
            <p:nvPr/>
          </p:nvSpPr>
          <p:spPr>
            <a:xfrm>
              <a:off x="2385440" y="766564"/>
              <a:ext cx="3619596" cy="1477162"/>
            </a:xfrm>
            <a:prstGeom prst="roundRect">
              <a:avLst>
                <a:gd name="adj" fmla="val 15577"/>
              </a:avLst>
            </a:prstGeom>
            <a:solidFill>
              <a:srgbClr val="F093A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228" name="Rounded Rectangle"/>
            <p:cNvSpPr/>
            <p:nvPr/>
          </p:nvSpPr>
          <p:spPr>
            <a:xfrm>
              <a:off x="163426" y="3189889"/>
              <a:ext cx="3619597" cy="1477161"/>
            </a:xfrm>
            <a:prstGeom prst="roundRect">
              <a:avLst>
                <a:gd name="adj" fmla="val 15577"/>
              </a:avLst>
            </a:prstGeom>
            <a:solidFill>
              <a:srgbClr val="8DD3F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229" name="Rounded Rectangle"/>
            <p:cNvSpPr/>
            <p:nvPr/>
          </p:nvSpPr>
          <p:spPr>
            <a:xfrm>
              <a:off x="4478733" y="3158712"/>
              <a:ext cx="3619597" cy="1477161"/>
            </a:xfrm>
            <a:prstGeom prst="roundRect">
              <a:avLst>
                <a:gd name="adj" fmla="val 15577"/>
              </a:avLst>
            </a:prstGeom>
            <a:solidFill>
              <a:srgbClr val="B3833B"/>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230" name="Line"/>
            <p:cNvSpPr/>
            <p:nvPr/>
          </p:nvSpPr>
          <p:spPr>
            <a:xfrm flipH="1" rot="5400000">
              <a:off x="3840493" y="3701145"/>
              <a:ext cx="7188610" cy="26792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 y="11044"/>
                  </a:moveTo>
                  <a:lnTo>
                    <a:pt x="0" y="336"/>
                  </a:lnTo>
                  <a:lnTo>
                    <a:pt x="21571" y="0"/>
                  </a:lnTo>
                  <a:lnTo>
                    <a:pt x="21600" y="21600"/>
                  </a:lnTo>
                </a:path>
              </a:pathLst>
            </a:cu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231" name="Line"/>
            <p:cNvSpPr/>
            <p:nvPr/>
          </p:nvSpPr>
          <p:spPr>
            <a:xfrm>
              <a:off x="1899597" y="4663707"/>
              <a:ext cx="1752860" cy="909159"/>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232" name="Line"/>
            <p:cNvSpPr/>
            <p:nvPr/>
          </p:nvSpPr>
          <p:spPr>
            <a:xfrm>
              <a:off x="4195237" y="0"/>
              <a:ext cx="1" cy="725021"/>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233" name="Rounded Rectangle"/>
            <p:cNvSpPr/>
            <p:nvPr/>
          </p:nvSpPr>
          <p:spPr>
            <a:xfrm>
              <a:off x="4550452" y="7897561"/>
              <a:ext cx="3619597" cy="1477161"/>
            </a:xfrm>
            <a:prstGeom prst="roundRect">
              <a:avLst>
                <a:gd name="adj" fmla="val 15577"/>
              </a:avLst>
            </a:prstGeom>
            <a:solidFill>
              <a:srgbClr val="489933"/>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234" name="Line"/>
            <p:cNvSpPr/>
            <p:nvPr/>
          </p:nvSpPr>
          <p:spPr>
            <a:xfrm>
              <a:off x="4799678" y="2247245"/>
              <a:ext cx="1752860" cy="909159"/>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235" name="Line"/>
            <p:cNvSpPr/>
            <p:nvPr/>
          </p:nvSpPr>
          <p:spPr>
            <a:xfrm flipH="1">
              <a:off x="1919391" y="2247245"/>
              <a:ext cx="1752860" cy="909159"/>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236" name="Line"/>
            <p:cNvSpPr/>
            <p:nvPr/>
          </p:nvSpPr>
          <p:spPr>
            <a:xfrm flipH="1">
              <a:off x="4644697" y="4633637"/>
              <a:ext cx="1752860" cy="909159"/>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237" name="Line"/>
            <p:cNvSpPr/>
            <p:nvPr/>
          </p:nvSpPr>
          <p:spPr>
            <a:xfrm>
              <a:off x="4641311" y="7020028"/>
              <a:ext cx="1752860" cy="909160"/>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238" name="Line"/>
            <p:cNvSpPr/>
            <p:nvPr/>
          </p:nvSpPr>
          <p:spPr>
            <a:xfrm flipH="1">
              <a:off x="1761026" y="7020028"/>
              <a:ext cx="1752860" cy="909160"/>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239" name="DECODE()"/>
            <p:cNvSpPr txBox="1"/>
            <p:nvPr/>
          </p:nvSpPr>
          <p:spPr>
            <a:xfrm>
              <a:off x="0" y="3439401"/>
              <a:ext cx="3867268" cy="10263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sz="7000">
                  <a:solidFill>
                    <a:srgbClr val="000000"/>
                  </a:solidFill>
                  <a:latin typeface="Apple Symbols"/>
                  <a:ea typeface="Apple Symbols"/>
                  <a:cs typeface="Apple Symbols"/>
                  <a:sym typeface="Apple Symbols"/>
                </a:defRPr>
              </a:lvl1pPr>
            </a:lstStyle>
            <a:p>
              <a:pPr/>
              <a:r>
                <a:t>DECODE()</a:t>
              </a:r>
            </a:p>
          </p:txBody>
        </p:sp>
        <p:sp>
          <p:nvSpPr>
            <p:cNvPr id="3240" name="ENCODE()"/>
            <p:cNvSpPr txBox="1"/>
            <p:nvPr/>
          </p:nvSpPr>
          <p:spPr>
            <a:xfrm>
              <a:off x="4434079" y="8166546"/>
              <a:ext cx="3867269" cy="10263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sz="7000">
                  <a:solidFill>
                    <a:srgbClr val="000000"/>
                  </a:solidFill>
                  <a:latin typeface="Apple Symbols"/>
                  <a:ea typeface="Apple Symbols"/>
                  <a:cs typeface="Apple Symbols"/>
                  <a:sym typeface="Apple Symbols"/>
                </a:defRPr>
              </a:lvl1pPr>
            </a:lstStyle>
            <a:p>
              <a:pPr/>
              <a:r>
                <a:t>ENCODE()</a:t>
              </a:r>
            </a:p>
          </p:txBody>
        </p:sp>
        <p:grpSp>
          <p:nvGrpSpPr>
            <p:cNvPr id="3250" name="Group"/>
            <p:cNvGrpSpPr/>
            <p:nvPr/>
          </p:nvGrpSpPr>
          <p:grpSpPr>
            <a:xfrm>
              <a:off x="2221985" y="5559500"/>
              <a:ext cx="3590510" cy="1465292"/>
              <a:chOff x="0" y="0"/>
              <a:chExt cx="3590509" cy="1465290"/>
            </a:xfrm>
          </p:grpSpPr>
          <p:sp>
            <p:nvSpPr>
              <p:cNvPr id="3241" name="Rounded Rectangle"/>
              <p:cNvSpPr/>
              <p:nvPr/>
            </p:nvSpPr>
            <p:spPr>
              <a:xfrm>
                <a:off x="0" y="0"/>
                <a:ext cx="3590510" cy="1465291"/>
              </a:xfrm>
              <a:prstGeom prst="roundRect">
                <a:avLst>
                  <a:gd name="adj" fmla="val 15577"/>
                </a:avLst>
              </a:prstGeom>
              <a:solidFill>
                <a:srgbClr val="FFFC8C"/>
              </a:solidFill>
              <a:ln w="889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3245" name="Group"/>
              <p:cNvGrpSpPr/>
              <p:nvPr/>
            </p:nvGrpSpPr>
            <p:grpSpPr>
              <a:xfrm>
                <a:off x="565506" y="154172"/>
                <a:ext cx="2459498" cy="1136309"/>
                <a:chOff x="0" y="0"/>
                <a:chExt cx="2459497" cy="1136307"/>
              </a:xfrm>
            </p:grpSpPr>
            <p:sp>
              <p:nvSpPr>
                <p:cNvPr id="3242" name="Oval"/>
                <p:cNvSpPr/>
                <p:nvPr/>
              </p:nvSpPr>
              <p:spPr>
                <a:xfrm>
                  <a:off x="0" y="1333"/>
                  <a:ext cx="2459498" cy="1096422"/>
                </a:xfrm>
                <a:prstGeom prst="ellipse">
                  <a:avLst/>
                </a:prstGeom>
                <a:solidFill>
                  <a:srgbClr val="FFF9D3"/>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243" name="Oval"/>
                <p:cNvSpPr/>
                <p:nvPr/>
              </p:nvSpPr>
              <p:spPr>
                <a:xfrm>
                  <a:off x="25863" y="168122"/>
                  <a:ext cx="2407772" cy="967864"/>
                </a:xfrm>
                <a:prstGeom prst="ellipse">
                  <a:avLst/>
                </a:prstGeom>
                <a:solidFill>
                  <a:srgbClr val="658DA0"/>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244" name="Oval"/>
                <p:cNvSpPr/>
                <p:nvPr/>
              </p:nvSpPr>
              <p:spPr>
                <a:xfrm>
                  <a:off x="0" y="0"/>
                  <a:ext cx="2459498" cy="1136308"/>
                </a:xfrm>
                <a:prstGeom prst="ellipse">
                  <a:avLst/>
                </a:prstGeom>
                <a:noFill/>
                <a:ln w="50800" cap="flat">
                  <a:solidFill>
                    <a:srgbClr val="00000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nvGrpSpPr>
              <p:cNvPr id="3249" name="Group"/>
              <p:cNvGrpSpPr/>
              <p:nvPr/>
            </p:nvGrpSpPr>
            <p:grpSpPr>
              <a:xfrm>
                <a:off x="565506" y="188341"/>
                <a:ext cx="2459498" cy="1136309"/>
                <a:chOff x="0" y="0"/>
                <a:chExt cx="2459497" cy="1136307"/>
              </a:xfrm>
            </p:grpSpPr>
            <p:sp>
              <p:nvSpPr>
                <p:cNvPr id="3246" name="Oval"/>
                <p:cNvSpPr/>
                <p:nvPr/>
              </p:nvSpPr>
              <p:spPr>
                <a:xfrm>
                  <a:off x="0" y="1333"/>
                  <a:ext cx="2459498" cy="1096422"/>
                </a:xfrm>
                <a:prstGeom prst="ellipse">
                  <a:avLst/>
                </a:prstGeom>
                <a:solidFill>
                  <a:srgbClr val="FFF9D3"/>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247" name="Oval"/>
                <p:cNvSpPr/>
                <p:nvPr/>
              </p:nvSpPr>
              <p:spPr>
                <a:xfrm>
                  <a:off x="25863" y="168122"/>
                  <a:ext cx="2407772" cy="967864"/>
                </a:xfrm>
                <a:prstGeom prst="ellipse">
                  <a:avLst/>
                </a:prstGeom>
                <a:solidFill>
                  <a:srgbClr val="658DA0"/>
                </a:solidFill>
                <a:ln w="12700" cap="flat">
                  <a:noFill/>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248" name="Oval"/>
                <p:cNvSpPr/>
                <p:nvPr/>
              </p:nvSpPr>
              <p:spPr>
                <a:xfrm>
                  <a:off x="0" y="0"/>
                  <a:ext cx="2459498" cy="1136308"/>
                </a:xfrm>
                <a:prstGeom prst="ellipse">
                  <a:avLst/>
                </a:prstGeom>
                <a:noFill/>
                <a:ln w="50800" cap="flat">
                  <a:solidFill>
                    <a:srgbClr val="00000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grpSp>
      </p:grpSp>
      <p:grpSp>
        <p:nvGrpSpPr>
          <p:cNvPr id="3254" name="Group"/>
          <p:cNvGrpSpPr/>
          <p:nvPr/>
        </p:nvGrpSpPr>
        <p:grpSpPr>
          <a:xfrm>
            <a:off x="3661301" y="1178109"/>
            <a:ext cx="10473180" cy="9339190"/>
            <a:chOff x="0" y="343201"/>
            <a:chExt cx="10473179" cy="9339188"/>
          </a:xfrm>
        </p:grpSpPr>
        <p:sp>
          <p:nvSpPr>
            <p:cNvPr id="3252" name="Line"/>
            <p:cNvSpPr/>
            <p:nvPr/>
          </p:nvSpPr>
          <p:spPr>
            <a:xfrm flipH="1">
              <a:off x="0" y="343201"/>
              <a:ext cx="10473180" cy="4702088"/>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253" name="Line"/>
            <p:cNvSpPr/>
            <p:nvPr/>
          </p:nvSpPr>
          <p:spPr>
            <a:xfrm flipH="1">
              <a:off x="4103320" y="1207519"/>
              <a:ext cx="6255231" cy="8474872"/>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8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19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320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xit" nodeType="clickEffect" presetSubtype="0" presetID="1" grpId="4" fill="hold">
                                  <p:stCondLst>
                                    <p:cond delay="0"/>
                                  </p:stCondLst>
                                  <p:iterate type="el" backwards="0">
                                    <p:tmAbs val="0"/>
                                  </p:iterate>
                                  <p:childTnLst>
                                    <p:set>
                                      <p:cBhvr>
                                        <p:cTn id="17" fill="hold">
                                          <p:stCondLst>
                                            <p:cond delay="0"/>
                                          </p:stCondLst>
                                        </p:cTn>
                                        <p:tgtEl>
                                          <p:spTgt spid="3190"/>
                                        </p:tgtEl>
                                        <p:attrNameLst>
                                          <p:attrName>style.visibility</p:attrName>
                                        </p:attrNameLst>
                                      </p:cBhvr>
                                      <p:to>
                                        <p:strVal val="hidden"/>
                                      </p:to>
                                    </p:set>
                                  </p:childTnLst>
                                </p:cTn>
                              </p:par>
                            </p:childTnLst>
                          </p:cTn>
                        </p:par>
                        <p:par>
                          <p:cTn id="18" fill="hold">
                            <p:stCondLst>
                              <p:cond delay="0"/>
                            </p:stCondLst>
                            <p:childTnLst>
                              <p:par>
                                <p:cTn id="19" presetClass="exit" nodeType="afterEffect" presetSubtype="0" presetID="1" grpId="5" fill="hold">
                                  <p:stCondLst>
                                    <p:cond delay="0"/>
                                  </p:stCondLst>
                                  <p:iterate type="el" backwards="0">
                                    <p:tmAbs val="0"/>
                                  </p:iterate>
                                  <p:childTnLst>
                                    <p:set>
                                      <p:cBhvr>
                                        <p:cTn id="20" fill="hold">
                                          <p:stCondLst>
                                            <p:cond delay="0"/>
                                          </p:stCondLst>
                                        </p:cTn>
                                        <p:tgtEl>
                                          <p:spTgt spid="3225"/>
                                        </p:tgtEl>
                                        <p:attrNameLst>
                                          <p:attrName>style.visibility</p:attrName>
                                        </p:attrNameLst>
                                      </p:cBhvr>
                                      <p:to>
                                        <p:strVal val="hidden"/>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3251"/>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32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90" grpId="2"/>
      <p:bldP build="whole" bldLvl="1" animBg="1" rev="0" advAuto="0" spid="3225" grpId="5"/>
      <p:bldP build="whole" bldLvl="1" animBg="1" rev="0" advAuto="0" spid="3190" grpId="4"/>
      <p:bldP build="whole" bldLvl="1" animBg="1" rev="0" advAuto="0" spid="3187" grpId="1"/>
      <p:bldP build="whole" bldLvl="1" animBg="1" rev="0" advAuto="0" spid="3254" grpId="7"/>
      <p:bldP build="whole" bldLvl="1" animBg="1" rev="0" advAuto="0" spid="3251" grpId="6"/>
      <p:bldP build="whole" bldLvl="1" animBg="1" rev="0" advAuto="0" spid="3206" grpId="3"/>
    </p:bldLst>
  </p:timing>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8" name="Group"/>
          <p:cNvSpPr/>
          <p:nvPr/>
        </p:nvSpPr>
        <p:spPr>
          <a:xfrm>
            <a:off x="12765094" y="1206800"/>
            <a:ext cx="1270001" cy="1270001"/>
          </a:xfrm>
          <a:prstGeom prst="line">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Anti-Dynamic Analysis</a:t>
            </a:r>
          </a:p>
        </p:txBody>
      </p:sp>
      <p:sp>
        <p:nvSpPr>
          <p:cNvPr id="3259" name="Artificially inflate trace size…"/>
          <p:cNvSpPr txBox="1"/>
          <p:nvPr/>
        </p:nvSpPr>
        <p:spPr>
          <a:xfrm>
            <a:off x="1269343" y="2510327"/>
            <a:ext cx="15220070" cy="3000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625642" indent="-625642" algn="l">
              <a:buSzPct val="75000"/>
              <a:buChar char="•"/>
              <a:defRPr sz="6500">
                <a:latin typeface="+mj-lt"/>
                <a:ea typeface="+mj-ea"/>
                <a:cs typeface="+mj-cs"/>
                <a:sym typeface="Trebuchet MS"/>
              </a:defRPr>
            </a:pPr>
            <a:r>
              <a:t>Artificially inflate trace size</a:t>
            </a:r>
          </a:p>
          <a:p>
            <a:pPr marL="625642" indent="-625642" algn="l">
              <a:buSzPct val="75000"/>
              <a:buChar char="•"/>
              <a:defRPr sz="6500">
                <a:latin typeface="+mj-lt"/>
                <a:ea typeface="+mj-ea"/>
                <a:cs typeface="+mj-cs"/>
                <a:sym typeface="Trebuchet MS"/>
              </a:defRPr>
            </a:pPr>
            <a:r>
              <a:t>Force the collection of multiple traces</a:t>
            </a:r>
          </a:p>
          <a:p>
            <a:pPr marL="625642" indent="-625642" algn="l">
              <a:buSzPct val="75000"/>
              <a:buChar char="•"/>
              <a:defRPr sz="6500">
                <a:latin typeface="+mj-lt"/>
                <a:ea typeface="+mj-ea"/>
                <a:cs typeface="+mj-cs"/>
                <a:sym typeface="Trebuchet MS"/>
              </a:defRPr>
            </a:pPr>
            <a:r>
              <a:t>Prevent traces from being collected</a:t>
            </a:r>
          </a:p>
        </p:txBody>
      </p:sp>
      <p:pic>
        <p:nvPicPr>
          <p:cNvPr id="3260" name="Image" descr="Image"/>
          <p:cNvPicPr>
            <a:picLocks noChangeAspect="1"/>
          </p:cNvPicPr>
          <p:nvPr/>
        </p:nvPicPr>
        <p:blipFill>
          <a:blip r:embed="rId3">
            <a:extLst/>
          </a:blip>
          <a:stretch>
            <a:fillRect/>
          </a:stretch>
        </p:blipFill>
        <p:spPr>
          <a:xfrm>
            <a:off x="764469" y="8104113"/>
            <a:ext cx="3972511" cy="5065321"/>
          </a:xfrm>
          <a:prstGeom prst="rect">
            <a:avLst/>
          </a:prstGeom>
          <a:ln w="25400">
            <a:miter lim="400000"/>
          </a:ln>
          <a:effectLst>
            <a:outerShdw sx="100000" sy="100000" kx="0" ky="0" algn="b" rotWithShape="0" blurRad="355600" dist="177800" dir="5400000">
              <a:srgbClr val="000000">
                <a:alpha val="70000"/>
              </a:srgbClr>
            </a:outerShdw>
          </a:effectLst>
        </p:spPr>
      </p:pic>
      <p:grpSp>
        <p:nvGrpSpPr>
          <p:cNvPr id="3263" name="Group"/>
          <p:cNvGrpSpPr/>
          <p:nvPr/>
        </p:nvGrpSpPr>
        <p:grpSpPr>
          <a:xfrm>
            <a:off x="19987229" y="8102599"/>
            <a:ext cx="3757930" cy="4665283"/>
            <a:chOff x="0" y="0"/>
            <a:chExt cx="3757929" cy="4665281"/>
          </a:xfrm>
        </p:grpSpPr>
        <p:pic>
          <p:nvPicPr>
            <p:cNvPr id="3261" name="sp2.png" descr="sp2.png"/>
            <p:cNvPicPr>
              <a:picLocks noChangeAspect="1"/>
            </p:cNvPicPr>
            <p:nvPr/>
          </p:nvPicPr>
          <p:blipFill>
            <a:blip r:embed="rId4">
              <a:extLst/>
            </a:blip>
            <a:stretch>
              <a:fillRect/>
            </a:stretch>
          </p:blipFill>
          <p:spPr>
            <a:xfrm>
              <a:off x="447858" y="544294"/>
              <a:ext cx="2862214" cy="4120988"/>
            </a:xfrm>
            <a:prstGeom prst="rect">
              <a:avLst/>
            </a:prstGeom>
            <a:ln w="25400" cap="flat">
              <a:noFill/>
              <a:miter lim="400000"/>
            </a:ln>
            <a:effectLst>
              <a:outerShdw sx="100000" sy="100000" kx="0" ky="0" algn="b" rotWithShape="0" blurRad="355600" dist="177800" dir="5400000">
                <a:srgbClr val="000000">
                  <a:alpha val="70000"/>
                </a:srgbClr>
              </a:outerShdw>
            </a:effectLst>
          </p:spPr>
        </p:pic>
        <p:pic>
          <p:nvPicPr>
            <p:cNvPr id="3262" name="sp7.png" descr="sp7.png"/>
            <p:cNvPicPr>
              <a:picLocks noChangeAspect="1"/>
            </p:cNvPicPr>
            <p:nvPr/>
          </p:nvPicPr>
          <p:blipFill>
            <a:blip r:embed="rId5">
              <a:extLst/>
            </a:blip>
            <a:stretch>
              <a:fillRect/>
            </a:stretch>
          </p:blipFill>
          <p:spPr>
            <a:xfrm>
              <a:off x="0" y="0"/>
              <a:ext cx="3757930" cy="1422645"/>
            </a:xfrm>
            <a:prstGeom prst="rect">
              <a:avLst/>
            </a:prstGeom>
            <a:ln w="25400" cap="flat">
              <a:noFill/>
              <a:miter lim="400000"/>
            </a:ln>
            <a:effectLst/>
          </p:spPr>
        </p:pic>
      </p:grpSp>
      <p:graphicFrame>
        <p:nvGraphicFramePr>
          <p:cNvPr id="3264" name="Table"/>
          <p:cNvGraphicFramePr/>
          <p:nvPr/>
        </p:nvGraphicFramePr>
        <p:xfrm>
          <a:off x="17104419" y="121502"/>
          <a:ext cx="1543270" cy="104832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492469"/>
              </a:tblGrid>
              <a:tr h="997523">
                <a:tc>
                  <a:txBody>
                    <a:bodyPr/>
                    <a:lstStyle/>
                    <a:p>
                      <a:pPr defTabSz="914400">
                        <a:defRPr sz="1800">
                          <a:solidFill>
                            <a:srgbClr val="000000"/>
                          </a:solidFill>
                        </a:defRPr>
                      </a:pPr>
                      <a:r>
                        <a:rPr sz="3800">
                          <a:latin typeface="Courier"/>
                          <a:ea typeface="Courier"/>
                          <a:cs typeface="Courier"/>
                          <a:sym typeface="Courier"/>
                        </a:rPr>
                        <a:t>SUB</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graphicFrame>
        <p:nvGraphicFramePr>
          <p:cNvPr id="3265" name="Table"/>
          <p:cNvGraphicFramePr/>
          <p:nvPr/>
        </p:nvGraphicFramePr>
        <p:xfrm>
          <a:off x="17015331" y="-926318"/>
          <a:ext cx="1721446" cy="1393824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670644"/>
              </a:tblGrid>
              <a:tr h="991960">
                <a:tc>
                  <a:txBody>
                    <a:bodyPr/>
                    <a:lstStyle/>
                    <a:p>
                      <a:pPr defTabSz="914400">
                        <a:defRPr sz="1800">
                          <a:solidFill>
                            <a:srgbClr val="000000"/>
                          </a:solidFill>
                        </a:defRPr>
                      </a:pPr>
                      <a:r>
                        <a:rPr sz="3800">
                          <a:latin typeface="Courier"/>
                          <a:ea typeface="Courier"/>
                          <a:cs typeface="Courier"/>
                          <a:sym typeface="Courier"/>
                        </a:rPr>
                        <a:t>SUB</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SHL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CALL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LEA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BLE</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SLA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TEST</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LEA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JREG</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XOR</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JMP</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graphicFrame>
        <p:nvGraphicFramePr>
          <p:cNvPr id="3266" name="Table"/>
          <p:cNvGraphicFramePr/>
          <p:nvPr/>
        </p:nvGraphicFramePr>
        <p:xfrm>
          <a:off x="19237295" y="-926318"/>
          <a:ext cx="1721446" cy="1393824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670644"/>
              </a:tblGrid>
              <a:tr h="991960">
                <a:tc>
                  <a:txBody>
                    <a:bodyPr/>
                    <a:lstStyle/>
                    <a:p>
                      <a:pPr defTabSz="914400">
                        <a:defRPr sz="1800">
                          <a:solidFill>
                            <a:srgbClr val="000000"/>
                          </a:solidFill>
                        </a:defRPr>
                      </a:pPr>
                      <a:r>
                        <a:rPr sz="3800">
                          <a:latin typeface="Courier"/>
                          <a:ea typeface="Courier"/>
                          <a:cs typeface="Courier"/>
                          <a:sym typeface="Courier"/>
                        </a:rPr>
                        <a:t>SUB</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FDIV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CALL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LEA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MUL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JMP</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BLE</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SRL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CALL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BOR</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STO</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AND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CALL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graphicFrame>
        <p:nvGraphicFramePr>
          <p:cNvPr id="3267" name="Table"/>
          <p:cNvGraphicFramePr/>
          <p:nvPr/>
        </p:nvGraphicFramePr>
        <p:xfrm>
          <a:off x="21433859" y="-926318"/>
          <a:ext cx="1721446" cy="1393824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670644"/>
              </a:tblGrid>
              <a:tr h="991960">
                <a:tc>
                  <a:txBody>
                    <a:bodyPr/>
                    <a:lstStyle/>
                    <a:p>
                      <a:pPr defTabSz="914400">
                        <a:defRPr sz="1800">
                          <a:solidFill>
                            <a:srgbClr val="000000"/>
                          </a:solidFill>
                        </a:defRPr>
                      </a:pPr>
                      <a:r>
                        <a:rPr sz="3800">
                          <a:latin typeface="Courier"/>
                          <a:ea typeface="Courier"/>
                          <a:cs typeface="Courier"/>
                          <a:sym typeface="Courier"/>
                        </a:rPr>
                        <a:t>SUB</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FADD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CALL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JMP</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TEST</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LEA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BLE</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SUB</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BAND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FADD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BRLE</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FDIV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JREG</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graphicFrame>
        <p:nvGraphicFramePr>
          <p:cNvPr id="3268" name="Table"/>
          <p:cNvGraphicFramePr/>
          <p:nvPr/>
        </p:nvGraphicFramePr>
        <p:xfrm>
          <a:off x="23605024" y="-926318"/>
          <a:ext cx="1721446" cy="1393824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670644"/>
              </a:tblGrid>
              <a:tr h="991960">
                <a:tc>
                  <a:txBody>
                    <a:bodyPr/>
                    <a:lstStyle/>
                    <a:p>
                      <a:pPr defTabSz="914400">
                        <a:defRPr sz="1800">
                          <a:solidFill>
                            <a:srgbClr val="000000"/>
                          </a:solidFill>
                        </a:defRPr>
                      </a:pPr>
                      <a:r>
                        <a:rPr sz="3800">
                          <a:latin typeface="Courier"/>
                          <a:ea typeface="Courier"/>
                          <a:cs typeface="Courier"/>
                          <a:sym typeface="Courier"/>
                        </a:rPr>
                        <a:t>SUB</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BRLE</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SRA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FADD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LD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STO</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FSUB</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CALL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LD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SEXT</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CALL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BOR</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91960">
                <a:tc>
                  <a:txBody>
                    <a:bodyPr/>
                    <a:lstStyle/>
                    <a:p>
                      <a:pPr defTabSz="914400">
                        <a:defRPr sz="1800">
                          <a:solidFill>
                            <a:srgbClr val="000000"/>
                          </a:solidFill>
                        </a:defRPr>
                      </a:pPr>
                      <a:r>
                        <a:rPr sz="3800">
                          <a:latin typeface="Courier"/>
                          <a:ea typeface="Courier"/>
                          <a:cs typeface="Courier"/>
                          <a:sym typeface="Courier"/>
                        </a:rPr>
                        <a:t>JMP</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sp>
        <p:nvSpPr>
          <p:cNvPr id="3269" name="Line"/>
          <p:cNvSpPr/>
          <p:nvPr/>
        </p:nvSpPr>
        <p:spPr>
          <a:xfrm flipV="1">
            <a:off x="7387663" y="9156728"/>
            <a:ext cx="1220229" cy="1"/>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3272" name="Group"/>
          <p:cNvGrpSpPr/>
          <p:nvPr/>
        </p:nvGrpSpPr>
        <p:grpSpPr>
          <a:xfrm>
            <a:off x="4605054" y="6167705"/>
            <a:ext cx="6486775" cy="5807894"/>
            <a:chOff x="0" y="0"/>
            <a:chExt cx="6486774" cy="5807893"/>
          </a:xfrm>
        </p:grpSpPr>
        <p:sp>
          <p:nvSpPr>
            <p:cNvPr id="3270" name="Rectangle"/>
            <p:cNvSpPr/>
            <p:nvPr/>
          </p:nvSpPr>
          <p:spPr>
            <a:xfrm>
              <a:off x="0" y="117743"/>
              <a:ext cx="6486775" cy="5690151"/>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271" name="main(){…"/>
            <p:cNvSpPr txBox="1"/>
            <p:nvPr/>
          </p:nvSpPr>
          <p:spPr>
            <a:xfrm>
              <a:off x="566477" y="0"/>
              <a:ext cx="5652493" cy="5740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lnSpc>
                  <a:spcPct val="90000"/>
                </a:lnSpc>
                <a:defRPr b="1" sz="6200">
                  <a:solidFill>
                    <a:srgbClr val="000000"/>
                  </a:solidFill>
                  <a:latin typeface="Courier"/>
                  <a:ea typeface="Courier"/>
                  <a:cs typeface="Courier"/>
                  <a:sym typeface="Courier"/>
                </a:defRPr>
              </a:pPr>
              <a:r>
                <a:t>main(){</a:t>
              </a:r>
            </a:p>
            <a:p>
              <a:pPr algn="l">
                <a:lnSpc>
                  <a:spcPct val="90000"/>
                </a:lnSpc>
                <a:defRPr b="1" sz="6200">
                  <a:solidFill>
                    <a:srgbClr val="000000"/>
                  </a:solidFill>
                  <a:latin typeface="Courier"/>
                  <a:ea typeface="Courier"/>
                  <a:cs typeface="Courier"/>
                  <a:sym typeface="Courier"/>
                </a:defRPr>
              </a:pPr>
            </a:p>
            <a:p>
              <a:pPr algn="l">
                <a:lnSpc>
                  <a:spcPct val="90000"/>
                </a:lnSpc>
                <a:defRPr b="1" sz="6200">
                  <a:solidFill>
                    <a:srgbClr val="000000"/>
                  </a:solidFill>
                  <a:latin typeface="Courier"/>
                  <a:ea typeface="Courier"/>
                  <a:cs typeface="Courier"/>
                  <a:sym typeface="Courier"/>
                </a:defRPr>
              </a:pPr>
            </a:p>
            <a:p>
              <a:pPr algn="l">
                <a:lnSpc>
                  <a:spcPct val="90000"/>
                </a:lnSpc>
                <a:defRPr b="1" sz="6200">
                  <a:solidFill>
                    <a:srgbClr val="000000"/>
                  </a:solidFill>
                  <a:latin typeface="Courier"/>
                  <a:ea typeface="Courier"/>
                  <a:cs typeface="Courier"/>
                  <a:sym typeface="Courier"/>
                </a:defRPr>
              </a:pPr>
            </a:p>
            <a:p>
              <a:pPr algn="l">
                <a:lnSpc>
                  <a:spcPct val="90000"/>
                </a:lnSpc>
                <a:defRPr b="1" sz="6200">
                  <a:solidFill>
                    <a:schemeClr val="accent5"/>
                  </a:solidFill>
                  <a:latin typeface="+mj-lt"/>
                  <a:ea typeface="+mj-ea"/>
                  <a:cs typeface="+mj-cs"/>
                  <a:sym typeface="Trebuchet MS"/>
                </a:defRPr>
              </a:pPr>
            </a:p>
            <a:p>
              <a:pPr algn="l">
                <a:lnSpc>
                  <a:spcPct val="90000"/>
                </a:lnSpc>
                <a:defRPr b="1" sz="6200">
                  <a:solidFill>
                    <a:srgbClr val="000000"/>
                  </a:solidFill>
                  <a:latin typeface="+mj-lt"/>
                  <a:ea typeface="+mj-ea"/>
                  <a:cs typeface="+mj-cs"/>
                  <a:sym typeface="Trebuchet MS"/>
                </a:defRPr>
              </a:pPr>
              <a:r>
                <a:t>}</a:t>
              </a:r>
            </a:p>
          </p:txBody>
        </p:sp>
      </p:grpSp>
      <p:sp>
        <p:nvSpPr>
          <p:cNvPr id="3273" name="Line"/>
          <p:cNvSpPr/>
          <p:nvPr/>
        </p:nvSpPr>
        <p:spPr>
          <a:xfrm rot="18900000">
            <a:off x="5343154" y="6940082"/>
            <a:ext cx="4706175" cy="4813902"/>
          </a:xfrm>
          <a:custGeom>
            <a:avLst/>
            <a:gdLst/>
            <a:ahLst/>
            <a:cxnLst>
              <a:cxn ang="0">
                <a:pos x="wd2" y="hd2"/>
              </a:cxn>
              <a:cxn ang="5400000">
                <a:pos x="wd2" y="hd2"/>
              </a:cxn>
              <a:cxn ang="10800000">
                <a:pos x="wd2" y="hd2"/>
              </a:cxn>
              <a:cxn ang="16200000">
                <a:pos x="wd2" y="hd2"/>
              </a:cxn>
            </a:cxnLst>
            <a:rect l="0" t="0" r="r" b="b"/>
            <a:pathLst>
              <a:path w="15980" h="19731" fill="norm" stroke="1" extrusionOk="0">
                <a:moveTo>
                  <a:pt x="15849" y="0"/>
                </a:moveTo>
                <a:cubicBezTo>
                  <a:pt x="14452" y="1361"/>
                  <a:pt x="13176" y="2895"/>
                  <a:pt x="12041" y="4575"/>
                </a:cubicBezTo>
                <a:cubicBezTo>
                  <a:pt x="9648" y="8119"/>
                  <a:pt x="4478" y="5270"/>
                  <a:pt x="6289" y="3330"/>
                </a:cubicBezTo>
                <a:cubicBezTo>
                  <a:pt x="6682" y="2909"/>
                  <a:pt x="7283" y="2929"/>
                  <a:pt x="7741" y="3276"/>
                </a:cubicBezTo>
                <a:cubicBezTo>
                  <a:pt x="8854" y="4117"/>
                  <a:pt x="9121" y="5930"/>
                  <a:pt x="8297" y="7003"/>
                </a:cubicBezTo>
                <a:cubicBezTo>
                  <a:pt x="6708" y="9074"/>
                  <a:pt x="3326" y="5484"/>
                  <a:pt x="1954" y="8251"/>
                </a:cubicBezTo>
                <a:cubicBezTo>
                  <a:pt x="1285" y="9600"/>
                  <a:pt x="2049" y="11303"/>
                  <a:pt x="3356" y="11350"/>
                </a:cubicBezTo>
                <a:cubicBezTo>
                  <a:pt x="4653" y="11396"/>
                  <a:pt x="5461" y="9682"/>
                  <a:pt x="5808" y="7560"/>
                </a:cubicBezTo>
                <a:cubicBezTo>
                  <a:pt x="5993" y="6432"/>
                  <a:pt x="6196" y="5281"/>
                  <a:pt x="6029" y="4147"/>
                </a:cubicBezTo>
                <a:cubicBezTo>
                  <a:pt x="5817" y="2705"/>
                  <a:pt x="4892" y="1544"/>
                  <a:pt x="3843" y="1886"/>
                </a:cubicBezTo>
                <a:cubicBezTo>
                  <a:pt x="939" y="2833"/>
                  <a:pt x="4660" y="9633"/>
                  <a:pt x="9231" y="8008"/>
                </a:cubicBezTo>
                <a:cubicBezTo>
                  <a:pt x="12416" y="6876"/>
                  <a:pt x="16700" y="9753"/>
                  <a:pt x="15878" y="10878"/>
                </a:cubicBezTo>
                <a:cubicBezTo>
                  <a:pt x="13764" y="13772"/>
                  <a:pt x="6665" y="15187"/>
                  <a:pt x="7609" y="8417"/>
                </a:cubicBezTo>
                <a:cubicBezTo>
                  <a:pt x="7797" y="7066"/>
                  <a:pt x="8496" y="5874"/>
                  <a:pt x="9553" y="5418"/>
                </a:cubicBezTo>
                <a:cubicBezTo>
                  <a:pt x="11577" y="4544"/>
                  <a:pt x="10457" y="11823"/>
                  <a:pt x="9886" y="9309"/>
                </a:cubicBezTo>
                <a:cubicBezTo>
                  <a:pt x="9862" y="9200"/>
                  <a:pt x="9864" y="9074"/>
                  <a:pt x="9790" y="9004"/>
                </a:cubicBezTo>
                <a:cubicBezTo>
                  <a:pt x="9353" y="8584"/>
                  <a:pt x="9410" y="10265"/>
                  <a:pt x="10083" y="10184"/>
                </a:cubicBezTo>
                <a:cubicBezTo>
                  <a:pt x="11827" y="9974"/>
                  <a:pt x="13629" y="7544"/>
                  <a:pt x="14993" y="9232"/>
                </a:cubicBezTo>
                <a:cubicBezTo>
                  <a:pt x="15645" y="10038"/>
                  <a:pt x="15577" y="11211"/>
                  <a:pt x="15309" y="12249"/>
                </a:cubicBezTo>
                <a:cubicBezTo>
                  <a:pt x="14871" y="13950"/>
                  <a:pt x="13908" y="15720"/>
                  <a:pt x="12067" y="15985"/>
                </a:cubicBezTo>
                <a:cubicBezTo>
                  <a:pt x="10768" y="16172"/>
                  <a:pt x="10012" y="14008"/>
                  <a:pt x="10076" y="13807"/>
                </a:cubicBezTo>
                <a:cubicBezTo>
                  <a:pt x="10632" y="12053"/>
                  <a:pt x="12477" y="13511"/>
                  <a:pt x="13856" y="13334"/>
                </a:cubicBezTo>
                <a:cubicBezTo>
                  <a:pt x="21600" y="12343"/>
                  <a:pt x="5235" y="-1869"/>
                  <a:pt x="3319" y="7245"/>
                </a:cubicBezTo>
                <a:cubicBezTo>
                  <a:pt x="2319" y="12004"/>
                  <a:pt x="4777" y="16769"/>
                  <a:pt x="8687" y="17367"/>
                </a:cubicBezTo>
                <a:cubicBezTo>
                  <a:pt x="9564" y="17501"/>
                  <a:pt x="10414" y="17265"/>
                  <a:pt x="11243" y="17049"/>
                </a:cubicBezTo>
                <a:cubicBezTo>
                  <a:pt x="13158" y="16551"/>
                  <a:pt x="14388" y="14790"/>
                  <a:pt x="13411" y="13603"/>
                </a:cubicBezTo>
                <a:cubicBezTo>
                  <a:pt x="11190" y="10906"/>
                  <a:pt x="10338" y="17099"/>
                  <a:pt x="8629" y="17018"/>
                </a:cubicBezTo>
                <a:cubicBezTo>
                  <a:pt x="5982" y="16893"/>
                  <a:pt x="6535" y="11019"/>
                  <a:pt x="9897" y="11093"/>
                </a:cubicBezTo>
                <a:cubicBezTo>
                  <a:pt x="11783" y="11135"/>
                  <a:pt x="13002" y="13282"/>
                  <a:pt x="12143" y="14894"/>
                </a:cubicBezTo>
                <a:cubicBezTo>
                  <a:pt x="9786" y="19322"/>
                  <a:pt x="8242" y="10257"/>
                  <a:pt x="6160" y="5778"/>
                </a:cubicBezTo>
                <a:cubicBezTo>
                  <a:pt x="5051" y="3392"/>
                  <a:pt x="2478" y="3494"/>
                  <a:pt x="1986" y="5536"/>
                </a:cubicBezTo>
                <a:cubicBezTo>
                  <a:pt x="1384" y="8042"/>
                  <a:pt x="4312" y="8472"/>
                  <a:pt x="6051" y="9857"/>
                </a:cubicBezTo>
                <a:cubicBezTo>
                  <a:pt x="6239" y="10007"/>
                  <a:pt x="6414" y="10179"/>
                  <a:pt x="6572" y="10374"/>
                </a:cubicBezTo>
                <a:cubicBezTo>
                  <a:pt x="7744" y="11812"/>
                  <a:pt x="7633" y="13949"/>
                  <a:pt x="6400" y="14510"/>
                </a:cubicBezTo>
                <a:cubicBezTo>
                  <a:pt x="5891" y="14742"/>
                  <a:pt x="5337" y="14525"/>
                  <a:pt x="4798" y="14568"/>
                </a:cubicBezTo>
                <a:cubicBezTo>
                  <a:pt x="3351" y="14681"/>
                  <a:pt x="2514" y="16360"/>
                  <a:pt x="1557" y="17673"/>
                </a:cubicBezTo>
                <a:cubicBezTo>
                  <a:pt x="1049" y="18370"/>
                  <a:pt x="460" y="18982"/>
                  <a:pt x="0" y="19731"/>
                </a:cubicBezTo>
              </a:path>
            </a:pathLst>
          </a:custGeom>
          <a:ln w="1905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274" name="trashcan-146455_960_720.png" descr="trashcan-146455_960_720.png"/>
          <p:cNvPicPr>
            <a:picLocks noChangeAspect="1"/>
          </p:cNvPicPr>
          <p:nvPr/>
        </p:nvPicPr>
        <p:blipFill>
          <a:blip r:embed="rId6">
            <a:extLst/>
          </a:blip>
          <a:stretch>
            <a:fillRect/>
          </a:stretch>
        </p:blipFill>
        <p:spPr>
          <a:xfrm>
            <a:off x="5939421" y="7395352"/>
            <a:ext cx="3332490" cy="3920576"/>
          </a:xfrm>
          <a:prstGeom prst="rect">
            <a:avLst/>
          </a:prstGeom>
          <a:ln w="12700">
            <a:miter lim="400000"/>
          </a:ln>
        </p:spPr>
      </p:pic>
      <p:sp>
        <p:nvSpPr>
          <p:cNvPr id="3275" name="if (traced)…"/>
          <p:cNvSpPr txBox="1"/>
          <p:nvPr/>
        </p:nvSpPr>
        <p:spPr>
          <a:xfrm>
            <a:off x="5558463" y="5902858"/>
            <a:ext cx="5652492" cy="574095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lgn="l">
              <a:lnSpc>
                <a:spcPct val="90000"/>
              </a:lnSpc>
              <a:defRPr b="1" sz="6200">
                <a:solidFill>
                  <a:srgbClr val="000000"/>
                </a:solidFill>
                <a:latin typeface="Courier"/>
                <a:ea typeface="Courier"/>
                <a:cs typeface="Courier"/>
                <a:sym typeface="Courier"/>
              </a:defRPr>
            </a:pPr>
            <a:r>
              <a:t>if (traced)</a:t>
            </a:r>
          </a:p>
          <a:p>
            <a:pPr algn="l">
              <a:lnSpc>
                <a:spcPct val="90000"/>
              </a:lnSpc>
              <a:defRPr b="1" sz="6200">
                <a:solidFill>
                  <a:srgbClr val="000000"/>
                </a:solidFill>
                <a:latin typeface="Courier"/>
                <a:ea typeface="Courier"/>
                <a:cs typeface="Courier"/>
                <a:sym typeface="Courier"/>
              </a:defRPr>
            </a:pPr>
            <a:r>
              <a:t>   abort();</a:t>
            </a:r>
          </a:p>
        </p:txBody>
      </p:sp>
      <p:sp>
        <p:nvSpPr>
          <p:cNvPr id="3276" name="Pawlovski, et al., Probfuscation: An Obfuscation Approach …"/>
          <p:cNvSpPr txBox="1"/>
          <p:nvPr/>
        </p:nvSpPr>
        <p:spPr>
          <a:xfrm>
            <a:off x="3750657" y="12632602"/>
            <a:ext cx="13761927" cy="701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L="642937" indent="-642937" algn="l" defTabSz="642937">
              <a:tabLst>
                <a:tab pos="190500" algn="l"/>
                <a:tab pos="635000" algn="l"/>
              </a:tabLst>
              <a:defRPr b="1" sz="3800">
                <a:solidFill>
                  <a:srgbClr val="000000"/>
                </a:solidFill>
                <a:latin typeface="+mj-lt"/>
                <a:ea typeface="+mj-ea"/>
                <a:cs typeface="+mj-cs"/>
                <a:sym typeface="Trebuchet MS"/>
              </a:defRPr>
            </a:lvl1pPr>
          </a:lstStyle>
          <a:p>
            <a:pPr/>
            <a:r>
              <a:t>Pawlovski, et al., Probfuscation: An Obfuscation Approach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5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259">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2" fill="hold">
                                  <p:stCondLst>
                                    <p:cond delay="0"/>
                                  </p:stCondLst>
                                  <p:iterate type="el" backwards="0">
                                    <p:tmAbs val="0"/>
                                  </p:iterate>
                                  <p:childTnLst>
                                    <p:set>
                                      <p:cBhvr>
                                        <p:cTn id="11" fill="hold"/>
                                        <p:tgtEl>
                                          <p:spTgt spid="3274"/>
                                        </p:tgtEl>
                                        <p:attrNameLst>
                                          <p:attrName>style.visibility</p:attrName>
                                        </p:attrNameLst>
                                      </p:cBhvr>
                                      <p:to>
                                        <p:strVal val="visible"/>
                                      </p:to>
                                    </p:set>
                                  </p:childTnLst>
                                </p:cTn>
                              </p:par>
                            </p:childTnLst>
                          </p:cTn>
                        </p:par>
                        <p:par>
                          <p:cTn id="12" fill="hold">
                            <p:stCondLst>
                              <p:cond delay="0"/>
                            </p:stCondLst>
                            <p:childTnLst>
                              <p:par>
                                <p:cTn id="13" presetClass="entr" nodeType="afterEffect" presetSubtype="0" presetID="1" grpId="3" fill="hold">
                                  <p:stCondLst>
                                    <p:cond delay="0"/>
                                  </p:stCondLst>
                                  <p:iterate type="el" backwards="0">
                                    <p:tmAbs val="0"/>
                                  </p:iterate>
                                  <p:childTnLst>
                                    <p:set>
                                      <p:cBhvr>
                                        <p:cTn id="14" fill="hold"/>
                                        <p:tgtEl>
                                          <p:spTgt spid="3265"/>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1" presetID="2" grpId="4" fill="hold">
                                  <p:stCondLst>
                                    <p:cond delay="0"/>
                                  </p:stCondLst>
                                  <p:iterate type="el" backwards="0">
                                    <p:tmAbs val="0"/>
                                  </p:iterate>
                                  <p:childTnLst>
                                    <p:set>
                                      <p:cBhvr>
                                        <p:cTn id="17" fill="hold"/>
                                        <p:tgtEl>
                                          <p:spTgt spid="3264"/>
                                        </p:tgtEl>
                                        <p:attrNameLst>
                                          <p:attrName>style.visibility</p:attrName>
                                        </p:attrNameLst>
                                      </p:cBhvr>
                                      <p:to>
                                        <p:strVal val="visible"/>
                                      </p:to>
                                    </p:set>
                                    <p:anim calcmode="lin" valueType="num">
                                      <p:cBhvr>
                                        <p:cTn id="18" dur="2500" fill="hold"/>
                                        <p:tgtEl>
                                          <p:spTgt spid="3264"/>
                                        </p:tgtEl>
                                        <p:attrNameLst>
                                          <p:attrName>ppt_x</p:attrName>
                                        </p:attrNameLst>
                                      </p:cBhvr>
                                      <p:tavLst>
                                        <p:tav tm="0">
                                          <p:val>
                                            <p:strVal val="#ppt_x"/>
                                          </p:val>
                                        </p:tav>
                                        <p:tav tm="100000">
                                          <p:val>
                                            <p:strVal val="#ppt_x"/>
                                          </p:val>
                                        </p:tav>
                                      </p:tavLst>
                                    </p:anim>
                                    <p:anim calcmode="lin" valueType="num">
                                      <p:cBhvr>
                                        <p:cTn id="19" dur="2500" fill="hold"/>
                                        <p:tgtEl>
                                          <p:spTgt spid="3264"/>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Class="exit" nodeType="clickEffect" presetSubtype="0" presetID="1" grpId="5" fill="hold">
                                  <p:stCondLst>
                                    <p:cond delay="0"/>
                                  </p:stCondLst>
                                  <p:iterate type="el" backwards="0">
                                    <p:tmAbs val="0"/>
                                  </p:iterate>
                                  <p:childTnLst>
                                    <p:set>
                                      <p:cBhvr>
                                        <p:cTn id="23" fill="hold">
                                          <p:stCondLst>
                                            <p:cond delay="0"/>
                                          </p:stCondLst>
                                        </p:cTn>
                                        <p:tgtEl>
                                          <p:spTgt spid="3274"/>
                                        </p:tgtEl>
                                        <p:attrNameLst>
                                          <p:attrName>style.visibility</p:attrName>
                                        </p:attrNameLst>
                                      </p:cBhvr>
                                      <p:to>
                                        <p:strVal val="hidden"/>
                                      </p:to>
                                    </p:set>
                                  </p:childTnLst>
                                </p:cTn>
                              </p:par>
                            </p:childTnLst>
                          </p:cTn>
                        </p:par>
                        <p:par>
                          <p:cTn id="24" fill="hold">
                            <p:stCondLst>
                              <p:cond delay="0"/>
                            </p:stCondLst>
                            <p:childTnLst>
                              <p:par>
                                <p:cTn id="25" presetClass="entr" nodeType="afterEffect" presetSubtype="0" presetID="1" grpId="6" fill="hold">
                                  <p:stCondLst>
                                    <p:cond delay="0"/>
                                  </p:stCondLst>
                                  <p:iterate type="el" backwards="0">
                                    <p:tmAbs val="0"/>
                                  </p:iterate>
                                  <p:childTnLst>
                                    <p:set>
                                      <p:cBhvr>
                                        <p:cTn id="26" fill="hold"/>
                                        <p:tgtEl>
                                          <p:spTgt spid="3273"/>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1" fill="hold">
                                  <p:stCondLst>
                                    <p:cond delay="0"/>
                                  </p:stCondLst>
                                  <p:iterate type="el" backwards="0">
                                    <p:tmAbs val="0"/>
                                  </p:iterate>
                                  <p:childTnLst>
                                    <p:set>
                                      <p:cBhvr>
                                        <p:cTn id="29" fill="hold"/>
                                        <p:tgtEl>
                                          <p:spTgt spid="3259">
                                            <p:txEl>
                                              <p:pRg st="1" end="1"/>
                                            </p:txEl>
                                          </p:spTgt>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7" fill="hold">
                                  <p:stCondLst>
                                    <p:cond delay="0"/>
                                  </p:stCondLst>
                                  <p:iterate type="el" backwards="0">
                                    <p:tmAbs val="0"/>
                                  </p:iterate>
                                  <p:childTnLst>
                                    <p:set>
                                      <p:cBhvr>
                                        <p:cTn id="32" fill="hold"/>
                                        <p:tgtEl>
                                          <p:spTgt spid="3266"/>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8" fill="hold">
                                  <p:stCondLst>
                                    <p:cond delay="200"/>
                                  </p:stCondLst>
                                  <p:iterate type="el" backwards="0">
                                    <p:tmAbs val="0"/>
                                  </p:iterate>
                                  <p:childTnLst>
                                    <p:set>
                                      <p:cBhvr>
                                        <p:cTn id="35" fill="hold"/>
                                        <p:tgtEl>
                                          <p:spTgt spid="3267"/>
                                        </p:tgtEl>
                                        <p:attrNameLst>
                                          <p:attrName>style.visibility</p:attrName>
                                        </p:attrNameLst>
                                      </p:cBhvr>
                                      <p:to>
                                        <p:strVal val="visible"/>
                                      </p:to>
                                    </p:set>
                                  </p:childTnLst>
                                </p:cTn>
                              </p:par>
                            </p:childTnLst>
                          </p:cTn>
                        </p:par>
                        <p:par>
                          <p:cTn id="36" fill="hold">
                            <p:stCondLst>
                              <p:cond delay="200"/>
                            </p:stCondLst>
                            <p:childTnLst>
                              <p:par>
                                <p:cTn id="37" presetClass="entr" nodeType="afterEffect" presetSubtype="0" presetID="1" grpId="9" fill="hold">
                                  <p:stCondLst>
                                    <p:cond delay="200"/>
                                  </p:stCondLst>
                                  <p:iterate type="el" backwards="0">
                                    <p:tmAbs val="0"/>
                                  </p:iterate>
                                  <p:childTnLst>
                                    <p:set>
                                      <p:cBhvr>
                                        <p:cTn id="38" fill="hold"/>
                                        <p:tgtEl>
                                          <p:spTgt spid="32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el" backwards="0">
                                    <p:tmAbs val="0"/>
                                  </p:iterate>
                                  <p:childTnLst>
                                    <p:set>
                                      <p:cBhvr>
                                        <p:cTn id="42" fill="hold"/>
                                        <p:tgtEl>
                                          <p:spTgt spid="3275"/>
                                        </p:tgtEl>
                                        <p:attrNameLst>
                                          <p:attrName>style.visibility</p:attrName>
                                        </p:attrNameLst>
                                      </p:cBhvr>
                                      <p:to>
                                        <p:strVal val="visible"/>
                                      </p:to>
                                    </p:set>
                                  </p:childTnLst>
                                </p:cTn>
                              </p:par>
                            </p:childTnLst>
                          </p:cTn>
                        </p:par>
                        <p:par>
                          <p:cTn id="43" fill="hold">
                            <p:stCondLst>
                              <p:cond delay="0"/>
                            </p:stCondLst>
                            <p:childTnLst>
                              <p:par>
                                <p:cTn id="44" presetClass="exit" nodeType="afterEffect" presetSubtype="0" presetID="1" grpId="11" fill="hold">
                                  <p:stCondLst>
                                    <p:cond delay="0"/>
                                  </p:stCondLst>
                                  <p:iterate type="el" backwards="0">
                                    <p:tmAbs val="0"/>
                                  </p:iterate>
                                  <p:childTnLst>
                                    <p:set>
                                      <p:cBhvr>
                                        <p:cTn id="45" fill="hold">
                                          <p:stCondLst>
                                            <p:cond delay="0"/>
                                          </p:stCondLst>
                                        </p:cTn>
                                        <p:tgtEl>
                                          <p:spTgt spid="3264"/>
                                        </p:tgtEl>
                                        <p:attrNameLst>
                                          <p:attrName>style.visibility</p:attrName>
                                        </p:attrNameLst>
                                      </p:cBhvr>
                                      <p:to>
                                        <p:strVal val="hidden"/>
                                      </p:to>
                                    </p:set>
                                  </p:childTnLst>
                                </p:cTn>
                              </p:par>
                            </p:childTnLst>
                          </p:cTn>
                        </p:par>
                        <p:par>
                          <p:cTn id="46" fill="hold">
                            <p:stCondLst>
                              <p:cond delay="0"/>
                            </p:stCondLst>
                            <p:childTnLst>
                              <p:par>
                                <p:cTn id="47" presetClass="entr" nodeType="afterEffect" presetSubtype="0" presetID="1" grpId="1" fill="hold">
                                  <p:stCondLst>
                                    <p:cond delay="0"/>
                                  </p:stCondLst>
                                  <p:iterate type="el" backwards="0">
                                    <p:tmAbs val="0"/>
                                  </p:iterate>
                                  <p:childTnLst>
                                    <p:set>
                                      <p:cBhvr>
                                        <p:cTn id="48" fill="hold"/>
                                        <p:tgtEl>
                                          <p:spTgt spid="3259">
                                            <p:txEl>
                                              <p:pRg st="2" end="2"/>
                                            </p:txEl>
                                          </p:spTgt>
                                        </p:tgtEl>
                                        <p:attrNameLst>
                                          <p:attrName>style.visibility</p:attrName>
                                        </p:attrNameLst>
                                      </p:cBhvr>
                                      <p:to>
                                        <p:strVal val="visible"/>
                                      </p:to>
                                    </p:set>
                                  </p:childTnLst>
                                </p:cTn>
                              </p:par>
                            </p:childTnLst>
                          </p:cTn>
                        </p:par>
                        <p:par>
                          <p:cTn id="49" fill="hold">
                            <p:stCondLst>
                              <p:cond delay="0"/>
                            </p:stCondLst>
                            <p:childTnLst>
                              <p:par>
                                <p:cTn id="50" presetClass="exit" nodeType="afterEffect" presetSubtype="0" presetID="1" grpId="12" fill="hold">
                                  <p:stCondLst>
                                    <p:cond delay="0"/>
                                  </p:stCondLst>
                                  <p:iterate type="el" backwards="0">
                                    <p:tmAbs val="0"/>
                                  </p:iterate>
                                  <p:childTnLst>
                                    <p:set>
                                      <p:cBhvr>
                                        <p:cTn id="51" fill="hold">
                                          <p:stCondLst>
                                            <p:cond delay="0"/>
                                          </p:stCondLst>
                                        </p:cTn>
                                        <p:tgtEl>
                                          <p:spTgt spid="3273"/>
                                        </p:tgtEl>
                                        <p:attrNameLst>
                                          <p:attrName>style.visibility</p:attrName>
                                        </p:attrNameLst>
                                      </p:cBhvr>
                                      <p:to>
                                        <p:strVal val="hidden"/>
                                      </p:to>
                                    </p:set>
                                  </p:childTnLst>
                                </p:cTn>
                              </p:par>
                            </p:childTnLst>
                          </p:cTn>
                        </p:par>
                        <p:par>
                          <p:cTn id="52" fill="hold">
                            <p:stCondLst>
                              <p:cond delay="0"/>
                            </p:stCondLst>
                            <p:childTnLst>
                              <p:par>
                                <p:cTn id="53" presetClass="exit" nodeType="afterEffect" presetSubtype="0" presetID="1" grpId="13" fill="hold">
                                  <p:stCondLst>
                                    <p:cond delay="0"/>
                                  </p:stCondLst>
                                  <p:iterate type="el" backwards="0">
                                    <p:tmAbs val="0"/>
                                  </p:iterate>
                                  <p:childTnLst>
                                    <p:set>
                                      <p:cBhvr>
                                        <p:cTn id="54" fill="hold">
                                          <p:stCondLst>
                                            <p:cond delay="0"/>
                                          </p:stCondLst>
                                        </p:cTn>
                                        <p:tgtEl>
                                          <p:spTgt spid="3265"/>
                                        </p:tgtEl>
                                        <p:attrNameLst>
                                          <p:attrName>style.visibility</p:attrName>
                                        </p:attrNameLst>
                                      </p:cBhvr>
                                      <p:to>
                                        <p:strVal val="hidden"/>
                                      </p:to>
                                    </p:set>
                                  </p:childTnLst>
                                </p:cTn>
                              </p:par>
                            </p:childTnLst>
                          </p:cTn>
                        </p:par>
                        <p:par>
                          <p:cTn id="55" fill="hold">
                            <p:stCondLst>
                              <p:cond delay="0"/>
                            </p:stCondLst>
                            <p:childTnLst>
                              <p:par>
                                <p:cTn id="56" presetClass="exit" nodeType="afterEffect" presetSubtype="0" presetID="1" grpId="14" fill="hold">
                                  <p:stCondLst>
                                    <p:cond delay="0"/>
                                  </p:stCondLst>
                                  <p:iterate type="el" backwards="0">
                                    <p:tmAbs val="0"/>
                                  </p:iterate>
                                  <p:childTnLst>
                                    <p:set>
                                      <p:cBhvr>
                                        <p:cTn id="57" fill="hold">
                                          <p:stCondLst>
                                            <p:cond delay="0"/>
                                          </p:stCondLst>
                                        </p:cTn>
                                        <p:tgtEl>
                                          <p:spTgt spid="3266"/>
                                        </p:tgtEl>
                                        <p:attrNameLst>
                                          <p:attrName>style.visibility</p:attrName>
                                        </p:attrNameLst>
                                      </p:cBhvr>
                                      <p:to>
                                        <p:strVal val="hidden"/>
                                      </p:to>
                                    </p:set>
                                  </p:childTnLst>
                                </p:cTn>
                              </p:par>
                            </p:childTnLst>
                          </p:cTn>
                        </p:par>
                        <p:par>
                          <p:cTn id="58" fill="hold">
                            <p:stCondLst>
                              <p:cond delay="0"/>
                            </p:stCondLst>
                            <p:childTnLst>
                              <p:par>
                                <p:cTn id="59" presetClass="exit" nodeType="afterEffect" presetSubtype="0" presetID="1" grpId="15" fill="hold">
                                  <p:stCondLst>
                                    <p:cond delay="0"/>
                                  </p:stCondLst>
                                  <p:iterate type="el" backwards="0">
                                    <p:tmAbs val="0"/>
                                  </p:iterate>
                                  <p:childTnLst>
                                    <p:set>
                                      <p:cBhvr>
                                        <p:cTn id="60" fill="hold">
                                          <p:stCondLst>
                                            <p:cond delay="0"/>
                                          </p:stCondLst>
                                        </p:cTn>
                                        <p:tgtEl>
                                          <p:spTgt spid="3267"/>
                                        </p:tgtEl>
                                        <p:attrNameLst>
                                          <p:attrName>style.visibility</p:attrName>
                                        </p:attrNameLst>
                                      </p:cBhvr>
                                      <p:to>
                                        <p:strVal val="hidden"/>
                                      </p:to>
                                    </p:set>
                                  </p:childTnLst>
                                </p:cTn>
                              </p:par>
                            </p:childTnLst>
                          </p:cTn>
                        </p:par>
                        <p:par>
                          <p:cTn id="61" fill="hold">
                            <p:stCondLst>
                              <p:cond delay="0"/>
                            </p:stCondLst>
                            <p:childTnLst>
                              <p:par>
                                <p:cTn id="62" presetClass="exit" nodeType="afterEffect" presetSubtype="0" presetID="1" grpId="16" fill="hold">
                                  <p:stCondLst>
                                    <p:cond delay="0"/>
                                  </p:stCondLst>
                                  <p:iterate type="el" backwards="0">
                                    <p:tmAbs val="0"/>
                                  </p:iterate>
                                  <p:childTnLst>
                                    <p:set>
                                      <p:cBhvr>
                                        <p:cTn id="63" fill="hold">
                                          <p:stCondLst>
                                            <p:cond delay="0"/>
                                          </p:stCondLst>
                                        </p:cTn>
                                        <p:tgtEl>
                                          <p:spTgt spid="326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64" grpId="4"/>
      <p:bldP build="whole" bldLvl="1" animBg="1" rev="0" advAuto="0" spid="3268" grpId="9"/>
      <p:bldP build="whole" bldLvl="1" animBg="1" rev="0" advAuto="0" spid="3275" grpId="10"/>
      <p:bldP build="whole" bldLvl="1" animBg="1" rev="0" advAuto="0" spid="3265" grpId="3"/>
      <p:bldP build="whole" bldLvl="1" animBg="1" rev="0" advAuto="0" spid="3273" grpId="6"/>
      <p:bldP build="whole" bldLvl="1" animBg="1" rev="0" advAuto="0" spid="3264" grpId="11"/>
      <p:bldP build="whole" bldLvl="1" animBg="1" rev="0" advAuto="0" spid="3274" grpId="2"/>
      <p:bldP build="whole" bldLvl="1" animBg="1" rev="0" advAuto="0" spid="3273" grpId="12"/>
      <p:bldP build="whole" bldLvl="1" animBg="1" rev="0" advAuto="0" spid="3267" grpId="8"/>
      <p:bldP build="whole" bldLvl="1" animBg="1" rev="0" advAuto="0" spid="3266" grpId="7"/>
      <p:bldP build="whole" bldLvl="1" animBg="1" rev="0" advAuto="0" spid="3274" grpId="5"/>
      <p:bldP build="whole" bldLvl="1" animBg="1" rev="0" advAuto="0" spid="3265" grpId="13"/>
      <p:bldP build="whole" bldLvl="1" animBg="1" rev="0" advAuto="0" spid="3268" grpId="16"/>
      <p:bldP build="whole" bldLvl="1" animBg="1" rev="0" advAuto="0" spid="3267" grpId="15"/>
      <p:bldP build="whole" bldLvl="1" animBg="1" rev="0" advAuto="0" spid="3266" grpId="14"/>
      <p:bldP build="p" bldLvl="5" animBg="1" rev="0" advAuto="0" spid="3259" grpId="1"/>
    </p:bldLst>
  </p:timing>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3280" name="Text"/>
          <p:cNvSpPr txBox="1"/>
          <p:nvPr/>
        </p:nvSpPr>
        <p:spPr>
          <a:xfrm>
            <a:off x="11794693" y="10032655"/>
            <a:ext cx="794614"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8100" u="sng">
                <a:solidFill>
                  <a:srgbClr val="41FF00"/>
                </a:solidFill>
                <a:hlinkClick r:id="rId3" invalidUrl="" action="" tgtFrame="" tooltip="" history="1" highlightClick="0" endSnd="0"/>
              </a:defRPr>
            </a:lvl1pPr>
          </a:lstStyle>
          <a:p>
            <a:pPr>
              <a:defRPr u="none"/>
            </a:pPr>
            <a:r>
              <a:rPr u="sng">
                <a:hlinkClick r:id="rId3" invalidUrl="" action="" tgtFrame="" tooltip="" history="1" highlightClick="0" endSnd="0"/>
              </a:rPr>
              <a:t> </a:t>
            </a:r>
          </a:p>
        </p:txBody>
      </p:sp>
      <p:sp>
        <p:nvSpPr>
          <p:cNvPr id="3281" name="-tniaT itnA"/>
          <p:cNvSpPr txBox="1"/>
          <p:nvPr/>
        </p:nvSpPr>
        <p:spPr>
          <a:xfrm flipH="1">
            <a:off x="4527267" y="5796686"/>
            <a:ext cx="15329466"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18100">
                <a:solidFill>
                  <a:srgbClr val="41FF00"/>
                </a:solidFill>
                <a:latin typeface="Courier"/>
                <a:ea typeface="Courier"/>
                <a:cs typeface="Courier"/>
                <a:sym typeface="Courier"/>
              </a:defRPr>
            </a:lvl1pPr>
          </a:lstStyle>
          <a:p>
            <a:pPr/>
            <a:r>
              <a:t>-tniaT itnA</a:t>
            </a:r>
          </a:p>
        </p:txBody>
      </p:sp>
      <p:sp>
        <p:nvSpPr>
          <p:cNvPr id="3282" name="Anti Taint-"/>
          <p:cNvSpPr txBox="1"/>
          <p:nvPr/>
        </p:nvSpPr>
        <p:spPr>
          <a:xfrm>
            <a:off x="4527267" y="5796686"/>
            <a:ext cx="15329466"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8100">
                <a:solidFill>
                  <a:srgbClr val="41FF00"/>
                </a:solidFill>
                <a:latin typeface="Courier"/>
                <a:ea typeface="Courier"/>
                <a:cs typeface="Courier"/>
                <a:sym typeface="Courier"/>
              </a:defRPr>
            </a:lvl1pPr>
          </a:lstStyle>
          <a:p>
            <a:pPr/>
            <a:r>
              <a:t>Anti Taint-</a:t>
            </a:r>
          </a:p>
        </p:txBody>
      </p:sp>
      <p:sp>
        <p:nvSpPr>
          <p:cNvPr id="3283" name="Analysis"/>
          <p:cNvSpPr txBox="1"/>
          <p:nvPr/>
        </p:nvSpPr>
        <p:spPr>
          <a:xfrm>
            <a:off x="6596434" y="9086026"/>
            <a:ext cx="11191132"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18100">
                <a:solidFill>
                  <a:srgbClr val="41FF00"/>
                </a:solidFill>
                <a:latin typeface="Courier"/>
                <a:ea typeface="Courier"/>
                <a:cs typeface="Courier"/>
                <a:sym typeface="Courier"/>
              </a:defRPr>
            </a:lvl1pPr>
          </a:lstStyle>
          <a:p>
            <a:pPr/>
            <a:r>
              <a:t>Analysis</a:t>
            </a:r>
          </a:p>
        </p:txBody>
      </p:sp>
      <p:sp>
        <p:nvSpPr>
          <p:cNvPr id="3284" name="sisylanA"/>
          <p:cNvSpPr txBox="1"/>
          <p:nvPr/>
        </p:nvSpPr>
        <p:spPr>
          <a:xfrm flipH="1">
            <a:off x="6596434" y="9086026"/>
            <a:ext cx="11191132" cy="289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642937">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1" sz="18100">
                <a:solidFill>
                  <a:srgbClr val="41FF00"/>
                </a:solidFill>
                <a:latin typeface="Courier"/>
                <a:ea typeface="Courier"/>
                <a:cs typeface="Courier"/>
                <a:sym typeface="Courier"/>
              </a:defRPr>
            </a:lvl1pPr>
          </a:lstStyle>
          <a:p>
            <a:pPr/>
            <a:r>
              <a:t>sisylanA</a:t>
            </a:r>
          </a:p>
        </p:txBody>
      </p:sp>
      <p:grpSp>
        <p:nvGrpSpPr>
          <p:cNvPr id="3288" name="Group"/>
          <p:cNvGrpSpPr/>
          <p:nvPr/>
        </p:nvGrpSpPr>
        <p:grpSpPr>
          <a:xfrm>
            <a:off x="9166673" y="1638422"/>
            <a:ext cx="6050654" cy="3401450"/>
            <a:chOff x="0" y="0"/>
            <a:chExt cx="6050653" cy="3401448"/>
          </a:xfrm>
        </p:grpSpPr>
        <p:sp>
          <p:nvSpPr>
            <p:cNvPr id="3285" name="Oval"/>
            <p:cNvSpPr/>
            <p:nvPr/>
          </p:nvSpPr>
          <p:spPr>
            <a:xfrm>
              <a:off x="0" y="0"/>
              <a:ext cx="6050654" cy="340144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286" name="a←b;"/>
            <p:cNvSpPr txBox="1"/>
            <p:nvPr/>
          </p:nvSpPr>
          <p:spPr>
            <a:xfrm>
              <a:off x="1147729" y="151944"/>
              <a:ext cx="3627733" cy="16546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12000">
                  <a:solidFill>
                    <a:srgbClr val="000000"/>
                  </a:solidFill>
                  <a:latin typeface="Helvetica Neue"/>
                  <a:ea typeface="Helvetica Neue"/>
                  <a:cs typeface="Helvetica Neue"/>
                  <a:sym typeface="Helvetica Neue"/>
                </a:defRPr>
              </a:lvl1pPr>
            </a:lstStyle>
            <a:p>
              <a:pPr/>
              <a:r>
                <a:t>a←b;</a:t>
              </a:r>
            </a:p>
          </p:txBody>
        </p:sp>
        <p:sp>
          <p:nvSpPr>
            <p:cNvPr id="3287" name="Anti-Taint"/>
            <p:cNvSpPr txBox="1"/>
            <p:nvPr/>
          </p:nvSpPr>
          <p:spPr>
            <a:xfrm>
              <a:off x="1644639" y="2173614"/>
              <a:ext cx="3057724" cy="917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Anti-Taint</a:t>
              </a:r>
            </a:p>
          </p:txBody>
        </p:sp>
      </p:grpSp>
      <p:sp>
        <p:nvSpPr>
          <p:cNvPr id="3289" name="Line"/>
          <p:cNvSpPr/>
          <p:nvPr/>
        </p:nvSpPr>
        <p:spPr>
          <a:xfrm>
            <a:off x="13342149" y="2155368"/>
            <a:ext cx="640147" cy="313680"/>
          </a:xfrm>
          <a:custGeom>
            <a:avLst/>
            <a:gdLst/>
            <a:ahLst/>
            <a:cxnLst>
              <a:cxn ang="0">
                <a:pos x="wd2" y="hd2"/>
              </a:cxn>
              <a:cxn ang="5400000">
                <a:pos x="wd2" y="hd2"/>
              </a:cxn>
              <a:cxn ang="10800000">
                <a:pos x="wd2" y="hd2"/>
              </a:cxn>
              <a:cxn ang="16200000">
                <a:pos x="wd2" y="hd2"/>
              </a:cxn>
            </a:cxnLst>
            <a:rect l="0" t="0" r="r" b="b"/>
            <a:pathLst>
              <a:path w="21600" h="21087" fill="norm" stroke="1" extrusionOk="0">
                <a:moveTo>
                  <a:pt x="0" y="21087"/>
                </a:moveTo>
                <a:cubicBezTo>
                  <a:pt x="2577" y="13042"/>
                  <a:pt x="6354" y="6807"/>
                  <a:pt x="10800" y="3257"/>
                </a:cubicBezTo>
                <a:cubicBezTo>
                  <a:pt x="14224" y="523"/>
                  <a:pt x="17930" y="-513"/>
                  <a:pt x="21600" y="237"/>
                </a:cubicBezTo>
              </a:path>
            </a:pathLst>
          </a:custGeom>
          <a:ln w="101600">
            <a:solidFill>
              <a:srgbClr val="B51700"/>
            </a:solidFill>
            <a:miter lim="400000"/>
            <a:headEnd type="triangle"/>
          </a:ln>
        </p:spPr>
        <p:txBody>
          <a:bodyPr lIns="71437" tIns="71437" rIns="71437" bIns="71437" anchor="ctr"/>
          <a:lstStyle/>
          <a:p>
            <a:pPr>
              <a:defRPr sz="3000">
                <a:latin typeface="Helvetica Neue Medium"/>
                <a:ea typeface="Helvetica Neue Medium"/>
                <a:cs typeface="Helvetica Neue Medium"/>
                <a:sym typeface="Helvetica Neue Medium"/>
              </a:defRPr>
            </a:pPr>
          </a:p>
        </p:txBody>
      </p:sp>
      <p:sp>
        <p:nvSpPr>
          <p:cNvPr id="3290" name="Line"/>
          <p:cNvSpPr/>
          <p:nvPr/>
        </p:nvSpPr>
        <p:spPr>
          <a:xfrm>
            <a:off x="12392831" y="2841051"/>
            <a:ext cx="896673" cy="724095"/>
          </a:xfrm>
          <a:custGeom>
            <a:avLst/>
            <a:gdLst/>
            <a:ahLst/>
            <a:cxnLst>
              <a:cxn ang="0">
                <a:pos x="wd2" y="hd2"/>
              </a:cxn>
              <a:cxn ang="5400000">
                <a:pos x="wd2" y="hd2"/>
              </a:cxn>
              <a:cxn ang="10800000">
                <a:pos x="wd2" y="hd2"/>
              </a:cxn>
              <a:cxn ang="16200000">
                <a:pos x="wd2" y="hd2"/>
              </a:cxn>
            </a:cxnLst>
            <a:rect l="0" t="0" r="r" b="b"/>
            <a:pathLst>
              <a:path w="21432" h="21556" fill="norm" stroke="1" extrusionOk="0">
                <a:moveTo>
                  <a:pt x="21432" y="17488"/>
                </a:moveTo>
                <a:cubicBezTo>
                  <a:pt x="19839" y="20117"/>
                  <a:pt x="16998" y="21528"/>
                  <a:pt x="13858" y="21556"/>
                </a:cubicBezTo>
                <a:cubicBezTo>
                  <a:pt x="8910" y="21600"/>
                  <a:pt x="5000" y="18447"/>
                  <a:pt x="2762" y="14533"/>
                </a:cubicBezTo>
                <a:cubicBezTo>
                  <a:pt x="246" y="10134"/>
                  <a:pt x="-168" y="4957"/>
                  <a:pt x="51" y="0"/>
                </a:cubicBezTo>
              </a:path>
            </a:pathLst>
          </a:custGeom>
          <a:ln w="101600">
            <a:solidFill>
              <a:srgbClr val="B51700"/>
            </a:solidFill>
            <a:miter lim="400000"/>
            <a:tailEnd type="triangle"/>
          </a:ln>
        </p:spPr>
        <p:txBody>
          <a:bodyPr lIns="71437" tIns="71437" rIns="71437" bIns="71437" anchor="ctr"/>
          <a:lstStyle/>
          <a:p>
            <a:pPr>
              <a:defRPr sz="3000">
                <a:latin typeface="Helvetica Neue Medium"/>
                <a:ea typeface="Helvetica Neue Medium"/>
                <a:cs typeface="Helvetica Neue Medium"/>
                <a:sym typeface="Helvetica Neue Medium"/>
              </a:defRPr>
            </a:pPr>
          </a:p>
        </p:txBody>
      </p:sp>
      <p:sp>
        <p:nvSpPr>
          <p:cNvPr id="3291" name="Line"/>
          <p:cNvSpPr/>
          <p:nvPr/>
        </p:nvSpPr>
        <p:spPr>
          <a:xfrm>
            <a:off x="10988733" y="2198630"/>
            <a:ext cx="1244600" cy="480517"/>
          </a:xfrm>
          <a:custGeom>
            <a:avLst/>
            <a:gdLst/>
            <a:ahLst/>
            <a:cxnLst>
              <a:cxn ang="0">
                <a:pos x="wd2" y="hd2"/>
              </a:cxn>
              <a:cxn ang="5400000">
                <a:pos x="wd2" y="hd2"/>
              </a:cxn>
              <a:cxn ang="10800000">
                <a:pos x="wd2" y="hd2"/>
              </a:cxn>
              <a:cxn ang="16200000">
                <a:pos x="wd2" y="hd2"/>
              </a:cxn>
            </a:cxnLst>
            <a:rect l="0" t="0" r="r" b="b"/>
            <a:pathLst>
              <a:path w="21600" h="20766" fill="norm" stroke="1" extrusionOk="0">
                <a:moveTo>
                  <a:pt x="21600" y="20766"/>
                </a:moveTo>
                <a:cubicBezTo>
                  <a:pt x="21304" y="16874"/>
                  <a:pt x="20677" y="13185"/>
                  <a:pt x="19760" y="9948"/>
                </a:cubicBezTo>
                <a:cubicBezTo>
                  <a:pt x="18681" y="6139"/>
                  <a:pt x="17224" y="3046"/>
                  <a:pt x="15468" y="1429"/>
                </a:cubicBezTo>
                <a:cubicBezTo>
                  <a:pt x="13010" y="-834"/>
                  <a:pt x="10339" y="72"/>
                  <a:pt x="7745" y="885"/>
                </a:cubicBezTo>
                <a:cubicBezTo>
                  <a:pt x="4378" y="1939"/>
                  <a:pt x="722" y="4212"/>
                  <a:pt x="0" y="12039"/>
                </a:cubicBezTo>
              </a:path>
            </a:pathLst>
          </a:custGeom>
          <a:ln w="101600">
            <a:solidFill>
              <a:srgbClr val="B51700"/>
            </a:solidFill>
            <a:miter lim="400000"/>
            <a:tailEnd type="triangle"/>
          </a:ln>
        </p:spPr>
        <p:txBody>
          <a:bodyPr lIns="71437" tIns="71437" rIns="71437" bIns="71437" anchor="ctr"/>
          <a:lstStyle/>
          <a:p>
            <a:pPr>
              <a:defRPr sz="3000">
                <a:latin typeface="Helvetica Neue Medium"/>
                <a:ea typeface="Helvetica Neue Medium"/>
                <a:cs typeface="Helvetica Neue Medium"/>
                <a:sym typeface="Helvetica Neue Medium"/>
              </a:defRPr>
            </a:pPr>
          </a:p>
        </p:txBody>
      </p:sp>
      <p:sp>
        <p:nvSpPr>
          <p:cNvPr id="3292" name="Line"/>
          <p:cNvSpPr/>
          <p:nvPr/>
        </p:nvSpPr>
        <p:spPr>
          <a:xfrm>
            <a:off x="10401253" y="3407720"/>
            <a:ext cx="524137" cy="410991"/>
          </a:xfrm>
          <a:custGeom>
            <a:avLst/>
            <a:gdLst/>
            <a:ahLst/>
            <a:cxnLst>
              <a:cxn ang="0">
                <a:pos x="wd2" y="hd2"/>
              </a:cxn>
              <a:cxn ang="5400000">
                <a:pos x="wd2" y="hd2"/>
              </a:cxn>
              <a:cxn ang="10800000">
                <a:pos x="wd2" y="hd2"/>
              </a:cxn>
              <a:cxn ang="16200000">
                <a:pos x="wd2" y="hd2"/>
              </a:cxn>
            </a:cxnLst>
            <a:rect l="0" t="0" r="r" b="b"/>
            <a:pathLst>
              <a:path w="21520" h="21600" fill="norm" stroke="1" extrusionOk="0">
                <a:moveTo>
                  <a:pt x="21509" y="0"/>
                </a:moveTo>
                <a:cubicBezTo>
                  <a:pt x="21600" y="2427"/>
                  <a:pt x="21182" y="7378"/>
                  <a:pt x="18357" y="11342"/>
                </a:cubicBezTo>
                <a:cubicBezTo>
                  <a:pt x="13965" y="17506"/>
                  <a:pt x="5733" y="18619"/>
                  <a:pt x="0" y="21600"/>
                </a:cubicBezTo>
              </a:path>
            </a:pathLst>
          </a:custGeom>
          <a:ln w="101600">
            <a:solidFill>
              <a:srgbClr val="B51700"/>
            </a:solidFill>
            <a:miter lim="400000"/>
            <a:tailEnd type="triangle"/>
          </a:ln>
        </p:spPr>
        <p:txBody>
          <a:bodyPr lIns="71437" tIns="71437" rIns="71437" bIns="71437" anchor="ctr"/>
          <a:lstStyle/>
          <a:p>
            <a:pPr>
              <a:defRPr sz="30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Subtype="10" presetID="19" grpId="1" fill="hold">
                                  <p:stCondLst>
                                    <p:cond delay="0"/>
                                  </p:stCondLst>
                                  <p:iterate type="lt" backwards="0">
                                    <p:tmAbs val="0"/>
                                  </p:iterate>
                                  <p:childTnLst>
                                    <p:anim calcmode="lin" valueType="num">
                                      <p:cBhvr>
                                        <p:cTn id="6" dur="1000" fill="hold"/>
                                        <p:tgtEl>
                                          <p:spTgt spid="3281"/>
                                        </p:tgtEl>
                                        <p:attrNameLst>
                                          <p:attrName>ppt_h</p:attrName>
                                        </p:attrNameLst>
                                      </p:cBhvr>
                                      <p:tavLst>
                                        <p:tav tm="0">
                                          <p:val>
                                            <p:strVal val="ppt_h"/>
                                          </p:val>
                                        </p:tav>
                                        <p:tav tm="100000">
                                          <p:val>
                                            <p:strVal val="ppt_h"/>
                                          </p:val>
                                        </p:tav>
                                      </p:tavLst>
                                    </p:anim>
                                    <p:anim calcmode="lin" valueType="num">
                                      <p:cBhvr>
                                        <p:cTn id="7" dur="1000" fill="hold"/>
                                        <p:tgtEl>
                                          <p:spTgt spid="328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fill="hold">
                                          <p:stCondLst>
                                            <p:cond delay="999"/>
                                          </p:stCondLst>
                                        </p:cTn>
                                        <p:tgtEl>
                                          <p:spTgt spid="3281"/>
                                        </p:tgtEl>
                                        <p:attrNameLst>
                                          <p:attrName>style.visibility</p:attrName>
                                        </p:attrNameLst>
                                      </p:cBhvr>
                                      <p:to>
                                        <p:strVal val="hidden"/>
                                      </p:to>
                                    </p:set>
                                  </p:childTnLst>
                                </p:cTn>
                              </p:par>
                            </p:childTnLst>
                          </p:cTn>
                        </p:par>
                        <p:par>
                          <p:cTn id="9" fill="hold">
                            <p:stCondLst>
                              <p:cond delay="1000"/>
                            </p:stCondLst>
                            <p:childTnLst>
                              <p:par>
                                <p:cTn id="10" presetClass="entr" nodeType="afterEffect" presetSubtype="10" presetID="19" grpId="2" fill="hold">
                                  <p:stCondLst>
                                    <p:cond delay="0"/>
                                  </p:stCondLst>
                                  <p:iterate type="lt" backwards="0">
                                    <p:tmAbs val="0"/>
                                  </p:iterate>
                                  <p:childTnLst>
                                    <p:set>
                                      <p:cBhvr>
                                        <p:cTn id="11" fill="hold"/>
                                        <p:tgtEl>
                                          <p:spTgt spid="3282"/>
                                        </p:tgtEl>
                                        <p:attrNameLst>
                                          <p:attrName>style.visibility</p:attrName>
                                        </p:attrNameLst>
                                      </p:cBhvr>
                                      <p:to>
                                        <p:strVal val="visible"/>
                                      </p:to>
                                    </p:set>
                                    <p:anim calcmode="lin" valueType="num">
                                      <p:cBhvr>
                                        <p:cTn id="12" dur="1000" fill="hold"/>
                                        <p:tgtEl>
                                          <p:spTgt spid="3282"/>
                                        </p:tgtEl>
                                        <p:attrNameLst>
                                          <p:attrName>ppt_w</p:attrName>
                                        </p:attrNameLst>
                                      </p:cBhvr>
                                      <p:tavLst>
                                        <p:tav tm="0" fmla="#ppt_w*sin(2.5*pi*$)">
                                          <p:val>
                                            <p:fltVal val="0"/>
                                          </p:val>
                                        </p:tav>
                                        <p:tav tm="100000">
                                          <p:val>
                                            <p:fltVal val="1"/>
                                          </p:val>
                                        </p:tav>
                                      </p:tavLst>
                                    </p:anim>
                                    <p:anim calcmode="lin" valueType="num">
                                      <p:cBhvr>
                                        <p:cTn id="13" dur="1000" fill="hold"/>
                                        <p:tgtEl>
                                          <p:spTgt spid="3282"/>
                                        </p:tgtEl>
                                        <p:attrNameLst>
                                          <p:attrName>ppt_h</p:attrName>
                                        </p:attrNameLst>
                                      </p:cBhvr>
                                      <p:tavLst>
                                        <p:tav tm="0">
                                          <p:val>
                                            <p:strVal val="#ppt_h"/>
                                          </p:val>
                                        </p:tav>
                                        <p:tav tm="100000">
                                          <p:val>
                                            <p:strVal val="#ppt_h"/>
                                          </p:val>
                                        </p:tav>
                                      </p:tavLst>
                                    </p:anim>
                                  </p:childTnLst>
                                </p:cTn>
                              </p:par>
                            </p:childTnLst>
                          </p:cTn>
                        </p:par>
                        <p:par>
                          <p:cTn id="14" fill="hold">
                            <p:stCondLst>
                              <p:cond delay="2000"/>
                            </p:stCondLst>
                            <p:childTnLst>
                              <p:par>
                                <p:cTn id="15" presetClass="entr" nodeType="afterEffect" presetSubtype="10" presetID="19" grpId="3" fill="hold">
                                  <p:stCondLst>
                                    <p:cond delay="0"/>
                                  </p:stCondLst>
                                  <p:iterate type="lt" backwards="0">
                                    <p:tmAbs val="0"/>
                                  </p:iterate>
                                  <p:childTnLst>
                                    <p:set>
                                      <p:cBhvr>
                                        <p:cTn id="16" fill="hold"/>
                                        <p:tgtEl>
                                          <p:spTgt spid="3283"/>
                                        </p:tgtEl>
                                        <p:attrNameLst>
                                          <p:attrName>style.visibility</p:attrName>
                                        </p:attrNameLst>
                                      </p:cBhvr>
                                      <p:to>
                                        <p:strVal val="visible"/>
                                      </p:to>
                                    </p:set>
                                    <p:anim calcmode="lin" valueType="num">
                                      <p:cBhvr>
                                        <p:cTn id="17" dur="1000" fill="hold"/>
                                        <p:tgtEl>
                                          <p:spTgt spid="3283"/>
                                        </p:tgtEl>
                                        <p:attrNameLst>
                                          <p:attrName>ppt_w</p:attrName>
                                        </p:attrNameLst>
                                      </p:cBhvr>
                                      <p:tavLst>
                                        <p:tav tm="0" fmla="#ppt_w*sin(2.5*pi*$)">
                                          <p:val>
                                            <p:fltVal val="0"/>
                                          </p:val>
                                        </p:tav>
                                        <p:tav tm="100000">
                                          <p:val>
                                            <p:fltVal val="1"/>
                                          </p:val>
                                        </p:tav>
                                      </p:tavLst>
                                    </p:anim>
                                    <p:anim calcmode="lin" valueType="num">
                                      <p:cBhvr>
                                        <p:cTn id="18" dur="1000" fill="hold"/>
                                        <p:tgtEl>
                                          <p:spTgt spid="3283"/>
                                        </p:tgtEl>
                                        <p:attrNameLst>
                                          <p:attrName>ppt_h</p:attrName>
                                        </p:attrNameLst>
                                      </p:cBhvr>
                                      <p:tavLst>
                                        <p:tav tm="0">
                                          <p:val>
                                            <p:strVal val="#ppt_h"/>
                                          </p:val>
                                        </p:tav>
                                        <p:tav tm="100000">
                                          <p:val>
                                            <p:strVal val="#ppt_h"/>
                                          </p:val>
                                        </p:tav>
                                      </p:tavLst>
                                    </p:anim>
                                  </p:childTnLst>
                                </p:cTn>
                              </p:par>
                            </p:childTnLst>
                          </p:cTn>
                        </p:par>
                        <p:par>
                          <p:cTn id="19" fill="hold">
                            <p:stCondLst>
                              <p:cond delay="3000"/>
                            </p:stCondLst>
                            <p:childTnLst>
                              <p:par>
                                <p:cTn id="20" presetClass="exit" nodeType="afterEffect" presetSubtype="10" presetID="19" grpId="4" fill="hold">
                                  <p:stCondLst>
                                    <p:cond delay="0"/>
                                  </p:stCondLst>
                                  <p:iterate type="lt" backwards="0">
                                    <p:tmAbs val="0"/>
                                  </p:iterate>
                                  <p:childTnLst>
                                    <p:anim calcmode="lin" valueType="num">
                                      <p:cBhvr>
                                        <p:cTn id="21" dur="1000" fill="hold"/>
                                        <p:tgtEl>
                                          <p:spTgt spid="3284"/>
                                        </p:tgtEl>
                                        <p:attrNameLst>
                                          <p:attrName>ppt_h</p:attrName>
                                        </p:attrNameLst>
                                      </p:cBhvr>
                                      <p:tavLst>
                                        <p:tav tm="0">
                                          <p:val>
                                            <p:strVal val="ppt_h"/>
                                          </p:val>
                                        </p:tav>
                                        <p:tav tm="100000">
                                          <p:val>
                                            <p:strVal val="ppt_h"/>
                                          </p:val>
                                        </p:tav>
                                      </p:tavLst>
                                    </p:anim>
                                    <p:anim calcmode="lin" valueType="num">
                                      <p:cBhvr>
                                        <p:cTn id="22" dur="1000" fill="hold"/>
                                        <p:tgtEl>
                                          <p:spTgt spid="328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23" fill="hold">
                                          <p:stCondLst>
                                            <p:cond delay="999"/>
                                          </p:stCondLst>
                                        </p:cTn>
                                        <p:tgtEl>
                                          <p:spTgt spid="3284"/>
                                        </p:tgtEl>
                                        <p:attrNameLst>
                                          <p:attrName>style.visibility</p:attrName>
                                        </p:attrNameLst>
                                      </p:cBhvr>
                                      <p:to>
                                        <p:strVal val="hidden"/>
                                      </p:to>
                                    </p:set>
                                  </p:childTnLst>
                                </p:cTn>
                              </p:par>
                            </p:childTnLst>
                          </p:cTn>
                        </p:par>
                        <p:par>
                          <p:cTn id="24" fill="hold">
                            <p:stCondLst>
                              <p:cond delay="4000"/>
                            </p:stCondLst>
                            <p:childTnLst>
                              <p:par>
                                <p:cTn id="25" presetClass="entr" nodeType="afterEffect" presetID="9" grpId="5" fill="hold">
                                  <p:stCondLst>
                                    <p:cond delay="0"/>
                                  </p:stCondLst>
                                  <p:iterate type="el" backwards="0">
                                    <p:tmAbs val="0"/>
                                  </p:iterate>
                                  <p:childTnLst>
                                    <p:set>
                                      <p:cBhvr>
                                        <p:cTn id="26" fill="hold"/>
                                        <p:tgtEl>
                                          <p:spTgt spid="3289"/>
                                        </p:tgtEl>
                                        <p:attrNameLst>
                                          <p:attrName>style.visibility</p:attrName>
                                        </p:attrNameLst>
                                      </p:cBhvr>
                                      <p:to>
                                        <p:strVal val="visible"/>
                                      </p:to>
                                    </p:set>
                                    <p:animEffect filter="dissolve" transition="in">
                                      <p:cBhvr>
                                        <p:cTn id="27" dur="400"/>
                                        <p:tgtEl>
                                          <p:spTgt spid="3289"/>
                                        </p:tgtEl>
                                      </p:cBhvr>
                                    </p:animEffect>
                                  </p:childTnLst>
                                </p:cTn>
                              </p:par>
                            </p:childTnLst>
                          </p:cTn>
                        </p:par>
                        <p:par>
                          <p:cTn id="28" fill="hold">
                            <p:stCondLst>
                              <p:cond delay="4400"/>
                            </p:stCondLst>
                            <p:childTnLst>
                              <p:par>
                                <p:cTn id="29" presetClass="entr" nodeType="afterEffect" presetID="9" grpId="6" fill="hold">
                                  <p:stCondLst>
                                    <p:cond delay="0"/>
                                  </p:stCondLst>
                                  <p:iterate type="el" backwards="0">
                                    <p:tmAbs val="0"/>
                                  </p:iterate>
                                  <p:childTnLst>
                                    <p:set>
                                      <p:cBhvr>
                                        <p:cTn id="30" fill="hold"/>
                                        <p:tgtEl>
                                          <p:spTgt spid="3290"/>
                                        </p:tgtEl>
                                        <p:attrNameLst>
                                          <p:attrName>style.visibility</p:attrName>
                                        </p:attrNameLst>
                                      </p:cBhvr>
                                      <p:to>
                                        <p:strVal val="visible"/>
                                      </p:to>
                                    </p:set>
                                    <p:animEffect filter="dissolve" transition="in">
                                      <p:cBhvr>
                                        <p:cTn id="31" dur="400"/>
                                        <p:tgtEl>
                                          <p:spTgt spid="3290"/>
                                        </p:tgtEl>
                                      </p:cBhvr>
                                    </p:animEffect>
                                  </p:childTnLst>
                                </p:cTn>
                              </p:par>
                            </p:childTnLst>
                          </p:cTn>
                        </p:par>
                        <p:par>
                          <p:cTn id="32" fill="hold">
                            <p:stCondLst>
                              <p:cond delay="4800"/>
                            </p:stCondLst>
                            <p:childTnLst>
                              <p:par>
                                <p:cTn id="33" presetClass="entr" nodeType="afterEffect" presetID="9" grpId="7" fill="hold">
                                  <p:stCondLst>
                                    <p:cond delay="0"/>
                                  </p:stCondLst>
                                  <p:iterate type="el" backwards="0">
                                    <p:tmAbs val="0"/>
                                  </p:iterate>
                                  <p:childTnLst>
                                    <p:set>
                                      <p:cBhvr>
                                        <p:cTn id="34" fill="hold"/>
                                        <p:tgtEl>
                                          <p:spTgt spid="3291"/>
                                        </p:tgtEl>
                                        <p:attrNameLst>
                                          <p:attrName>style.visibility</p:attrName>
                                        </p:attrNameLst>
                                      </p:cBhvr>
                                      <p:to>
                                        <p:strVal val="visible"/>
                                      </p:to>
                                    </p:set>
                                    <p:animEffect filter="dissolve" transition="in">
                                      <p:cBhvr>
                                        <p:cTn id="35" dur="400"/>
                                        <p:tgtEl>
                                          <p:spTgt spid="3291"/>
                                        </p:tgtEl>
                                      </p:cBhvr>
                                    </p:animEffect>
                                  </p:childTnLst>
                                </p:cTn>
                              </p:par>
                            </p:childTnLst>
                          </p:cTn>
                        </p:par>
                        <p:par>
                          <p:cTn id="36" fill="hold">
                            <p:stCondLst>
                              <p:cond delay="5200"/>
                            </p:stCondLst>
                            <p:childTnLst>
                              <p:par>
                                <p:cTn id="37" presetClass="entr" nodeType="afterEffect" presetID="9" grpId="8" fill="hold">
                                  <p:stCondLst>
                                    <p:cond delay="0"/>
                                  </p:stCondLst>
                                  <p:iterate type="el" backwards="0">
                                    <p:tmAbs val="0"/>
                                  </p:iterate>
                                  <p:childTnLst>
                                    <p:set>
                                      <p:cBhvr>
                                        <p:cTn id="38" fill="hold"/>
                                        <p:tgtEl>
                                          <p:spTgt spid="3292"/>
                                        </p:tgtEl>
                                        <p:attrNameLst>
                                          <p:attrName>style.visibility</p:attrName>
                                        </p:attrNameLst>
                                      </p:cBhvr>
                                      <p:to>
                                        <p:strVal val="visible"/>
                                      </p:to>
                                    </p:set>
                                    <p:animEffect filter="dissolve" transition="in">
                                      <p:cBhvr>
                                        <p:cTn id="39" dur="400"/>
                                        <p:tgtEl>
                                          <p:spTgt spid="3292"/>
                                        </p:tgtEl>
                                      </p:cBhvr>
                                    </p:animEffect>
                                  </p:childTnLst>
                                </p:cTn>
                              </p:par>
                            </p:childTnLst>
                          </p:cTn>
                        </p:par>
                        <p:par>
                          <p:cTn id="40" fill="hold">
                            <p:stCondLst>
                              <p:cond delay="5600"/>
                            </p:stCondLst>
                            <p:childTnLst>
                              <p:par>
                                <p:cTn id="41" presetClass="exit" nodeType="afterEffect" presetSubtype="4" presetID="22" grpId="9" fill="hold">
                                  <p:stCondLst>
                                    <p:cond delay="0"/>
                                  </p:stCondLst>
                                  <p:iterate type="el" backwards="0">
                                    <p:tmAbs val="0"/>
                                  </p:iterate>
                                  <p:childTnLst>
                                    <p:animEffect filter="wipe(down)" transition="out">
                                      <p:cBhvr>
                                        <p:cTn id="42" dur="1000" fill="hold"/>
                                        <p:tgtEl>
                                          <p:spTgt spid="3289"/>
                                        </p:tgtEl>
                                      </p:cBhvr>
                                    </p:animEffect>
                                    <p:set>
                                      <p:cBhvr>
                                        <p:cTn id="43" fill="hold">
                                          <p:stCondLst>
                                            <p:cond delay="999"/>
                                          </p:stCondLst>
                                        </p:cTn>
                                        <p:tgtEl>
                                          <p:spTgt spid="3289"/>
                                        </p:tgtEl>
                                        <p:attrNameLst>
                                          <p:attrName>style.visibility</p:attrName>
                                        </p:attrNameLst>
                                      </p:cBhvr>
                                      <p:to>
                                        <p:strVal val="hidden"/>
                                      </p:to>
                                    </p:set>
                                  </p:childTnLst>
                                </p:cTn>
                              </p:par>
                            </p:childTnLst>
                          </p:cTn>
                        </p:par>
                        <p:par>
                          <p:cTn id="44" fill="hold">
                            <p:stCondLst>
                              <p:cond delay="6600"/>
                            </p:stCondLst>
                            <p:childTnLst>
                              <p:par>
                                <p:cTn id="45" presetClass="exit" nodeType="afterEffect" presetSubtype="4" presetID="22" grpId="10" fill="hold">
                                  <p:stCondLst>
                                    <p:cond delay="0"/>
                                  </p:stCondLst>
                                  <p:iterate type="el" backwards="0">
                                    <p:tmAbs val="0"/>
                                  </p:iterate>
                                  <p:childTnLst>
                                    <p:animEffect filter="wipe(down)" transition="out">
                                      <p:cBhvr>
                                        <p:cTn id="46" dur="1000" fill="hold"/>
                                        <p:tgtEl>
                                          <p:spTgt spid="3291"/>
                                        </p:tgtEl>
                                      </p:cBhvr>
                                    </p:animEffect>
                                    <p:set>
                                      <p:cBhvr>
                                        <p:cTn id="47" fill="hold">
                                          <p:stCondLst>
                                            <p:cond delay="999"/>
                                          </p:stCondLst>
                                        </p:cTn>
                                        <p:tgtEl>
                                          <p:spTgt spid="3291"/>
                                        </p:tgtEl>
                                        <p:attrNameLst>
                                          <p:attrName>style.visibility</p:attrName>
                                        </p:attrNameLst>
                                      </p:cBhvr>
                                      <p:to>
                                        <p:strVal val="hidden"/>
                                      </p:to>
                                    </p:set>
                                  </p:childTnLst>
                                </p:cTn>
                              </p:par>
                            </p:childTnLst>
                          </p:cTn>
                        </p:par>
                        <p:par>
                          <p:cTn id="48" fill="hold">
                            <p:stCondLst>
                              <p:cond delay="7600"/>
                            </p:stCondLst>
                            <p:childTnLst>
                              <p:par>
                                <p:cTn id="49" presetClass="exit" nodeType="afterEffect" presetSubtype="4" presetID="22" grpId="11" fill="hold">
                                  <p:stCondLst>
                                    <p:cond delay="0"/>
                                  </p:stCondLst>
                                  <p:iterate type="el" backwards="0">
                                    <p:tmAbs val="0"/>
                                  </p:iterate>
                                  <p:childTnLst>
                                    <p:animEffect filter="wipe(down)" transition="out">
                                      <p:cBhvr>
                                        <p:cTn id="50" dur="1000" fill="hold"/>
                                        <p:tgtEl>
                                          <p:spTgt spid="3290"/>
                                        </p:tgtEl>
                                      </p:cBhvr>
                                    </p:animEffect>
                                    <p:set>
                                      <p:cBhvr>
                                        <p:cTn id="51" fill="hold">
                                          <p:stCondLst>
                                            <p:cond delay="999"/>
                                          </p:stCondLst>
                                        </p:cTn>
                                        <p:tgtEl>
                                          <p:spTgt spid="3290"/>
                                        </p:tgtEl>
                                        <p:attrNameLst>
                                          <p:attrName>style.visibility</p:attrName>
                                        </p:attrNameLst>
                                      </p:cBhvr>
                                      <p:to>
                                        <p:strVal val="hidden"/>
                                      </p:to>
                                    </p:set>
                                  </p:childTnLst>
                                </p:cTn>
                              </p:par>
                            </p:childTnLst>
                          </p:cTn>
                        </p:par>
                        <p:par>
                          <p:cTn id="52" fill="hold">
                            <p:stCondLst>
                              <p:cond delay="8600"/>
                            </p:stCondLst>
                            <p:childTnLst>
                              <p:par>
                                <p:cTn id="53" presetClass="exit" nodeType="afterEffect" presetSubtype="4" presetID="22" grpId="12" fill="hold">
                                  <p:stCondLst>
                                    <p:cond delay="0"/>
                                  </p:stCondLst>
                                  <p:iterate type="el" backwards="0">
                                    <p:tmAbs val="0"/>
                                  </p:iterate>
                                  <p:childTnLst>
                                    <p:animEffect filter="wipe(down)" transition="out">
                                      <p:cBhvr>
                                        <p:cTn id="54" dur="1000" fill="hold"/>
                                        <p:tgtEl>
                                          <p:spTgt spid="3292"/>
                                        </p:tgtEl>
                                      </p:cBhvr>
                                    </p:animEffect>
                                    <p:set>
                                      <p:cBhvr>
                                        <p:cTn id="55" fill="hold">
                                          <p:stCondLst>
                                            <p:cond delay="999"/>
                                          </p:stCondLst>
                                        </p:cTn>
                                        <p:tgtEl>
                                          <p:spTgt spid="329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91" grpId="7"/>
      <p:bldP build="whole" bldLvl="1" animBg="1" rev="0" advAuto="0" spid="3289" grpId="5"/>
      <p:bldP build="whole" bldLvl="1" animBg="1" rev="0" advAuto="0" spid="3291" grpId="10"/>
      <p:bldP build="whole" bldLvl="1" animBg="1" rev="0" advAuto="0" spid="3281" grpId="1"/>
      <p:bldP build="whole" bldLvl="1" animBg="1" rev="0" advAuto="0" spid="3289" grpId="9"/>
      <p:bldP build="whole" bldLvl="1" animBg="1" rev="0" advAuto="0" spid="3284" grpId="4"/>
      <p:bldP build="whole" bldLvl="1" animBg="1" rev="0" advAuto="0" spid="3282" grpId="2"/>
      <p:bldP build="whole" bldLvl="1" animBg="1" rev="0" advAuto="0" spid="3283" grpId="3"/>
      <p:bldP build="whole" bldLvl="1" animBg="1" rev="0" advAuto="0" spid="3292" grpId="8"/>
      <p:bldP build="whole" bldLvl="1" animBg="1" rev="0" advAuto="0" spid="3290" grpId="6"/>
      <p:bldP build="whole" bldLvl="1" animBg="1" rev="0" advAuto="0" spid="3292" grpId="12"/>
      <p:bldP build="whole" bldLvl="1" animBg="1" rev="0" advAuto="0" spid="3290" grpId="11"/>
    </p:bldLst>
  </p:timing>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658DA0"/>
        </a:solidFill>
      </p:bgPr>
    </p:bg>
    <p:spTree>
      <p:nvGrpSpPr>
        <p:cNvPr id="1" name=""/>
        <p:cNvGrpSpPr/>
        <p:nvPr/>
      </p:nvGrpSpPr>
      <p:grpSpPr>
        <a:xfrm>
          <a:off x="0" y="0"/>
          <a:ext cx="0" cy="0"/>
          <a:chOff x="0" y="0"/>
          <a:chExt cx="0" cy="0"/>
        </a:xfrm>
      </p:grpSpPr>
      <p:sp>
        <p:nvSpPr>
          <p:cNvPr id="3296" name="Rounded Rectangle"/>
          <p:cNvSpPr/>
          <p:nvPr/>
        </p:nvSpPr>
        <p:spPr>
          <a:xfrm>
            <a:off x="1108930" y="4631083"/>
            <a:ext cx="22533589" cy="4426527"/>
          </a:xfrm>
          <a:prstGeom prst="roundRect">
            <a:avLst>
              <a:gd name="adj" fmla="val 20317"/>
            </a:avLst>
          </a:prstGeom>
          <a:solidFill>
            <a:srgbClr val="87D6FF"/>
          </a:solidFill>
          <a:ln w="101600">
            <a:solidFill>
              <a:srgbClr val="3D315B"/>
            </a:solidFill>
            <a:miter lim="400000"/>
          </a:ln>
          <a:effectLst>
            <a:outerShdw sx="100000" sy="100000" kx="0" ky="0" algn="b" rotWithShape="0" blurRad="190500" dist="228600" dir="959345">
              <a:srgbClr val="000000"/>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grpSp>
        <p:nvGrpSpPr>
          <p:cNvPr id="3309" name="Group"/>
          <p:cNvGrpSpPr/>
          <p:nvPr/>
        </p:nvGrpSpPr>
        <p:grpSpPr>
          <a:xfrm>
            <a:off x="5765909" y="9226090"/>
            <a:ext cx="13219631" cy="3801083"/>
            <a:chOff x="0" y="0"/>
            <a:chExt cx="13219630" cy="3801082"/>
          </a:xfrm>
        </p:grpSpPr>
        <p:pic>
          <p:nvPicPr>
            <p:cNvPr id="3297" name="Group" descr="Group"/>
            <p:cNvPicPr>
              <a:picLocks noChangeAspect="1"/>
            </p:cNvPicPr>
            <p:nvPr/>
          </p:nvPicPr>
          <p:blipFill>
            <a:blip r:embed="rId3">
              <a:extLst/>
            </a:blip>
            <a:srcRect l="0" t="0" r="0" b="0"/>
            <a:stretch>
              <a:fillRect/>
            </a:stretch>
          </p:blipFill>
          <p:spPr>
            <a:xfrm>
              <a:off x="5095011" y="1274534"/>
              <a:ext cx="3036399" cy="2421371"/>
            </a:xfrm>
            <a:prstGeom prst="rect">
              <a:avLst/>
            </a:prstGeom>
            <a:ln w="12700" cap="flat">
              <a:noFill/>
              <a:miter lim="400000"/>
            </a:ln>
            <a:effectLst/>
          </p:spPr>
        </p:pic>
        <p:sp>
          <p:nvSpPr>
            <p:cNvPr id="3298" name="Line"/>
            <p:cNvSpPr/>
            <p:nvPr/>
          </p:nvSpPr>
          <p:spPr>
            <a:xfrm>
              <a:off x="3571644" y="2485219"/>
              <a:ext cx="1269863"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299" name="Line"/>
            <p:cNvSpPr/>
            <p:nvPr/>
          </p:nvSpPr>
          <p:spPr>
            <a:xfrm>
              <a:off x="8540226" y="2485219"/>
              <a:ext cx="1269862"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3303" name="Group"/>
            <p:cNvGrpSpPr/>
            <p:nvPr/>
          </p:nvGrpSpPr>
          <p:grpSpPr>
            <a:xfrm>
              <a:off x="0" y="1186688"/>
              <a:ext cx="3000726" cy="2614395"/>
              <a:chOff x="0" y="17331"/>
              <a:chExt cx="3000725" cy="2614393"/>
            </a:xfrm>
          </p:grpSpPr>
          <p:sp>
            <p:nvSpPr>
              <p:cNvPr id="3300"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301" name="diamond-clipart-purple-diamond-2.png" descr="diamond-clipart-purple-diamond-2.png"/>
              <p:cNvPicPr>
                <a:picLocks noChangeAspect="1"/>
              </p:cNvPicPr>
              <p:nvPr/>
            </p:nvPicPr>
            <p:blipFill>
              <a:blip r:embed="rId4">
                <a:extLst/>
              </a:blip>
              <a:stretch>
                <a:fillRect/>
              </a:stretch>
            </p:blipFill>
            <p:spPr>
              <a:xfrm>
                <a:off x="657910" y="1323482"/>
                <a:ext cx="1684906" cy="1173818"/>
              </a:xfrm>
              <a:prstGeom prst="rect">
                <a:avLst/>
              </a:prstGeom>
              <a:ln w="12700" cap="flat">
                <a:noFill/>
                <a:miter lim="400000"/>
              </a:ln>
              <a:effectLst/>
            </p:spPr>
          </p:pic>
          <p:sp>
            <p:nvSpPr>
              <p:cNvPr id="3302" name="P.c"/>
              <p:cNvSpPr/>
              <p:nvPr/>
            </p:nvSpPr>
            <p:spPr>
              <a:xfrm>
                <a:off x="1500362" y="6810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grpSp>
          <p:nvGrpSpPr>
            <p:cNvPr id="3307" name="Group"/>
            <p:cNvGrpSpPr/>
            <p:nvPr/>
          </p:nvGrpSpPr>
          <p:grpSpPr>
            <a:xfrm>
              <a:off x="10218904" y="1186688"/>
              <a:ext cx="3000727" cy="2614395"/>
              <a:chOff x="0" y="17331"/>
              <a:chExt cx="3000725" cy="2614393"/>
            </a:xfrm>
          </p:grpSpPr>
          <p:sp>
            <p:nvSpPr>
              <p:cNvPr id="3304" name="Rectangle"/>
              <p:cNvSpPr/>
              <p:nvPr/>
            </p:nvSpPr>
            <p:spPr>
              <a:xfrm>
                <a:off x="0" y="17331"/>
                <a:ext cx="3000726" cy="2614395"/>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305" name="diamond-clipart-purple-diamond-2.png" descr="diamond-clipart-purple-diamond-2.png"/>
              <p:cNvPicPr>
                <a:picLocks noChangeAspect="1"/>
              </p:cNvPicPr>
              <p:nvPr/>
            </p:nvPicPr>
            <p:blipFill>
              <a:blip r:embed="rId4">
                <a:extLst/>
              </a:blip>
              <a:stretch>
                <a:fillRect/>
              </a:stretch>
            </p:blipFill>
            <p:spPr>
              <a:xfrm>
                <a:off x="657910" y="1323482"/>
                <a:ext cx="1684906" cy="1173818"/>
              </a:xfrm>
              <a:prstGeom prst="rect">
                <a:avLst/>
              </a:prstGeom>
              <a:ln w="12700" cap="flat">
                <a:noFill/>
                <a:miter lim="400000"/>
              </a:ln>
              <a:effectLst/>
            </p:spPr>
          </p:pic>
          <p:sp>
            <p:nvSpPr>
              <p:cNvPr id="3306" name="P’.c"/>
              <p:cNvSpPr/>
              <p:nvPr/>
            </p:nvSpPr>
            <p:spPr>
              <a:xfrm>
                <a:off x="1500362" y="6810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8000">
                    <a:solidFill>
                      <a:srgbClr val="000000"/>
                    </a:solidFill>
                    <a:latin typeface="Courier"/>
                    <a:ea typeface="Courier"/>
                    <a:cs typeface="Courier"/>
                    <a:sym typeface="Courier"/>
                  </a:defRPr>
                </a:lvl1pPr>
              </a:lstStyle>
              <a:p>
                <a:pPr/>
                <a:r>
                  <a:t>P’.c</a:t>
                </a:r>
              </a:p>
            </p:txBody>
          </p:sp>
        </p:grpSp>
        <p:sp>
          <p:nvSpPr>
            <p:cNvPr id="3308" name="Line"/>
            <p:cNvSpPr/>
            <p:nvPr/>
          </p:nvSpPr>
          <p:spPr>
            <a:xfrm>
              <a:off x="6613210" y="0"/>
              <a:ext cx="1" cy="1269862"/>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sp>
        <p:nvSpPr>
          <p:cNvPr id="3310" name="Oval"/>
          <p:cNvSpPr/>
          <p:nvPr/>
        </p:nvSpPr>
        <p:spPr>
          <a:xfrm>
            <a:off x="1477521" y="5156322"/>
            <a:ext cx="6050654" cy="3401450"/>
          </a:xfrm>
          <a:prstGeom prst="ellipse">
            <a:avLst/>
          </a:prstGeom>
          <a:solidFill>
            <a:srgbClr val="FFFFFF"/>
          </a:solidFill>
          <a:ln w="50800">
            <a:solidFill>
              <a:srgbClr val="000000"/>
            </a:solidFill>
            <a:miter lim="400000"/>
          </a:ln>
          <a:effectLst>
            <a:outerShdw sx="100000" sy="100000" kx="0" ky="0" algn="b" rotWithShape="0" blurRad="825500" dist="51320" dir="18900000">
              <a:srgbClr val="000000"/>
            </a:outerShdw>
          </a:effectLst>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311" name="Dynamic"/>
          <p:cNvSpPr txBox="1"/>
          <p:nvPr/>
        </p:nvSpPr>
        <p:spPr>
          <a:xfrm>
            <a:off x="3174073" y="7468958"/>
            <a:ext cx="2657550"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000000"/>
                </a:solidFill>
                <a:latin typeface="+mj-lt"/>
                <a:ea typeface="+mj-ea"/>
                <a:cs typeface="+mj-cs"/>
                <a:sym typeface="Trebuchet MS"/>
              </a:defRPr>
            </a:lvl1pPr>
          </a:lstStyle>
          <a:p>
            <a:pPr/>
            <a:r>
              <a:t>Dynamic</a:t>
            </a:r>
          </a:p>
        </p:txBody>
      </p:sp>
      <p:grpSp>
        <p:nvGrpSpPr>
          <p:cNvPr id="3327" name="Group"/>
          <p:cNvGrpSpPr/>
          <p:nvPr/>
        </p:nvGrpSpPr>
        <p:grpSpPr>
          <a:xfrm>
            <a:off x="7730794" y="5143622"/>
            <a:ext cx="9035023" cy="3401450"/>
            <a:chOff x="0" y="0"/>
            <a:chExt cx="9035022" cy="3401448"/>
          </a:xfrm>
        </p:grpSpPr>
        <p:grpSp>
          <p:nvGrpSpPr>
            <p:cNvPr id="3324" name="Group"/>
            <p:cNvGrpSpPr/>
            <p:nvPr/>
          </p:nvGrpSpPr>
          <p:grpSpPr>
            <a:xfrm>
              <a:off x="1405984" y="0"/>
              <a:ext cx="6050655" cy="3401449"/>
              <a:chOff x="0" y="0"/>
              <a:chExt cx="6050653" cy="3401448"/>
            </a:xfrm>
          </p:grpSpPr>
          <p:sp>
            <p:nvSpPr>
              <p:cNvPr id="3312" name="Oval"/>
              <p:cNvSpPr/>
              <p:nvPr/>
            </p:nvSpPr>
            <p:spPr>
              <a:xfrm>
                <a:off x="0" y="0"/>
                <a:ext cx="6050654" cy="340144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3322" name="Group"/>
              <p:cNvGrpSpPr/>
              <p:nvPr/>
            </p:nvGrpSpPr>
            <p:grpSpPr>
              <a:xfrm>
                <a:off x="1691960" y="526933"/>
                <a:ext cx="2666734" cy="1302385"/>
                <a:chOff x="0" y="0"/>
                <a:chExt cx="2666732" cy="1302384"/>
              </a:xfrm>
            </p:grpSpPr>
            <p:sp>
              <p:nvSpPr>
                <p:cNvPr id="3313" name="Line"/>
                <p:cNvSpPr/>
                <p:nvPr/>
              </p:nvSpPr>
              <p:spPr>
                <a:xfrm rot="5400000">
                  <a:off x="152646" y="404107"/>
                  <a:ext cx="321532" cy="213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314" name="Line"/>
                <p:cNvSpPr/>
                <p:nvPr/>
              </p:nvSpPr>
              <p:spPr>
                <a:xfrm>
                  <a:off x="2423793" y="647934"/>
                  <a:ext cx="230184" cy="1"/>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315" name="Rectangle"/>
                <p:cNvSpPr/>
                <p:nvPr/>
              </p:nvSpPr>
              <p:spPr>
                <a:xfrm>
                  <a:off x="0" y="11095"/>
                  <a:ext cx="2000570" cy="321776"/>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316" name="NEXTINSTR[VPC]"/>
                <p:cNvSpPr txBox="1"/>
                <p:nvPr/>
              </p:nvSpPr>
              <p:spPr>
                <a:xfrm>
                  <a:off x="66435" y="0"/>
                  <a:ext cx="1914310" cy="310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sz="4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rPr sz="5000"/>
                    <a:t>NEXTINSTR</a:t>
                  </a:r>
                  <a:r>
                    <a:t>[VPC]</a:t>
                  </a:r>
                </a:p>
              </p:txBody>
            </p:sp>
            <p:sp>
              <p:nvSpPr>
                <p:cNvPr id="3317" name="Rectangle"/>
                <p:cNvSpPr/>
                <p:nvPr/>
              </p:nvSpPr>
              <p:spPr>
                <a:xfrm>
                  <a:off x="418662" y="487530"/>
                  <a:ext cx="2000571" cy="321776"/>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318" name="Line"/>
                <p:cNvSpPr/>
                <p:nvPr/>
              </p:nvSpPr>
              <p:spPr>
                <a:xfrm rot="5400000">
                  <a:off x="-138079" y="573808"/>
                  <a:ext cx="795559" cy="348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319" name="Line"/>
                <p:cNvSpPr/>
                <p:nvPr/>
              </p:nvSpPr>
              <p:spPr>
                <a:xfrm rot="16200000">
                  <a:off x="1837350" y="337852"/>
                  <a:ext cx="988567" cy="670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 y="14056"/>
                      </a:moveTo>
                      <a:lnTo>
                        <a:pt x="0" y="21550"/>
                      </a:lnTo>
                      <a:lnTo>
                        <a:pt x="21511" y="21600"/>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320" name="Rectangle"/>
                <p:cNvSpPr/>
                <p:nvPr/>
              </p:nvSpPr>
              <p:spPr>
                <a:xfrm>
                  <a:off x="418662" y="980609"/>
                  <a:ext cx="2000571" cy="321776"/>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321" name="Rectangle"/>
                <p:cNvSpPr/>
                <p:nvPr/>
              </p:nvSpPr>
              <p:spPr>
                <a:xfrm>
                  <a:off x="3715" y="8441"/>
                  <a:ext cx="2000570" cy="321775"/>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grpSp>
          <p:sp>
            <p:nvSpPr>
              <p:cNvPr id="3323" name="Virtualize"/>
              <p:cNvSpPr txBox="1"/>
              <p:nvPr/>
            </p:nvSpPr>
            <p:spPr>
              <a:xfrm>
                <a:off x="1523874" y="2120121"/>
                <a:ext cx="3002906" cy="917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Virtualize</a:t>
                </a:r>
              </a:p>
            </p:txBody>
          </p:sp>
        </p:grpSp>
        <p:sp>
          <p:nvSpPr>
            <p:cNvPr id="3325" name="Line"/>
            <p:cNvSpPr/>
            <p:nvPr/>
          </p:nvSpPr>
          <p:spPr>
            <a:xfrm>
              <a:off x="0" y="1700724"/>
              <a:ext cx="1269862"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326" name="Line"/>
            <p:cNvSpPr/>
            <p:nvPr/>
          </p:nvSpPr>
          <p:spPr>
            <a:xfrm>
              <a:off x="7765160" y="1700724"/>
              <a:ext cx="1269863"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grpSp>
        <p:nvGrpSpPr>
          <p:cNvPr id="3331" name="Group"/>
          <p:cNvGrpSpPr/>
          <p:nvPr/>
        </p:nvGrpSpPr>
        <p:grpSpPr>
          <a:xfrm>
            <a:off x="17074339" y="5143622"/>
            <a:ext cx="6050654" cy="3401450"/>
            <a:chOff x="0" y="0"/>
            <a:chExt cx="6050653" cy="3401448"/>
          </a:xfrm>
        </p:grpSpPr>
        <p:sp>
          <p:nvSpPr>
            <p:cNvPr id="3328" name="Oval"/>
            <p:cNvSpPr/>
            <p:nvPr/>
          </p:nvSpPr>
          <p:spPr>
            <a:xfrm>
              <a:off x="0" y="0"/>
              <a:ext cx="6050654" cy="3401449"/>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329" name="a←b;"/>
            <p:cNvSpPr txBox="1"/>
            <p:nvPr/>
          </p:nvSpPr>
          <p:spPr>
            <a:xfrm>
              <a:off x="1147729" y="151944"/>
              <a:ext cx="3627733" cy="16546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12000">
                  <a:solidFill>
                    <a:srgbClr val="000000"/>
                  </a:solidFill>
                  <a:latin typeface="Helvetica Neue"/>
                  <a:ea typeface="Helvetica Neue"/>
                  <a:cs typeface="Helvetica Neue"/>
                  <a:sym typeface="Helvetica Neue"/>
                </a:defRPr>
              </a:lvl1pPr>
            </a:lstStyle>
            <a:p>
              <a:pPr/>
              <a:r>
                <a:t>a←b;</a:t>
              </a:r>
            </a:p>
          </p:txBody>
        </p:sp>
        <p:sp>
          <p:nvSpPr>
            <p:cNvPr id="3330" name="Anti-Taint"/>
            <p:cNvSpPr txBox="1"/>
            <p:nvPr/>
          </p:nvSpPr>
          <p:spPr>
            <a:xfrm>
              <a:off x="1644639" y="2173614"/>
              <a:ext cx="3057724" cy="9175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Anti-Taint</a:t>
              </a:r>
            </a:p>
          </p:txBody>
        </p:sp>
      </p:grpSp>
      <p:grpSp>
        <p:nvGrpSpPr>
          <p:cNvPr id="3336" name="Group"/>
          <p:cNvGrpSpPr/>
          <p:nvPr/>
        </p:nvGrpSpPr>
        <p:grpSpPr>
          <a:xfrm>
            <a:off x="13105559" y="2296837"/>
            <a:ext cx="6050655" cy="4143185"/>
            <a:chOff x="0" y="0"/>
            <a:chExt cx="6050653" cy="4143183"/>
          </a:xfrm>
        </p:grpSpPr>
        <p:sp>
          <p:nvSpPr>
            <p:cNvPr id="3332" name="Line"/>
            <p:cNvSpPr/>
            <p:nvPr/>
          </p:nvSpPr>
          <p:spPr>
            <a:xfrm flipH="1">
              <a:off x="3025326" y="2184193"/>
              <a:ext cx="1" cy="195899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3335" name="Group"/>
            <p:cNvGrpSpPr/>
            <p:nvPr/>
          </p:nvGrpSpPr>
          <p:grpSpPr>
            <a:xfrm>
              <a:off x="0" y="0"/>
              <a:ext cx="6050654" cy="2212098"/>
              <a:chOff x="0" y="0"/>
              <a:chExt cx="6050653" cy="2212097"/>
            </a:xfrm>
          </p:grpSpPr>
          <p:sp>
            <p:nvSpPr>
              <p:cNvPr id="3333" name="Oval"/>
              <p:cNvSpPr/>
              <p:nvPr/>
            </p:nvSpPr>
            <p:spPr>
              <a:xfrm>
                <a:off x="0" y="0"/>
                <a:ext cx="6050654" cy="2041256"/>
              </a:xfrm>
              <a:prstGeom prst="ellipse">
                <a:avLst/>
              </a:prstGeom>
              <a:solidFill>
                <a:srgbClr val="FFFFFF"/>
              </a:solidFill>
              <a:ln w="50800" cap="flat">
                <a:solidFill>
                  <a:srgbClr val="000000"/>
                </a:solidFill>
                <a:prstDash val="solid"/>
                <a:miter lim="400000"/>
              </a:ln>
              <a:effectLst>
                <a:outerShdw sx="100000" sy="100000" kx="0" ky="0" algn="b" rotWithShape="0" blurRad="825500" dist="51320" dir="18900000">
                  <a:srgbClr val="000000"/>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334" name="Generic…"/>
              <p:cNvSpPr/>
              <p:nvPr/>
            </p:nvSpPr>
            <p:spPr>
              <a:xfrm>
                <a:off x="3025326" y="94209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a:solidFill>
                      <a:srgbClr val="000000"/>
                    </a:solidFill>
                    <a:latin typeface="+mj-lt"/>
                    <a:ea typeface="+mj-ea"/>
                    <a:cs typeface="+mj-cs"/>
                    <a:sym typeface="Trebuchet MS"/>
                  </a:defRPr>
                </a:pPr>
                <a:r>
                  <a:t>Generic</a:t>
                </a:r>
              </a:p>
              <a:p>
                <a:pPr>
                  <a:defRPr>
                    <a:solidFill>
                      <a:srgbClr val="000000"/>
                    </a:solidFill>
                    <a:latin typeface="+mj-lt"/>
                    <a:ea typeface="+mj-ea"/>
                    <a:cs typeface="+mj-cs"/>
                    <a:sym typeface="Trebuchet MS"/>
                  </a:defRPr>
                </a:pPr>
                <a:r>
                  <a:t>De-obfuscation</a:t>
                </a:r>
              </a:p>
            </p:txBody>
          </p:sp>
        </p:grpSp>
      </p:grpSp>
      <p:pic>
        <p:nvPicPr>
          <p:cNvPr id="3337" name="diamond-clipart-purple-diamond-2.png" descr="diamond-clipart-purple-diamond-2.png"/>
          <p:cNvPicPr>
            <a:picLocks noChangeAspect="1"/>
          </p:cNvPicPr>
          <p:nvPr/>
        </p:nvPicPr>
        <p:blipFill>
          <a:blip r:embed="rId4">
            <a:extLst/>
          </a:blip>
          <a:srcRect l="0" t="2228" r="67722" b="48875"/>
          <a:stretch>
            <a:fillRect/>
          </a:stretch>
        </p:blipFill>
        <p:spPr>
          <a:xfrm>
            <a:off x="2947973" y="5489071"/>
            <a:ext cx="1066713" cy="1125758"/>
          </a:xfrm>
          <a:prstGeom prst="rect">
            <a:avLst/>
          </a:prstGeom>
          <a:ln w="12700">
            <a:miter lim="400000"/>
          </a:ln>
        </p:spPr>
      </p:pic>
      <p:pic>
        <p:nvPicPr>
          <p:cNvPr id="3338" name="diamond-clipart-purple-diamond-2.png" descr="diamond-clipart-purple-diamond-2.png"/>
          <p:cNvPicPr>
            <a:picLocks noChangeAspect="1"/>
          </p:cNvPicPr>
          <p:nvPr/>
        </p:nvPicPr>
        <p:blipFill>
          <a:blip r:embed="rId4">
            <a:extLst/>
          </a:blip>
          <a:srcRect l="32885" t="0" r="26980" b="48312"/>
          <a:stretch>
            <a:fillRect/>
          </a:stretch>
        </p:blipFill>
        <p:spPr>
          <a:xfrm>
            <a:off x="3994761" y="5472896"/>
            <a:ext cx="1211120" cy="1086654"/>
          </a:xfrm>
          <a:prstGeom prst="rect">
            <a:avLst/>
          </a:prstGeom>
          <a:ln w="12700">
            <a:miter lim="400000"/>
          </a:ln>
        </p:spPr>
      </p:pic>
      <p:pic>
        <p:nvPicPr>
          <p:cNvPr id="3339" name="diamond-clipart-purple-diamond-2.png" descr="diamond-clipart-purple-diamond-2.png"/>
          <p:cNvPicPr>
            <a:picLocks noChangeAspect="1"/>
          </p:cNvPicPr>
          <p:nvPr/>
        </p:nvPicPr>
        <p:blipFill>
          <a:blip r:embed="rId4">
            <a:extLst/>
          </a:blip>
          <a:srcRect l="72191" t="0" r="0" b="48180"/>
          <a:stretch>
            <a:fillRect/>
          </a:stretch>
        </p:blipFill>
        <p:spPr>
          <a:xfrm>
            <a:off x="5195175" y="5484812"/>
            <a:ext cx="881807" cy="1144754"/>
          </a:xfrm>
          <a:prstGeom prst="rect">
            <a:avLst/>
          </a:prstGeom>
          <a:ln w="12700">
            <a:miter lim="400000"/>
          </a:ln>
        </p:spPr>
      </p:pic>
      <p:pic>
        <p:nvPicPr>
          <p:cNvPr id="3340" name="diamond-clipart-purple-diamond-2.png" descr="diamond-clipart-purple-diamond-2.png"/>
          <p:cNvPicPr>
            <a:picLocks noChangeAspect="1"/>
          </p:cNvPicPr>
          <p:nvPr/>
        </p:nvPicPr>
        <p:blipFill>
          <a:blip r:embed="rId4">
            <a:extLst/>
          </a:blip>
          <a:srcRect l="15943" t="50798" r="15943" b="0"/>
          <a:stretch>
            <a:fillRect/>
          </a:stretch>
        </p:blipFill>
        <p:spPr>
          <a:xfrm>
            <a:off x="3411157" y="6554655"/>
            <a:ext cx="2202676" cy="1108471"/>
          </a:xfrm>
          <a:prstGeom prst="rect">
            <a:avLst/>
          </a:prstGeom>
          <a:ln w="12700">
            <a:miter lim="400000"/>
          </a:ln>
        </p:spPr>
      </p:pic>
      <p:sp>
        <p:nvSpPr>
          <p:cNvPr id="3341" name="Group"/>
          <p:cNvSpPr/>
          <p:nvPr/>
        </p:nvSpPr>
        <p:spPr>
          <a:xfrm>
            <a:off x="12192000" y="1518368"/>
            <a:ext cx="1270000" cy="1270001"/>
          </a:xfrm>
          <a:prstGeom prst="line">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Remainder of This Talk</a:t>
            </a:r>
          </a:p>
        </p:txBody>
      </p:sp>
      <p:sp>
        <p:nvSpPr>
          <p:cNvPr id="3342" name="Line"/>
          <p:cNvSpPr/>
          <p:nvPr/>
        </p:nvSpPr>
        <p:spPr>
          <a:xfrm>
            <a:off x="9929986" y="5820698"/>
            <a:ext cx="799161" cy="1"/>
          </a:xfrm>
          <a:prstGeom prst="line">
            <a:avLst/>
          </a:prstGeom>
          <a:ln w="101600">
            <a:solidFill>
              <a:srgbClr val="00000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343" name="Line"/>
          <p:cNvSpPr/>
          <p:nvPr/>
        </p:nvSpPr>
        <p:spPr>
          <a:xfrm>
            <a:off x="21249816" y="5660568"/>
            <a:ext cx="640147" cy="313680"/>
          </a:xfrm>
          <a:custGeom>
            <a:avLst/>
            <a:gdLst/>
            <a:ahLst/>
            <a:cxnLst>
              <a:cxn ang="0">
                <a:pos x="wd2" y="hd2"/>
              </a:cxn>
              <a:cxn ang="5400000">
                <a:pos x="wd2" y="hd2"/>
              </a:cxn>
              <a:cxn ang="10800000">
                <a:pos x="wd2" y="hd2"/>
              </a:cxn>
              <a:cxn ang="16200000">
                <a:pos x="wd2" y="hd2"/>
              </a:cxn>
            </a:cxnLst>
            <a:rect l="0" t="0" r="r" b="b"/>
            <a:pathLst>
              <a:path w="21600" h="21087" fill="norm" stroke="1" extrusionOk="0">
                <a:moveTo>
                  <a:pt x="0" y="21087"/>
                </a:moveTo>
                <a:cubicBezTo>
                  <a:pt x="2577" y="13042"/>
                  <a:pt x="6354" y="6807"/>
                  <a:pt x="10800" y="3257"/>
                </a:cubicBezTo>
                <a:cubicBezTo>
                  <a:pt x="14224" y="523"/>
                  <a:pt x="17930" y="-513"/>
                  <a:pt x="21600" y="237"/>
                </a:cubicBezTo>
              </a:path>
            </a:pathLst>
          </a:custGeom>
          <a:ln w="101600">
            <a:solidFill>
              <a:srgbClr val="B51700"/>
            </a:solidFill>
            <a:miter lim="400000"/>
            <a:headEnd type="triangle"/>
          </a:ln>
        </p:spPr>
        <p:txBody>
          <a:bodyPr lIns="71437" tIns="71437" rIns="71437" bIns="71437" anchor="ctr"/>
          <a:lstStyle/>
          <a:p>
            <a:pPr>
              <a:defRPr sz="3000">
                <a:latin typeface="Helvetica Neue Medium"/>
                <a:ea typeface="Helvetica Neue Medium"/>
                <a:cs typeface="Helvetica Neue Medium"/>
                <a:sym typeface="Helvetica Neue Medium"/>
              </a:defRPr>
            </a:pPr>
          </a:p>
        </p:txBody>
      </p:sp>
      <p:sp>
        <p:nvSpPr>
          <p:cNvPr id="3344" name="Line"/>
          <p:cNvSpPr/>
          <p:nvPr/>
        </p:nvSpPr>
        <p:spPr>
          <a:xfrm>
            <a:off x="20300497" y="6346251"/>
            <a:ext cx="896673" cy="724095"/>
          </a:xfrm>
          <a:custGeom>
            <a:avLst/>
            <a:gdLst/>
            <a:ahLst/>
            <a:cxnLst>
              <a:cxn ang="0">
                <a:pos x="wd2" y="hd2"/>
              </a:cxn>
              <a:cxn ang="5400000">
                <a:pos x="wd2" y="hd2"/>
              </a:cxn>
              <a:cxn ang="10800000">
                <a:pos x="wd2" y="hd2"/>
              </a:cxn>
              <a:cxn ang="16200000">
                <a:pos x="wd2" y="hd2"/>
              </a:cxn>
            </a:cxnLst>
            <a:rect l="0" t="0" r="r" b="b"/>
            <a:pathLst>
              <a:path w="21432" h="21556" fill="norm" stroke="1" extrusionOk="0">
                <a:moveTo>
                  <a:pt x="21432" y="17488"/>
                </a:moveTo>
                <a:cubicBezTo>
                  <a:pt x="19839" y="20117"/>
                  <a:pt x="16998" y="21528"/>
                  <a:pt x="13858" y="21556"/>
                </a:cubicBezTo>
                <a:cubicBezTo>
                  <a:pt x="8910" y="21600"/>
                  <a:pt x="5000" y="18447"/>
                  <a:pt x="2762" y="14533"/>
                </a:cubicBezTo>
                <a:cubicBezTo>
                  <a:pt x="246" y="10134"/>
                  <a:pt x="-168" y="4957"/>
                  <a:pt x="51" y="0"/>
                </a:cubicBezTo>
              </a:path>
            </a:pathLst>
          </a:custGeom>
          <a:ln w="101600">
            <a:solidFill>
              <a:srgbClr val="B51700"/>
            </a:solidFill>
            <a:miter lim="400000"/>
            <a:tailEnd type="triangle"/>
          </a:ln>
        </p:spPr>
        <p:txBody>
          <a:bodyPr lIns="71437" tIns="71437" rIns="71437" bIns="71437" anchor="ctr"/>
          <a:lstStyle/>
          <a:p>
            <a:pPr>
              <a:defRPr sz="3000">
                <a:latin typeface="Helvetica Neue Medium"/>
                <a:ea typeface="Helvetica Neue Medium"/>
                <a:cs typeface="Helvetica Neue Medium"/>
                <a:sym typeface="Helvetica Neue Medium"/>
              </a:defRPr>
            </a:pPr>
          </a:p>
        </p:txBody>
      </p:sp>
      <p:sp>
        <p:nvSpPr>
          <p:cNvPr id="3345" name="Line"/>
          <p:cNvSpPr/>
          <p:nvPr/>
        </p:nvSpPr>
        <p:spPr>
          <a:xfrm>
            <a:off x="18896400" y="5703830"/>
            <a:ext cx="1244600" cy="480517"/>
          </a:xfrm>
          <a:custGeom>
            <a:avLst/>
            <a:gdLst/>
            <a:ahLst/>
            <a:cxnLst>
              <a:cxn ang="0">
                <a:pos x="wd2" y="hd2"/>
              </a:cxn>
              <a:cxn ang="5400000">
                <a:pos x="wd2" y="hd2"/>
              </a:cxn>
              <a:cxn ang="10800000">
                <a:pos x="wd2" y="hd2"/>
              </a:cxn>
              <a:cxn ang="16200000">
                <a:pos x="wd2" y="hd2"/>
              </a:cxn>
            </a:cxnLst>
            <a:rect l="0" t="0" r="r" b="b"/>
            <a:pathLst>
              <a:path w="21600" h="20766" fill="norm" stroke="1" extrusionOk="0">
                <a:moveTo>
                  <a:pt x="21600" y="20766"/>
                </a:moveTo>
                <a:cubicBezTo>
                  <a:pt x="21304" y="16874"/>
                  <a:pt x="20677" y="13185"/>
                  <a:pt x="19760" y="9948"/>
                </a:cubicBezTo>
                <a:cubicBezTo>
                  <a:pt x="18681" y="6139"/>
                  <a:pt x="17224" y="3046"/>
                  <a:pt x="15468" y="1429"/>
                </a:cubicBezTo>
                <a:cubicBezTo>
                  <a:pt x="13010" y="-834"/>
                  <a:pt x="10339" y="72"/>
                  <a:pt x="7745" y="885"/>
                </a:cubicBezTo>
                <a:cubicBezTo>
                  <a:pt x="4378" y="1939"/>
                  <a:pt x="722" y="4212"/>
                  <a:pt x="0" y="12039"/>
                </a:cubicBezTo>
              </a:path>
            </a:pathLst>
          </a:custGeom>
          <a:ln w="101600">
            <a:solidFill>
              <a:srgbClr val="B51700"/>
            </a:solidFill>
            <a:miter lim="400000"/>
            <a:tailEnd type="triangle"/>
          </a:ln>
        </p:spPr>
        <p:txBody>
          <a:bodyPr lIns="71437" tIns="71437" rIns="71437" bIns="71437" anchor="ctr"/>
          <a:lstStyle/>
          <a:p>
            <a:pPr>
              <a:defRPr sz="3000">
                <a:latin typeface="Helvetica Neue Medium"/>
                <a:ea typeface="Helvetica Neue Medium"/>
                <a:cs typeface="Helvetica Neue Medium"/>
                <a:sym typeface="Helvetica Neue Medium"/>
              </a:defRPr>
            </a:pPr>
          </a:p>
        </p:txBody>
      </p:sp>
      <p:sp>
        <p:nvSpPr>
          <p:cNvPr id="3346" name="Line"/>
          <p:cNvSpPr/>
          <p:nvPr/>
        </p:nvSpPr>
        <p:spPr>
          <a:xfrm>
            <a:off x="18308919" y="6912920"/>
            <a:ext cx="524137" cy="410991"/>
          </a:xfrm>
          <a:custGeom>
            <a:avLst/>
            <a:gdLst/>
            <a:ahLst/>
            <a:cxnLst>
              <a:cxn ang="0">
                <a:pos x="wd2" y="hd2"/>
              </a:cxn>
              <a:cxn ang="5400000">
                <a:pos x="wd2" y="hd2"/>
              </a:cxn>
              <a:cxn ang="10800000">
                <a:pos x="wd2" y="hd2"/>
              </a:cxn>
              <a:cxn ang="16200000">
                <a:pos x="wd2" y="hd2"/>
              </a:cxn>
            </a:cxnLst>
            <a:rect l="0" t="0" r="r" b="b"/>
            <a:pathLst>
              <a:path w="21520" h="21600" fill="norm" stroke="1" extrusionOk="0">
                <a:moveTo>
                  <a:pt x="21509" y="0"/>
                </a:moveTo>
                <a:cubicBezTo>
                  <a:pt x="21600" y="2427"/>
                  <a:pt x="21182" y="7378"/>
                  <a:pt x="18357" y="11342"/>
                </a:cubicBezTo>
                <a:cubicBezTo>
                  <a:pt x="13965" y="17506"/>
                  <a:pt x="5733" y="18619"/>
                  <a:pt x="0" y="21600"/>
                </a:cubicBezTo>
              </a:path>
            </a:pathLst>
          </a:custGeom>
          <a:ln w="101600">
            <a:solidFill>
              <a:srgbClr val="B51700"/>
            </a:solidFill>
            <a:miter lim="400000"/>
            <a:tailEnd type="triangle"/>
          </a:ln>
        </p:spPr>
        <p:txBody>
          <a:bodyPr lIns="71437" tIns="71437" rIns="71437" bIns="71437" anchor="ctr"/>
          <a:lstStyle/>
          <a:p>
            <a:pPr>
              <a:defRPr sz="3000">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31"/>
                                        </p:tgtEl>
                                        <p:attrNameLst>
                                          <p:attrName>style.visibility</p:attrName>
                                        </p:attrNameLst>
                                      </p:cBhvr>
                                      <p:to>
                                        <p:strVal val="visible"/>
                                      </p:to>
                                    </p:set>
                                  </p:childTnLst>
                                </p:cTn>
                              </p:par>
                            </p:childTnLst>
                          </p:cTn>
                        </p:par>
                        <p:par>
                          <p:cTn id="7" fill="hold">
                            <p:stCondLst>
                              <p:cond delay="0"/>
                            </p:stCondLst>
                            <p:childTnLst>
                              <p:par>
                                <p:cTn id="8" presetClass="entr" nodeType="afterEffect" presetID="9" grpId="2" fill="hold">
                                  <p:stCondLst>
                                    <p:cond delay="0"/>
                                  </p:stCondLst>
                                  <p:iterate type="el" backwards="0">
                                    <p:tmAbs val="0"/>
                                  </p:iterate>
                                  <p:childTnLst>
                                    <p:set>
                                      <p:cBhvr>
                                        <p:cTn id="9" fill="hold"/>
                                        <p:tgtEl>
                                          <p:spTgt spid="3343"/>
                                        </p:tgtEl>
                                        <p:attrNameLst>
                                          <p:attrName>style.visibility</p:attrName>
                                        </p:attrNameLst>
                                      </p:cBhvr>
                                      <p:to>
                                        <p:strVal val="visible"/>
                                      </p:to>
                                    </p:set>
                                    <p:animEffect filter="dissolve" transition="in">
                                      <p:cBhvr>
                                        <p:cTn id="10" dur="400"/>
                                        <p:tgtEl>
                                          <p:spTgt spid="3343"/>
                                        </p:tgtEl>
                                      </p:cBhvr>
                                    </p:animEffect>
                                  </p:childTnLst>
                                </p:cTn>
                              </p:par>
                            </p:childTnLst>
                          </p:cTn>
                        </p:par>
                        <p:par>
                          <p:cTn id="11" fill="hold">
                            <p:stCondLst>
                              <p:cond delay="400"/>
                            </p:stCondLst>
                            <p:childTnLst>
                              <p:par>
                                <p:cTn id="12" presetClass="entr" nodeType="afterEffect" presetID="9" grpId="3" fill="hold">
                                  <p:stCondLst>
                                    <p:cond delay="0"/>
                                  </p:stCondLst>
                                  <p:iterate type="el" backwards="0">
                                    <p:tmAbs val="0"/>
                                  </p:iterate>
                                  <p:childTnLst>
                                    <p:set>
                                      <p:cBhvr>
                                        <p:cTn id="13" fill="hold"/>
                                        <p:tgtEl>
                                          <p:spTgt spid="3344"/>
                                        </p:tgtEl>
                                        <p:attrNameLst>
                                          <p:attrName>style.visibility</p:attrName>
                                        </p:attrNameLst>
                                      </p:cBhvr>
                                      <p:to>
                                        <p:strVal val="visible"/>
                                      </p:to>
                                    </p:set>
                                    <p:animEffect filter="dissolve" transition="in">
                                      <p:cBhvr>
                                        <p:cTn id="14" dur="400"/>
                                        <p:tgtEl>
                                          <p:spTgt spid="3344"/>
                                        </p:tgtEl>
                                      </p:cBhvr>
                                    </p:animEffect>
                                  </p:childTnLst>
                                </p:cTn>
                              </p:par>
                            </p:childTnLst>
                          </p:cTn>
                        </p:par>
                        <p:par>
                          <p:cTn id="15" fill="hold">
                            <p:stCondLst>
                              <p:cond delay="800"/>
                            </p:stCondLst>
                            <p:childTnLst>
                              <p:par>
                                <p:cTn id="16" presetClass="entr" nodeType="afterEffect" presetID="9" grpId="4" fill="hold">
                                  <p:stCondLst>
                                    <p:cond delay="0"/>
                                  </p:stCondLst>
                                  <p:iterate type="el" backwards="0">
                                    <p:tmAbs val="0"/>
                                  </p:iterate>
                                  <p:childTnLst>
                                    <p:set>
                                      <p:cBhvr>
                                        <p:cTn id="17" fill="hold"/>
                                        <p:tgtEl>
                                          <p:spTgt spid="3345"/>
                                        </p:tgtEl>
                                        <p:attrNameLst>
                                          <p:attrName>style.visibility</p:attrName>
                                        </p:attrNameLst>
                                      </p:cBhvr>
                                      <p:to>
                                        <p:strVal val="visible"/>
                                      </p:to>
                                    </p:set>
                                    <p:animEffect filter="dissolve" transition="in">
                                      <p:cBhvr>
                                        <p:cTn id="18" dur="400"/>
                                        <p:tgtEl>
                                          <p:spTgt spid="3345"/>
                                        </p:tgtEl>
                                      </p:cBhvr>
                                    </p:animEffect>
                                  </p:childTnLst>
                                </p:cTn>
                              </p:par>
                            </p:childTnLst>
                          </p:cTn>
                        </p:par>
                        <p:par>
                          <p:cTn id="19" fill="hold">
                            <p:stCondLst>
                              <p:cond delay="1200"/>
                            </p:stCondLst>
                            <p:childTnLst>
                              <p:par>
                                <p:cTn id="20" presetClass="entr" nodeType="afterEffect" presetID="9" grpId="5" fill="hold">
                                  <p:stCondLst>
                                    <p:cond delay="0"/>
                                  </p:stCondLst>
                                  <p:iterate type="el" backwards="0">
                                    <p:tmAbs val="0"/>
                                  </p:iterate>
                                  <p:childTnLst>
                                    <p:set>
                                      <p:cBhvr>
                                        <p:cTn id="21" fill="hold"/>
                                        <p:tgtEl>
                                          <p:spTgt spid="3346"/>
                                        </p:tgtEl>
                                        <p:attrNameLst>
                                          <p:attrName>style.visibility</p:attrName>
                                        </p:attrNameLst>
                                      </p:cBhvr>
                                      <p:to>
                                        <p:strVal val="visible"/>
                                      </p:to>
                                    </p:set>
                                    <p:animEffect filter="dissolve" transition="in">
                                      <p:cBhvr>
                                        <p:cTn id="22" dur="400"/>
                                        <p:tgtEl>
                                          <p:spTgt spid="3346"/>
                                        </p:tgtEl>
                                      </p:cBhvr>
                                    </p:animEffect>
                                  </p:childTnLst>
                                </p:cTn>
                              </p:par>
                            </p:childTnLst>
                          </p:cTn>
                        </p:par>
                        <p:par>
                          <p:cTn id="23" fill="hold">
                            <p:stCondLst>
                              <p:cond delay="1600"/>
                            </p:stCondLst>
                            <p:childTnLst>
                              <p:par>
                                <p:cTn id="24" presetClass="exit" nodeType="afterEffect" presetSubtype="4" presetID="22" grpId="6" fill="hold">
                                  <p:stCondLst>
                                    <p:cond delay="0"/>
                                  </p:stCondLst>
                                  <p:iterate type="el" backwards="0">
                                    <p:tmAbs val="0"/>
                                  </p:iterate>
                                  <p:childTnLst>
                                    <p:animEffect filter="wipe(down)" transition="out">
                                      <p:cBhvr>
                                        <p:cTn id="25" dur="1000" fill="hold"/>
                                        <p:tgtEl>
                                          <p:spTgt spid="3343"/>
                                        </p:tgtEl>
                                      </p:cBhvr>
                                    </p:animEffect>
                                    <p:set>
                                      <p:cBhvr>
                                        <p:cTn id="26" fill="hold">
                                          <p:stCondLst>
                                            <p:cond delay="999"/>
                                          </p:stCondLst>
                                        </p:cTn>
                                        <p:tgtEl>
                                          <p:spTgt spid="3343"/>
                                        </p:tgtEl>
                                        <p:attrNameLst>
                                          <p:attrName>style.visibility</p:attrName>
                                        </p:attrNameLst>
                                      </p:cBhvr>
                                      <p:to>
                                        <p:strVal val="hidden"/>
                                      </p:to>
                                    </p:set>
                                  </p:childTnLst>
                                </p:cTn>
                              </p:par>
                            </p:childTnLst>
                          </p:cTn>
                        </p:par>
                        <p:par>
                          <p:cTn id="27" fill="hold">
                            <p:stCondLst>
                              <p:cond delay="2600"/>
                            </p:stCondLst>
                            <p:childTnLst>
                              <p:par>
                                <p:cTn id="28" presetClass="exit" nodeType="afterEffect" presetSubtype="4" presetID="22" grpId="7" fill="hold">
                                  <p:stCondLst>
                                    <p:cond delay="0"/>
                                  </p:stCondLst>
                                  <p:iterate type="el" backwards="0">
                                    <p:tmAbs val="0"/>
                                  </p:iterate>
                                  <p:childTnLst>
                                    <p:animEffect filter="wipe(down)" transition="out">
                                      <p:cBhvr>
                                        <p:cTn id="29" dur="1000" fill="hold"/>
                                        <p:tgtEl>
                                          <p:spTgt spid="3345"/>
                                        </p:tgtEl>
                                      </p:cBhvr>
                                    </p:animEffect>
                                    <p:set>
                                      <p:cBhvr>
                                        <p:cTn id="30" fill="hold">
                                          <p:stCondLst>
                                            <p:cond delay="999"/>
                                          </p:stCondLst>
                                        </p:cTn>
                                        <p:tgtEl>
                                          <p:spTgt spid="3345"/>
                                        </p:tgtEl>
                                        <p:attrNameLst>
                                          <p:attrName>style.visibility</p:attrName>
                                        </p:attrNameLst>
                                      </p:cBhvr>
                                      <p:to>
                                        <p:strVal val="hidden"/>
                                      </p:to>
                                    </p:set>
                                  </p:childTnLst>
                                </p:cTn>
                              </p:par>
                            </p:childTnLst>
                          </p:cTn>
                        </p:par>
                        <p:par>
                          <p:cTn id="31" fill="hold">
                            <p:stCondLst>
                              <p:cond delay="3600"/>
                            </p:stCondLst>
                            <p:childTnLst>
                              <p:par>
                                <p:cTn id="32" presetClass="exit" nodeType="afterEffect" presetSubtype="4" presetID="22" grpId="8" fill="hold">
                                  <p:stCondLst>
                                    <p:cond delay="0"/>
                                  </p:stCondLst>
                                  <p:iterate type="el" backwards="0">
                                    <p:tmAbs val="0"/>
                                  </p:iterate>
                                  <p:childTnLst>
                                    <p:animEffect filter="wipe(down)" transition="out">
                                      <p:cBhvr>
                                        <p:cTn id="33" dur="1000" fill="hold"/>
                                        <p:tgtEl>
                                          <p:spTgt spid="3344"/>
                                        </p:tgtEl>
                                      </p:cBhvr>
                                    </p:animEffect>
                                    <p:set>
                                      <p:cBhvr>
                                        <p:cTn id="34" fill="hold">
                                          <p:stCondLst>
                                            <p:cond delay="999"/>
                                          </p:stCondLst>
                                        </p:cTn>
                                        <p:tgtEl>
                                          <p:spTgt spid="3344"/>
                                        </p:tgtEl>
                                        <p:attrNameLst>
                                          <p:attrName>style.visibility</p:attrName>
                                        </p:attrNameLst>
                                      </p:cBhvr>
                                      <p:to>
                                        <p:strVal val="hidden"/>
                                      </p:to>
                                    </p:set>
                                  </p:childTnLst>
                                </p:cTn>
                              </p:par>
                            </p:childTnLst>
                          </p:cTn>
                        </p:par>
                        <p:par>
                          <p:cTn id="35" fill="hold">
                            <p:stCondLst>
                              <p:cond delay="4600"/>
                            </p:stCondLst>
                            <p:childTnLst>
                              <p:par>
                                <p:cTn id="36" presetClass="exit" nodeType="afterEffect" presetSubtype="4" presetID="22" grpId="9" fill="hold">
                                  <p:stCondLst>
                                    <p:cond delay="0"/>
                                  </p:stCondLst>
                                  <p:iterate type="el" backwards="0">
                                    <p:tmAbs val="0"/>
                                  </p:iterate>
                                  <p:childTnLst>
                                    <p:animEffect filter="wipe(down)" transition="out">
                                      <p:cBhvr>
                                        <p:cTn id="37" dur="1000" fill="hold"/>
                                        <p:tgtEl>
                                          <p:spTgt spid="3346"/>
                                        </p:tgtEl>
                                      </p:cBhvr>
                                    </p:animEffect>
                                    <p:set>
                                      <p:cBhvr>
                                        <p:cTn id="38" fill="hold">
                                          <p:stCondLst>
                                            <p:cond delay="999"/>
                                          </p:stCondLst>
                                        </p:cTn>
                                        <p:tgtEl>
                                          <p:spTgt spid="334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44" grpId="3"/>
      <p:bldP build="whole" bldLvl="1" animBg="1" rev="0" advAuto="0" spid="3346" grpId="5"/>
      <p:bldP build="whole" bldLvl="1" animBg="1" rev="0" advAuto="0" spid="3343" grpId="2"/>
      <p:bldP build="whole" bldLvl="1" animBg="1" rev="0" advAuto="0" spid="3344" grpId="8"/>
      <p:bldP build="whole" bldLvl="1" animBg="1" rev="0" advAuto="0" spid="3346" grpId="9"/>
      <p:bldP build="whole" bldLvl="1" animBg="1" rev="0" advAuto="0" spid="3345" grpId="4"/>
      <p:bldP build="whole" bldLvl="1" animBg="1" rev="0" advAuto="0" spid="3343" grpId="6"/>
      <p:bldP build="whole" bldLvl="1" animBg="1" rev="0" advAuto="0" spid="3331" grpId="1"/>
      <p:bldP build="whole" bldLvl="1" animBg="1" rev="0" advAuto="0" spid="3345" grpId="7"/>
    </p:bldLst>
  </p:timing>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3350" name="Table"/>
          <p:cNvGraphicFramePr/>
          <p:nvPr/>
        </p:nvGraphicFramePr>
        <p:xfrm>
          <a:off x="1861055" y="5337245"/>
          <a:ext cx="2024017" cy="6114159"/>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985916"/>
              </a:tblGrid>
              <a:tr h="868008">
                <a:tc>
                  <a:txBody>
                    <a:bodyPr/>
                    <a:lstStyle/>
                    <a:p>
                      <a:pPr defTabSz="914400">
                        <a:defRPr sz="1800">
                          <a:solidFill>
                            <a:srgbClr val="000000"/>
                          </a:solidFill>
                        </a:defRPr>
                      </a:pPr>
                      <a:r>
                        <a:rPr sz="3800">
                          <a:latin typeface="Courier"/>
                          <a:ea typeface="Courier"/>
                          <a:cs typeface="Courier"/>
                          <a:sym typeface="Courier"/>
                        </a:rPr>
                        <a:t>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868008">
                <a:tc>
                  <a:txBody>
                    <a:bodyPr/>
                    <a:lstStyle/>
                    <a:p>
                      <a:pPr defTabSz="914400">
                        <a:defRPr sz="1800">
                          <a:solidFill>
                            <a:srgbClr val="000000"/>
                          </a:solidFill>
                        </a:defRPr>
                      </a:pPr>
                      <a:r>
                        <a:rPr sz="3800">
                          <a:latin typeface="Courier"/>
                          <a:ea typeface="Courier"/>
                          <a:cs typeface="Courier"/>
                          <a:sym typeface="Courier"/>
                        </a:rPr>
                        <a:t>SUB</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868008">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868008">
                <a:tc>
                  <a:txBody>
                    <a:bodyPr/>
                    <a:lstStyle/>
                    <a:p>
                      <a:pPr defTabSz="914400">
                        <a:defRPr sz="1800">
                          <a:solidFill>
                            <a:srgbClr val="000000"/>
                          </a:solidFill>
                        </a:defRPr>
                      </a:pPr>
                      <a:r>
                        <a:rPr sz="3800">
                          <a:latin typeface="Courier"/>
                          <a:ea typeface="Courier"/>
                          <a:cs typeface="Courier"/>
                          <a:sym typeface="Courier"/>
                        </a:rPr>
                        <a:t>SHL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868008">
                <a:tc>
                  <a:txBody>
                    <a:bodyPr/>
                    <a:lstStyle/>
                    <a:p>
                      <a:pPr defTabSz="914400">
                        <a:defRPr sz="1800">
                          <a:solidFill>
                            <a:srgbClr val="000000"/>
                          </a:solidFill>
                        </a:defRPr>
                      </a:pPr>
                      <a:r>
                        <a:rPr sz="3800">
                          <a:latin typeface="Courier"/>
                          <a:ea typeface="Courier"/>
                          <a:cs typeface="Courier"/>
                          <a:sym typeface="Courier"/>
                        </a:rPr>
                        <a:t>CALL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868008">
                <a:tc>
                  <a:txBody>
                    <a:bodyPr/>
                    <a:lstStyle/>
                    <a:p>
                      <a:pPr defTabSz="914400">
                        <a:defRPr sz="1800">
                          <a:solidFill>
                            <a:srgbClr val="000000"/>
                          </a:solidFill>
                        </a:defRPr>
                      </a:pPr>
                      <a:r>
                        <a:rPr sz="3800">
                          <a:latin typeface="Courier"/>
                          <a:ea typeface="Courier"/>
                          <a:cs typeface="Courier"/>
                          <a:sym typeface="Courier"/>
                        </a:rPr>
                        <a:t>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868008">
                <a:tc>
                  <a:txBody>
                    <a:bodyPr/>
                    <a:lstStyle/>
                    <a:p>
                      <a:pPr defTabSz="914400">
                        <a:defRPr sz="1800">
                          <a:solidFill>
                            <a:srgbClr val="000000"/>
                          </a:solidFill>
                        </a:defRPr>
                      </a:pPr>
                      <a:r>
                        <a:rPr sz="3800">
                          <a:latin typeface="Courier"/>
                          <a:ea typeface="Courier"/>
                          <a:cs typeface="Courier"/>
                          <a:sym typeface="Courier"/>
                        </a:rPr>
                        <a:t>XOR</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grpSp>
        <p:nvGrpSpPr>
          <p:cNvPr id="3353" name="Group"/>
          <p:cNvGrpSpPr/>
          <p:nvPr/>
        </p:nvGrpSpPr>
        <p:grpSpPr>
          <a:xfrm>
            <a:off x="15211793" y="5281270"/>
            <a:ext cx="3254843" cy="4660901"/>
            <a:chOff x="0" y="0"/>
            <a:chExt cx="3254841" cy="4660900"/>
          </a:xfrm>
        </p:grpSpPr>
        <p:sp>
          <p:nvSpPr>
            <p:cNvPr id="3351" name="Line"/>
            <p:cNvSpPr/>
            <p:nvPr/>
          </p:nvSpPr>
          <p:spPr>
            <a:xfrm>
              <a:off x="-1" y="3112103"/>
              <a:ext cx="1145738" cy="20947"/>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aphicFrame>
          <p:nvGraphicFramePr>
            <p:cNvPr id="3352" name="Table"/>
            <p:cNvGraphicFramePr/>
            <p:nvPr/>
          </p:nvGraphicFramePr>
          <p:xfrm>
            <a:off x="1413341" y="0"/>
            <a:ext cx="1841501" cy="4660900"/>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761970"/>
                </a:tblGrid>
                <a:tr h="915652">
                  <a:tc>
                    <a:txBody>
                      <a:bodyPr/>
                      <a:lstStyle/>
                      <a:p>
                        <a:pPr defTabSz="914400">
                          <a:defRPr sz="1800">
                            <a:solidFill>
                              <a:srgbClr val="000000"/>
                            </a:solidFill>
                          </a:defRPr>
                        </a:pPr>
                        <a:r>
                          <a:rPr sz="3800">
                            <a:latin typeface="Courier"/>
                            <a:ea typeface="Courier"/>
                            <a:cs typeface="Courier"/>
                            <a:sym typeface="Courier"/>
                          </a:rPr>
                          <a:t>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15652">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15652">
                  <a:tc>
                    <a:txBody>
                      <a:bodyPr/>
                      <a:lstStyle/>
                      <a:p>
                        <a:pPr defTabSz="914400">
                          <a:defRPr sz="1800">
                            <a:solidFill>
                              <a:srgbClr val="000000"/>
                            </a:solidFill>
                          </a:defRPr>
                        </a:pPr>
                        <a:r>
                          <a:rPr sz="3800">
                            <a:latin typeface="Courier"/>
                            <a:ea typeface="Courier"/>
                            <a:cs typeface="Courier"/>
                            <a:sym typeface="Courier"/>
                          </a:rPr>
                          <a:t>SHL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15652">
                  <a:tc>
                    <a:txBody>
                      <a:bodyPr/>
                      <a:lstStyle/>
                      <a:p>
                        <a:pPr defTabSz="914400">
                          <a:defRPr sz="1800">
                            <a:solidFill>
                              <a:srgbClr val="000000"/>
                            </a:solidFill>
                          </a:defRPr>
                        </a:pPr>
                        <a:r>
                          <a:rPr sz="3800">
                            <a:latin typeface="Courier"/>
                            <a:ea typeface="Courier"/>
                            <a:cs typeface="Courier"/>
                            <a:sym typeface="Courier"/>
                          </a:rPr>
                          <a:t>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915652">
                  <a:tc>
                    <a:txBody>
                      <a:bodyPr/>
                      <a:lstStyle/>
                      <a:p>
                        <a:pPr defTabSz="914400">
                          <a:defRPr sz="1800">
                            <a:solidFill>
                              <a:srgbClr val="000000"/>
                            </a:solidFill>
                          </a:defRPr>
                        </a:pPr>
                        <a:r>
                          <a:rPr sz="3800">
                            <a:latin typeface="Courier"/>
                            <a:ea typeface="Courier"/>
                            <a:cs typeface="Courier"/>
                            <a:sym typeface="Courier"/>
                          </a:rPr>
                          <a:t>XOR</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grpSp>
      <p:graphicFrame>
        <p:nvGraphicFramePr>
          <p:cNvPr id="3354" name="Table"/>
          <p:cNvGraphicFramePr/>
          <p:nvPr/>
        </p:nvGraphicFramePr>
        <p:xfrm>
          <a:off x="11306064" y="5362644"/>
          <a:ext cx="3520527" cy="6167738"/>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2467271"/>
                <a:gridCol w="1034205"/>
              </a:tblGrid>
              <a:tr h="875662">
                <a:tc>
                  <a:txBody>
                    <a:bodyPr/>
                    <a:lstStyle/>
                    <a:p>
                      <a:pPr defTabSz="914400">
                        <a:defRPr sz="1800">
                          <a:solidFill>
                            <a:srgbClr val="000000"/>
                          </a:solidFill>
                        </a:defRPr>
                      </a:pPr>
                      <a:r>
                        <a:rPr sz="3800">
                          <a:latin typeface="Courier"/>
                          <a:ea typeface="Courier"/>
                          <a:cs typeface="Courier"/>
                          <a:sym typeface="Courier"/>
                        </a:rPr>
                        <a:t>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FFFF"/>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3175">
                      <a:miter lim="400000"/>
                    </a:lnR>
                    <a:lnT w="3175">
                      <a:miter lim="400000"/>
                    </a:lnT>
                    <a:lnB w="0">
                      <a:miter lim="400000"/>
                    </a:lnB>
                    <a:noFill/>
                  </a:tcPr>
                </a:tc>
              </a:tr>
              <a:tr h="875662">
                <a:tc>
                  <a:txBody>
                    <a:bodyPr/>
                    <a:lstStyle/>
                    <a:p>
                      <a:pPr defTabSz="914400">
                        <a:defRPr sz="1800">
                          <a:solidFill>
                            <a:srgbClr val="000000"/>
                          </a:solidFill>
                        </a:defRPr>
                      </a:pPr>
                      <a:r>
                        <a:rPr sz="3800">
                          <a:latin typeface="Courier"/>
                          <a:ea typeface="Courier"/>
                          <a:cs typeface="Courier"/>
                          <a:sym typeface="Courier"/>
                        </a:rPr>
                        <a:t>SUB</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3800">
                          <a:solidFill>
                            <a:srgbClr val="000000"/>
                          </a:solidFill>
                          <a:latin typeface="Courier"/>
                          <a:ea typeface="Courier"/>
                          <a:cs typeface="Courier"/>
                          <a:sym typeface="Courier"/>
                        </a:defRPr>
                      </a:pP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FFFF"/>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SHL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FFFF"/>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CALL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3800">
                          <a:solidFill>
                            <a:srgbClr val="000000"/>
                          </a:solidFill>
                          <a:latin typeface="Courier"/>
                          <a:ea typeface="Courier"/>
                          <a:cs typeface="Courier"/>
                          <a:sym typeface="Courier"/>
                        </a:defRPr>
                      </a:pP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2600"/>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XOR</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2600"/>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bl>
          </a:graphicData>
        </a:graphic>
      </p:graphicFrame>
      <p:sp>
        <p:nvSpPr>
          <p:cNvPr id="3355" name="Line"/>
          <p:cNvSpPr/>
          <p:nvPr/>
        </p:nvSpPr>
        <p:spPr>
          <a:xfrm>
            <a:off x="9900794" y="8366584"/>
            <a:ext cx="1145737" cy="20946"/>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aphicFrame>
        <p:nvGraphicFramePr>
          <p:cNvPr id="3356" name="Table"/>
          <p:cNvGraphicFramePr/>
          <p:nvPr/>
        </p:nvGraphicFramePr>
        <p:xfrm>
          <a:off x="5995861" y="5337244"/>
          <a:ext cx="3520528" cy="6167738"/>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2467271"/>
                <a:gridCol w="1034205"/>
              </a:tblGrid>
              <a:tr h="875662">
                <a:tc>
                  <a:txBody>
                    <a:bodyPr/>
                    <a:lstStyle/>
                    <a:p>
                      <a:pPr defTabSz="914400">
                        <a:defRPr sz="1800">
                          <a:solidFill>
                            <a:srgbClr val="000000"/>
                          </a:solidFill>
                        </a:defRPr>
                      </a:pPr>
                      <a:r>
                        <a:rPr sz="3800">
                          <a:latin typeface="Courier"/>
                          <a:ea typeface="Courier"/>
                          <a:cs typeface="Courier"/>
                          <a:sym typeface="Courier"/>
                        </a:rPr>
                        <a:t>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FFFF"/>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0">
                      <a:miter lim="400000"/>
                    </a:lnR>
                    <a:lnT w="0">
                      <a:miter lim="400000"/>
                    </a:lnT>
                    <a:lnB w="0">
                      <a:miter lim="400000"/>
                    </a:lnB>
                    <a:noFill/>
                  </a:tcPr>
                </a:tc>
              </a:tr>
              <a:tr h="875662">
                <a:tc>
                  <a:txBody>
                    <a:bodyPr/>
                    <a:lstStyle/>
                    <a:p>
                      <a:pPr defTabSz="914400">
                        <a:defRPr sz="1800">
                          <a:solidFill>
                            <a:srgbClr val="000000"/>
                          </a:solidFill>
                        </a:defRPr>
                      </a:pPr>
                      <a:r>
                        <a:rPr sz="3800">
                          <a:latin typeface="Courier"/>
                          <a:ea typeface="Courier"/>
                          <a:cs typeface="Courier"/>
                          <a:sym typeface="Courier"/>
                        </a:rPr>
                        <a:t>SUB</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3800">
                          <a:solidFill>
                            <a:srgbClr val="000000"/>
                          </a:solidFill>
                          <a:latin typeface="Courier"/>
                          <a:ea typeface="Courier"/>
                          <a:cs typeface="Courier"/>
                          <a:sym typeface="Courier"/>
                        </a:defRPr>
                      </a:pPr>
                    </a:p>
                  </a:txBody>
                  <a:tcPr marL="50800" marR="50800" marT="50800" marB="50800" anchor="ctr" anchorCtr="0" horzOverflow="overflow">
                    <a:lnL w="50800">
                      <a:solidFill>
                        <a:srgbClr val="000000"/>
                      </a:solidFill>
                      <a:miter lim="400000"/>
                    </a:lnL>
                    <a:lnR w="0">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FFFF"/>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0">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SHL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FFFF"/>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0">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CALL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3800">
                          <a:solidFill>
                            <a:srgbClr val="000000"/>
                          </a:solidFill>
                          <a:latin typeface="Courier"/>
                          <a:ea typeface="Courier"/>
                          <a:cs typeface="Courier"/>
                          <a:sym typeface="Courier"/>
                        </a:defRPr>
                      </a:pPr>
                    </a:p>
                  </a:txBody>
                  <a:tcPr marL="50800" marR="50800" marT="50800" marB="50800" anchor="ctr" anchorCtr="0" horzOverflow="overflow">
                    <a:lnL w="50800">
                      <a:solidFill>
                        <a:srgbClr val="000000"/>
                      </a:solidFill>
                      <a:miter lim="400000"/>
                    </a:lnL>
                    <a:lnR w="0">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3800">
                          <a:solidFill>
                            <a:srgbClr val="000000"/>
                          </a:solidFill>
                          <a:latin typeface="Courier"/>
                          <a:ea typeface="Courier"/>
                          <a:cs typeface="Courier"/>
                          <a:sym typeface="Courier"/>
                        </a:defRPr>
                      </a:pPr>
                    </a:p>
                  </a:txBody>
                  <a:tcPr marL="50800" marR="50800" marT="50800" marB="50800" anchor="ctr" anchorCtr="0" horzOverflow="overflow">
                    <a:lnL w="50800">
                      <a:solidFill>
                        <a:srgbClr val="000000"/>
                      </a:solidFill>
                      <a:miter lim="400000"/>
                    </a:lnL>
                    <a:lnR w="0">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XOR</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3800">
                          <a:solidFill>
                            <a:srgbClr val="000000"/>
                          </a:solidFill>
                          <a:latin typeface="Courier"/>
                          <a:ea typeface="Courier"/>
                          <a:cs typeface="Courier"/>
                          <a:sym typeface="Courier"/>
                        </a:defRPr>
                      </a:pPr>
                    </a:p>
                  </a:txBody>
                  <a:tcPr marL="50800" marR="50800" marT="50800" marB="50800" anchor="ctr" anchorCtr="0" horzOverflow="overflow">
                    <a:lnL w="50800">
                      <a:solidFill>
                        <a:srgbClr val="000000"/>
                      </a:solidFill>
                      <a:miter lim="400000"/>
                    </a:lnL>
                    <a:lnR w="0">
                      <a:miter lim="400000"/>
                    </a:lnR>
                    <a:lnT w="0">
                      <a:miter lim="400000"/>
                    </a:lnT>
                    <a:lnB w="0">
                      <a:miter lim="400000"/>
                    </a:lnB>
                  </a:tcPr>
                </a:tc>
              </a:tr>
            </a:tbl>
          </a:graphicData>
        </a:graphic>
      </p:graphicFrame>
      <p:sp>
        <p:nvSpPr>
          <p:cNvPr id="3357" name="Line"/>
          <p:cNvSpPr/>
          <p:nvPr/>
        </p:nvSpPr>
        <p:spPr>
          <a:xfrm>
            <a:off x="4250427" y="8366585"/>
            <a:ext cx="1145738" cy="20946"/>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358" name="Taint…"/>
          <p:cNvSpPr txBox="1"/>
          <p:nvPr/>
        </p:nvSpPr>
        <p:spPr>
          <a:xfrm>
            <a:off x="6537094" y="982666"/>
            <a:ext cx="2856435" cy="189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6000">
                <a:latin typeface="+mj-lt"/>
                <a:ea typeface="+mj-ea"/>
                <a:cs typeface="+mj-cs"/>
                <a:sym typeface="Trebuchet MS"/>
              </a:defRPr>
            </a:pPr>
            <a:r>
              <a:t>Taint</a:t>
            </a:r>
          </a:p>
          <a:p>
            <a:pPr>
              <a:defRPr sz="6000">
                <a:latin typeface="+mj-lt"/>
                <a:ea typeface="+mj-ea"/>
                <a:cs typeface="+mj-cs"/>
                <a:sym typeface="Trebuchet MS"/>
              </a:defRPr>
            </a:pPr>
            <a:r>
              <a:t>Analysis</a:t>
            </a:r>
          </a:p>
        </p:txBody>
      </p:sp>
      <p:sp>
        <p:nvSpPr>
          <p:cNvPr id="3359" name="Line"/>
          <p:cNvSpPr/>
          <p:nvPr/>
        </p:nvSpPr>
        <p:spPr>
          <a:xfrm flipH="1">
            <a:off x="7360137" y="3059729"/>
            <a:ext cx="751676" cy="1892788"/>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360" name="Line"/>
          <p:cNvSpPr/>
          <p:nvPr/>
        </p:nvSpPr>
        <p:spPr>
          <a:xfrm>
            <a:off x="8501643" y="3181945"/>
            <a:ext cx="3211947" cy="1693412"/>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361" name="Line"/>
          <p:cNvSpPr/>
          <p:nvPr/>
        </p:nvSpPr>
        <p:spPr>
          <a:xfrm>
            <a:off x="19060030" y="8366585"/>
            <a:ext cx="1145737" cy="20946"/>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aphicFrame>
        <p:nvGraphicFramePr>
          <p:cNvPr id="3362" name="Table"/>
          <p:cNvGraphicFramePr/>
          <p:nvPr/>
        </p:nvGraphicFramePr>
        <p:xfrm>
          <a:off x="20693628" y="6159105"/>
          <a:ext cx="1818205" cy="305139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780104"/>
              </a:tblGrid>
              <a:tr h="753322">
                <a:tc>
                  <a:txBody>
                    <a:bodyPr/>
                    <a:lstStyle/>
                    <a:p>
                      <a:pPr defTabSz="914400">
                        <a:defRPr sz="1800">
                          <a:solidFill>
                            <a:srgbClr val="000000"/>
                          </a:solidFill>
                        </a:defRPr>
                      </a:pPr>
                      <a:r>
                        <a:rPr sz="3800">
                          <a:latin typeface="Courier"/>
                          <a:ea typeface="Courier"/>
                          <a:cs typeface="Courier"/>
                          <a:sym typeface="Courier"/>
                        </a:rPr>
                        <a:t>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753322">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753322">
                <a:tc>
                  <a:txBody>
                    <a:bodyPr/>
                    <a:lstStyle/>
                    <a:p>
                      <a:pPr defTabSz="914400">
                        <a:defRPr sz="1800">
                          <a:solidFill>
                            <a:srgbClr val="000000"/>
                          </a:solidFill>
                        </a:defRPr>
                      </a:pPr>
                      <a:r>
                        <a:rPr sz="3800">
                          <a:latin typeface="Courier"/>
                          <a:ea typeface="Courier"/>
                          <a:cs typeface="Courier"/>
                          <a:sym typeface="Courier"/>
                        </a:rPr>
                        <a:t>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r h="753322">
                <a:tc>
                  <a:txBody>
                    <a:bodyPr/>
                    <a:lstStyle/>
                    <a:p>
                      <a:pPr defTabSz="914400">
                        <a:defRPr sz="1800">
                          <a:solidFill>
                            <a:srgbClr val="000000"/>
                          </a:solidFill>
                        </a:defRPr>
                      </a:pPr>
                      <a:r>
                        <a:rPr sz="3800">
                          <a:latin typeface="Courier"/>
                          <a:ea typeface="Courier"/>
                          <a:cs typeface="Courier"/>
                          <a:sym typeface="Courier"/>
                        </a:rPr>
                        <a:t>XOR</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r>
            </a:tbl>
          </a:graphicData>
        </a:graphic>
      </p:graphicFrame>
      <p:grpSp>
        <p:nvGrpSpPr>
          <p:cNvPr id="3365" name="Group"/>
          <p:cNvGrpSpPr/>
          <p:nvPr/>
        </p:nvGrpSpPr>
        <p:grpSpPr>
          <a:xfrm>
            <a:off x="19932467" y="9337468"/>
            <a:ext cx="3350816" cy="4064251"/>
            <a:chOff x="0" y="0"/>
            <a:chExt cx="3350815" cy="4064250"/>
          </a:xfrm>
        </p:grpSpPr>
        <p:sp>
          <p:nvSpPr>
            <p:cNvPr id="3363" name="Line"/>
            <p:cNvSpPr/>
            <p:nvPr/>
          </p:nvSpPr>
          <p:spPr>
            <a:xfrm>
              <a:off x="1660056" y="-1"/>
              <a:ext cx="32177" cy="1281985"/>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364" name="slides-ws-1.001.png" descr="slides-ws-1.001.png"/>
            <p:cNvPicPr>
              <a:picLocks noChangeAspect="1"/>
            </p:cNvPicPr>
            <p:nvPr/>
          </p:nvPicPr>
          <p:blipFill>
            <a:blip r:embed="rId3">
              <a:extLst/>
            </a:blip>
            <a:srcRect l="394" t="466" r="29963" b="1402"/>
            <a:stretch>
              <a:fillRect/>
            </a:stretch>
          </p:blipFill>
          <p:spPr>
            <a:xfrm>
              <a:off x="0" y="1408363"/>
              <a:ext cx="3350816" cy="2655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800"/>
                  </a:lnTo>
                  <a:lnTo>
                    <a:pt x="0" y="21600"/>
                  </a:lnTo>
                  <a:lnTo>
                    <a:pt x="10791" y="21587"/>
                  </a:lnTo>
                  <a:lnTo>
                    <a:pt x="21580" y="21574"/>
                  </a:lnTo>
                  <a:lnTo>
                    <a:pt x="21590" y="10787"/>
                  </a:lnTo>
                  <a:lnTo>
                    <a:pt x="21600" y="0"/>
                  </a:lnTo>
                  <a:lnTo>
                    <a:pt x="10801" y="0"/>
                  </a:lnTo>
                  <a:lnTo>
                    <a:pt x="0" y="0"/>
                  </a:lnTo>
                  <a:close/>
                </a:path>
              </a:pathLst>
            </a:custGeom>
            <a:ln w="12700" cap="flat">
              <a:noFill/>
              <a:miter lim="400000"/>
            </a:ln>
            <a:effectLst/>
          </p:spPr>
        </p:pic>
      </p:grpSp>
      <p:grpSp>
        <p:nvGrpSpPr>
          <p:cNvPr id="3368" name="Group"/>
          <p:cNvGrpSpPr/>
          <p:nvPr/>
        </p:nvGrpSpPr>
        <p:grpSpPr>
          <a:xfrm>
            <a:off x="1178529" y="347023"/>
            <a:ext cx="3350969" cy="4631827"/>
            <a:chOff x="0" y="0"/>
            <a:chExt cx="3350967" cy="4631825"/>
          </a:xfrm>
        </p:grpSpPr>
        <p:sp>
          <p:nvSpPr>
            <p:cNvPr id="3366" name="Line"/>
            <p:cNvSpPr/>
            <p:nvPr/>
          </p:nvSpPr>
          <p:spPr>
            <a:xfrm>
              <a:off x="1701560" y="3349841"/>
              <a:ext cx="32177" cy="1281985"/>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pic>
          <p:nvPicPr>
            <p:cNvPr id="3367" name="P1.png" descr="P1.png"/>
            <p:cNvPicPr>
              <a:picLocks noChangeAspect="1"/>
            </p:cNvPicPr>
            <p:nvPr/>
          </p:nvPicPr>
          <p:blipFill>
            <a:blip r:embed="rId4">
              <a:extLst/>
            </a:blip>
            <a:stretch>
              <a:fillRect/>
            </a:stretch>
          </p:blipFill>
          <p:spPr>
            <a:xfrm>
              <a:off x="0" y="0"/>
              <a:ext cx="3350968" cy="3014617"/>
            </a:xfrm>
            <a:prstGeom prst="rect">
              <a:avLst/>
            </a:prstGeom>
            <a:ln w="12700" cap="flat">
              <a:noFill/>
              <a:miter lim="400000"/>
            </a:ln>
            <a:effectLst/>
          </p:spPr>
        </p:pic>
      </p:grpSp>
      <p:graphicFrame>
        <p:nvGraphicFramePr>
          <p:cNvPr id="3369" name="Table"/>
          <p:cNvGraphicFramePr/>
          <p:nvPr/>
        </p:nvGraphicFramePr>
        <p:xfrm>
          <a:off x="11303000" y="5359400"/>
          <a:ext cx="3520527" cy="6167737"/>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2467271"/>
                <a:gridCol w="1034205"/>
              </a:tblGrid>
              <a:tr h="875662">
                <a:tc>
                  <a:txBody>
                    <a:bodyPr/>
                    <a:lstStyle/>
                    <a:p>
                      <a:pPr defTabSz="914400">
                        <a:defRPr sz="1800">
                          <a:solidFill>
                            <a:srgbClr val="000000"/>
                          </a:solidFill>
                        </a:defRPr>
                      </a:pPr>
                      <a:r>
                        <a:rPr sz="3800">
                          <a:latin typeface="Courier"/>
                          <a:ea typeface="Courier"/>
                          <a:cs typeface="Courier"/>
                          <a:sym typeface="Courier"/>
                        </a:rPr>
                        <a:t>ADD</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FFFF"/>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3175">
                      <a:miter lim="400000"/>
                    </a:lnR>
                    <a:lnT w="3175">
                      <a:miter lim="400000"/>
                    </a:lnT>
                    <a:lnB w="0">
                      <a:miter lim="400000"/>
                    </a:lnB>
                    <a:noFill/>
                  </a:tcPr>
                </a:tc>
              </a:tr>
              <a:tr h="875662">
                <a:tc>
                  <a:txBody>
                    <a:bodyPr/>
                    <a:lstStyle/>
                    <a:p>
                      <a:pPr defTabSz="914400">
                        <a:defRPr sz="1800">
                          <a:solidFill>
                            <a:srgbClr val="000000"/>
                          </a:solidFill>
                        </a:defRPr>
                      </a:pPr>
                      <a:r>
                        <a:rPr sz="3800">
                          <a:latin typeface="Courier"/>
                          <a:ea typeface="Courier"/>
                          <a:cs typeface="Courier"/>
                          <a:sym typeface="Courier"/>
                        </a:rPr>
                        <a:t>SUB</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8DAA"/>
                    </a:solidFill>
                  </a:tcPr>
                </a:tc>
                <a:tc>
                  <a:txBody>
                    <a:bodyPr/>
                    <a:lstStyle/>
                    <a:p>
                      <a:pPr defTabSz="914400">
                        <a:defRPr sz="3800">
                          <a:solidFill>
                            <a:srgbClr val="000000"/>
                          </a:solidFill>
                          <a:latin typeface="Courier"/>
                          <a:ea typeface="Courier"/>
                          <a:cs typeface="Courier"/>
                          <a:sym typeface="Courier"/>
                        </a:defRPr>
                      </a:pP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BRA</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FFFF"/>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SHL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FFFF"/>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CALL</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8DAA"/>
                    </a:solidFill>
                  </a:tcPr>
                </a:tc>
                <a:tc>
                  <a:txBody>
                    <a:bodyPr/>
                    <a:lstStyle/>
                    <a:p>
                      <a:pPr defTabSz="914400">
                        <a:defRPr sz="3800">
                          <a:solidFill>
                            <a:srgbClr val="000000"/>
                          </a:solidFill>
                          <a:latin typeface="Courier"/>
                          <a:ea typeface="Courier"/>
                          <a:cs typeface="Courier"/>
                          <a:sym typeface="Courier"/>
                        </a:defRPr>
                      </a:pP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DIV</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2600"/>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r h="875662">
                <a:tc>
                  <a:txBody>
                    <a:bodyPr/>
                    <a:lstStyle/>
                    <a:p>
                      <a:pPr defTabSz="914400">
                        <a:defRPr sz="1800">
                          <a:solidFill>
                            <a:srgbClr val="000000"/>
                          </a:solidFill>
                        </a:defRPr>
                      </a:pPr>
                      <a:r>
                        <a:rPr sz="3800">
                          <a:latin typeface="Courier"/>
                          <a:ea typeface="Courier"/>
                          <a:cs typeface="Courier"/>
                          <a:sym typeface="Courier"/>
                        </a:rPr>
                        <a:t>XOR</a:t>
                      </a:r>
                    </a:p>
                  </a:txBody>
                  <a:tcPr marL="50800" marR="50800" marT="50800" marB="50800" anchor="ctr" anchorCtr="0" horzOverflow="overflow">
                    <a:lnL w="50800">
                      <a:solidFill>
                        <a:srgbClr val="000000"/>
                      </a:solidFill>
                      <a:miter lim="400000"/>
                    </a:lnL>
                    <a:lnR w="50800">
                      <a:solidFill>
                        <a:srgbClr val="000000"/>
                      </a:solidFill>
                      <a:miter lim="400000"/>
                    </a:lnR>
                    <a:lnT w="50800">
                      <a:solidFill>
                        <a:srgbClr val="000000"/>
                      </a:solidFill>
                      <a:miter lim="400000"/>
                    </a:lnT>
                    <a:lnB w="50800">
                      <a:solidFill>
                        <a:srgbClr val="000000"/>
                      </a:solidFill>
                      <a:miter lim="400000"/>
                    </a:lnB>
                    <a:solidFill>
                      <a:srgbClr val="FFFFFF"/>
                    </a:solidFill>
                  </a:tcPr>
                </a:tc>
                <a:tc>
                  <a:txBody>
                    <a:bodyPr/>
                    <a:lstStyle/>
                    <a:p>
                      <a:pPr defTabSz="914400">
                        <a:defRPr sz="1800">
                          <a:solidFill>
                            <a:srgbClr val="000000"/>
                          </a:solidFill>
                        </a:defRPr>
                      </a:pPr>
                      <a:r>
                        <a:rPr sz="5600">
                          <a:solidFill>
                            <a:srgbClr val="FF2600"/>
                          </a:solidFill>
                          <a:latin typeface="Courier"/>
                          <a:ea typeface="Courier"/>
                          <a:cs typeface="Courier"/>
                          <a:sym typeface="Courier"/>
                        </a:rPr>
                        <a:t>✓</a:t>
                      </a:r>
                    </a:p>
                  </a:txBody>
                  <a:tcPr marL="50800" marR="50800" marT="50800" marB="50800" anchor="ctr" anchorCtr="0" horzOverflow="overflow">
                    <a:lnL w="50800">
                      <a:solidFill>
                        <a:srgbClr val="000000"/>
                      </a:solidFill>
                      <a:miter lim="400000"/>
                    </a:lnL>
                    <a:lnR w="3175">
                      <a:miter lim="400000"/>
                    </a:lnR>
                    <a:lnT w="0">
                      <a:miter lim="400000"/>
                    </a:lnT>
                    <a:lnB w="0">
                      <a:miter lim="400000"/>
                    </a:lnB>
                  </a:tcPr>
                </a:tc>
              </a:tr>
            </a:tbl>
          </a:graphicData>
        </a:graphic>
      </p:graphicFrame>
      <p:grpSp>
        <p:nvGrpSpPr>
          <p:cNvPr id="3375" name="Group"/>
          <p:cNvGrpSpPr/>
          <p:nvPr/>
        </p:nvGrpSpPr>
        <p:grpSpPr>
          <a:xfrm>
            <a:off x="11401125" y="452054"/>
            <a:ext cx="11557138" cy="12811892"/>
            <a:chOff x="0" y="310796"/>
            <a:chExt cx="11557136" cy="12811890"/>
          </a:xfrm>
        </p:grpSpPr>
        <p:sp>
          <p:nvSpPr>
            <p:cNvPr id="3370" name="Rectangle"/>
            <p:cNvSpPr/>
            <p:nvPr/>
          </p:nvSpPr>
          <p:spPr>
            <a:xfrm>
              <a:off x="0" y="310796"/>
              <a:ext cx="11557137" cy="12811892"/>
            </a:xfrm>
            <a:prstGeom prst="rect">
              <a:avLst/>
            </a:prstGeom>
            <a:solidFill>
              <a:srgbClr val="FFFFFF"/>
            </a:solidFill>
            <a:ln w="76200" cap="flat">
              <a:solidFill>
                <a:srgbClr val="000000"/>
              </a:solidFill>
              <a:prstDash val="solid"/>
              <a:miter lim="400000"/>
            </a:ln>
            <a:effectLst>
              <a:outerShdw sx="100000" sy="100000" kx="0" ky="0" algn="b" rotWithShape="0" blurRad="101600" dist="176010" dir="3216708">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371" name="a    b;"/>
            <p:cNvSpPr/>
            <p:nvPr/>
          </p:nvSpPr>
          <p:spPr>
            <a:xfrm>
              <a:off x="6350142" y="752905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23900">
                  <a:solidFill>
                    <a:srgbClr val="000000"/>
                  </a:solidFill>
                  <a:latin typeface="Helvetica Neue"/>
                  <a:ea typeface="Helvetica Neue"/>
                  <a:cs typeface="Helvetica Neue"/>
                  <a:sym typeface="Helvetica Neue"/>
                </a:defRPr>
              </a:lvl1pPr>
            </a:lstStyle>
            <a:p>
              <a:pPr/>
              <a:r>
                <a:t>a    b;</a:t>
              </a:r>
            </a:p>
          </p:txBody>
        </p:sp>
        <p:grpSp>
          <p:nvGrpSpPr>
            <p:cNvPr id="3374" name="Group"/>
            <p:cNvGrpSpPr/>
            <p:nvPr/>
          </p:nvGrpSpPr>
          <p:grpSpPr>
            <a:xfrm>
              <a:off x="867546" y="2830886"/>
              <a:ext cx="1439165" cy="9692157"/>
              <a:chOff x="0" y="2830886"/>
              <a:chExt cx="1439163" cy="9692156"/>
            </a:xfrm>
          </p:grpSpPr>
          <p:sp>
            <p:nvSpPr>
              <p:cNvPr id="3372" name="main () {…"/>
              <p:cNvSpPr/>
              <p:nvPr/>
            </p:nvSpPr>
            <p:spPr>
              <a:xfrm>
                <a:off x="0" y="2830886"/>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lnSpc>
                    <a:spcPct val="80000"/>
                  </a:lnSpc>
                  <a:defRPr b="1" sz="20000">
                    <a:solidFill>
                      <a:srgbClr val="000000"/>
                    </a:solidFill>
                    <a:latin typeface="Helvetica Neue"/>
                    <a:ea typeface="Helvetica Neue"/>
                    <a:cs typeface="Helvetica Neue"/>
                    <a:sym typeface="Helvetica Neue"/>
                  </a:defRPr>
                </a:pPr>
                <a:r>
                  <a:t>main () {</a:t>
                </a:r>
              </a:p>
              <a:p>
                <a:pPr algn="l">
                  <a:lnSpc>
                    <a:spcPct val="80000"/>
                  </a:lnSpc>
                  <a:defRPr b="1" sz="20000">
                    <a:solidFill>
                      <a:srgbClr val="000000"/>
                    </a:solidFill>
                    <a:latin typeface="Helvetica Neue"/>
                    <a:ea typeface="Helvetica Neue"/>
                    <a:cs typeface="Helvetica Neue"/>
                    <a:sym typeface="Helvetica Neue"/>
                  </a:defRPr>
                </a:pPr>
                <a:r>
                  <a:t>  bit a,b;</a:t>
                </a:r>
              </a:p>
            </p:txBody>
          </p:sp>
          <p:sp>
            <p:nvSpPr>
              <p:cNvPr id="3373" name="}"/>
              <p:cNvSpPr/>
              <p:nvPr/>
            </p:nvSpPr>
            <p:spPr>
              <a:xfrm>
                <a:off x="169163" y="1125304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defRPr b="1" sz="20000">
                    <a:solidFill>
                      <a:srgbClr val="000000"/>
                    </a:solidFill>
                    <a:latin typeface="Helvetica Neue"/>
                    <a:ea typeface="Helvetica Neue"/>
                    <a:cs typeface="Helvetica Neue"/>
                    <a:sym typeface="Helvetica Neue"/>
                  </a:defRPr>
                </a:lvl1pPr>
              </a:lstStyle>
              <a:p>
                <a:pPr/>
                <a:r>
                  <a:t>}</a:t>
                </a:r>
              </a:p>
            </p:txBody>
          </p:sp>
        </p:grpSp>
      </p:grpSp>
      <p:grpSp>
        <p:nvGrpSpPr>
          <p:cNvPr id="3380" name="Group"/>
          <p:cNvGrpSpPr/>
          <p:nvPr/>
        </p:nvGrpSpPr>
        <p:grpSpPr>
          <a:xfrm>
            <a:off x="13935301" y="6144416"/>
            <a:ext cx="7617610" cy="4170831"/>
            <a:chOff x="0" y="0"/>
            <a:chExt cx="7617609" cy="4170830"/>
          </a:xfrm>
        </p:grpSpPr>
        <p:sp>
          <p:nvSpPr>
            <p:cNvPr id="3376" name="Line"/>
            <p:cNvSpPr/>
            <p:nvPr/>
          </p:nvSpPr>
          <p:spPr>
            <a:xfrm>
              <a:off x="6139124" y="0"/>
              <a:ext cx="1478486" cy="1024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635" y="16801"/>
                    <a:pt x="4595" y="12393"/>
                    <a:pt x="8693" y="8524"/>
                  </a:cubicBezTo>
                  <a:cubicBezTo>
                    <a:pt x="12193" y="5219"/>
                    <a:pt x="16533" y="2169"/>
                    <a:pt x="21600" y="0"/>
                  </a:cubicBezTo>
                </a:path>
              </a:pathLst>
            </a:custGeom>
            <a:noFill/>
            <a:ln w="177800" cap="flat">
              <a:solidFill>
                <a:srgbClr val="B51700"/>
              </a:solidFill>
              <a:prstDash val="solid"/>
              <a:miter lim="400000"/>
              <a:head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377" name="Line"/>
            <p:cNvSpPr/>
            <p:nvPr/>
          </p:nvSpPr>
          <p:spPr>
            <a:xfrm>
              <a:off x="3543978" y="2078836"/>
              <a:ext cx="2484093" cy="1813856"/>
            </a:xfrm>
            <a:custGeom>
              <a:avLst/>
              <a:gdLst/>
              <a:ahLst/>
              <a:cxnLst>
                <a:cxn ang="0">
                  <a:pos x="wd2" y="hd2"/>
                </a:cxn>
                <a:cxn ang="5400000">
                  <a:pos x="wd2" y="hd2"/>
                </a:cxn>
                <a:cxn ang="10800000">
                  <a:pos x="wd2" y="hd2"/>
                </a:cxn>
                <a:cxn ang="16200000">
                  <a:pos x="wd2" y="hd2"/>
                </a:cxn>
              </a:cxnLst>
              <a:rect l="0" t="0" r="r" b="b"/>
              <a:pathLst>
                <a:path w="21520" h="21238" fill="norm" stroke="1" extrusionOk="0">
                  <a:moveTo>
                    <a:pt x="21520" y="9420"/>
                  </a:moveTo>
                  <a:cubicBezTo>
                    <a:pt x="21146" y="14289"/>
                    <a:pt x="18804" y="18476"/>
                    <a:pt x="15439" y="20289"/>
                  </a:cubicBezTo>
                  <a:cubicBezTo>
                    <a:pt x="13006" y="21600"/>
                    <a:pt x="10302" y="21482"/>
                    <a:pt x="7804" y="20370"/>
                  </a:cubicBezTo>
                  <a:cubicBezTo>
                    <a:pt x="5057" y="19147"/>
                    <a:pt x="2863" y="16953"/>
                    <a:pt x="1567" y="13734"/>
                  </a:cubicBezTo>
                  <a:cubicBezTo>
                    <a:pt x="-46" y="9727"/>
                    <a:pt x="-80" y="4708"/>
                    <a:pt x="43" y="0"/>
                  </a:cubicBezTo>
                </a:path>
              </a:pathLst>
            </a:custGeom>
            <a:noFill/>
            <a:ln w="177800" cap="flat">
              <a:solidFill>
                <a:srgbClr val="B517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378" name="Line"/>
            <p:cNvSpPr/>
            <p:nvPr/>
          </p:nvSpPr>
          <p:spPr>
            <a:xfrm>
              <a:off x="683921" y="233317"/>
              <a:ext cx="2850496" cy="1273591"/>
            </a:xfrm>
            <a:custGeom>
              <a:avLst/>
              <a:gdLst/>
              <a:ahLst/>
              <a:cxnLst>
                <a:cxn ang="0">
                  <a:pos x="wd2" y="hd2"/>
                </a:cxn>
                <a:cxn ang="5400000">
                  <a:pos x="wd2" y="hd2"/>
                </a:cxn>
                <a:cxn ang="10800000">
                  <a:pos x="wd2" y="hd2"/>
                </a:cxn>
                <a:cxn ang="16200000">
                  <a:pos x="wd2" y="hd2"/>
                </a:cxn>
              </a:cxnLst>
              <a:rect l="0" t="0" r="r" b="b"/>
              <a:pathLst>
                <a:path w="21600" h="21548" fill="norm" stroke="1" extrusionOk="0">
                  <a:moveTo>
                    <a:pt x="21600" y="21548"/>
                  </a:moveTo>
                  <a:cubicBezTo>
                    <a:pt x="21522" y="14522"/>
                    <a:pt x="19858" y="7943"/>
                    <a:pt x="17111" y="4165"/>
                  </a:cubicBezTo>
                  <a:cubicBezTo>
                    <a:pt x="15581" y="2061"/>
                    <a:pt x="13805" y="989"/>
                    <a:pt x="11931" y="407"/>
                  </a:cubicBezTo>
                  <a:cubicBezTo>
                    <a:pt x="11032" y="129"/>
                    <a:pt x="10117" y="-52"/>
                    <a:pt x="9200" y="13"/>
                  </a:cubicBezTo>
                  <a:cubicBezTo>
                    <a:pt x="4760" y="327"/>
                    <a:pt x="956" y="6020"/>
                    <a:pt x="0" y="14070"/>
                  </a:cubicBezTo>
                </a:path>
              </a:pathLst>
            </a:custGeom>
            <a:noFill/>
            <a:ln w="177800" cap="flat">
              <a:solidFill>
                <a:srgbClr val="B517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379" name="Line"/>
            <p:cNvSpPr/>
            <p:nvPr/>
          </p:nvSpPr>
          <p:spPr>
            <a:xfrm>
              <a:off x="0" y="2926908"/>
              <a:ext cx="778374" cy="1243923"/>
            </a:xfrm>
            <a:custGeom>
              <a:avLst/>
              <a:gdLst/>
              <a:ahLst/>
              <a:cxnLst>
                <a:cxn ang="0">
                  <a:pos x="wd2" y="hd2"/>
                </a:cxn>
                <a:cxn ang="5400000">
                  <a:pos x="wd2" y="hd2"/>
                </a:cxn>
                <a:cxn ang="10800000">
                  <a:pos x="wd2" y="hd2"/>
                </a:cxn>
                <a:cxn ang="16200000">
                  <a:pos x="wd2" y="hd2"/>
                </a:cxn>
              </a:cxnLst>
              <a:rect l="0" t="0" r="r" b="b"/>
              <a:pathLst>
                <a:path w="20646" h="21600" fill="norm" stroke="1" extrusionOk="0">
                  <a:moveTo>
                    <a:pt x="19329" y="0"/>
                  </a:moveTo>
                  <a:cubicBezTo>
                    <a:pt x="21600" y="2937"/>
                    <a:pt x="20891" y="6485"/>
                    <a:pt x="17542" y="8941"/>
                  </a:cubicBezTo>
                  <a:cubicBezTo>
                    <a:pt x="16177" y="9942"/>
                    <a:pt x="14442" y="10683"/>
                    <a:pt x="12972" y="11605"/>
                  </a:cubicBezTo>
                  <a:cubicBezTo>
                    <a:pt x="7836" y="14825"/>
                    <a:pt x="5869" y="19721"/>
                    <a:pt x="0" y="21600"/>
                  </a:cubicBezTo>
                </a:path>
              </a:pathLst>
            </a:custGeom>
            <a:noFill/>
            <a:ln w="177800" cap="flat">
              <a:solidFill>
                <a:srgbClr val="B517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grpSp>
      <p:sp>
        <p:nvSpPr>
          <p:cNvPr id="3381" name="←"/>
          <p:cNvSpPr txBox="1"/>
          <p:nvPr/>
        </p:nvSpPr>
        <p:spPr>
          <a:xfrm>
            <a:off x="15775359" y="6053802"/>
            <a:ext cx="3190876" cy="3711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23900">
                <a:solidFill>
                  <a:srgbClr val="000000"/>
                </a:solidFill>
                <a:latin typeface="Helvetica Neue"/>
                <a:ea typeface="Helvetica Neue"/>
                <a:cs typeface="Helvetica Neue"/>
                <a:sym typeface="Helvetica Neue"/>
              </a:defRPr>
            </a:lvl1pPr>
          </a:lstStyle>
          <a:p>
            <a:pPr/>
            <a:r>
              <a:t>←</a:t>
            </a:r>
          </a:p>
        </p:txBody>
      </p:sp>
      <p:sp>
        <p:nvSpPr>
          <p:cNvPr id="3382" name="?"/>
          <p:cNvSpPr txBox="1"/>
          <p:nvPr/>
        </p:nvSpPr>
        <p:spPr>
          <a:xfrm>
            <a:off x="16449196" y="6027974"/>
            <a:ext cx="1843202" cy="376323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23900">
                <a:solidFill>
                  <a:srgbClr val="C82506"/>
                </a:solidFill>
                <a:latin typeface="Helvetica Neue"/>
                <a:ea typeface="Helvetica Neue"/>
                <a:cs typeface="Helvetica Neue"/>
                <a:sym typeface="Helvetica Neue"/>
              </a:defRPr>
            </a:lvl1pPr>
          </a:lstStyle>
          <a:p>
            <a:pPr>
              <a:defRPr>
                <a:solidFill>
                  <a:srgbClr val="000000"/>
                </a:solidFill>
              </a:defRPr>
            </a:pPr>
            <a:r>
              <a:rPr>
                <a:solidFill>
                  <a:srgbClr val="C82506"/>
                </a:solidFill>
              </a:rP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3369"/>
                                        </p:tgtEl>
                                        <p:attrNameLst>
                                          <p:attrName>style.visibility</p:attrName>
                                        </p:attrNameLst>
                                      </p:cBhvr>
                                      <p:to>
                                        <p:strVal val="hidden"/>
                                      </p:to>
                                    </p:set>
                                  </p:childTnLst>
                                </p:cTn>
                              </p:par>
                            </p:childTnLst>
                          </p:cTn>
                        </p:par>
                        <p:par>
                          <p:cTn id="7" fill="hold">
                            <p:stCondLst>
                              <p:cond delay="0"/>
                            </p:stCondLst>
                            <p:childTnLst>
                              <p:par>
                                <p:cTn id="8" presetClass="exit" nodeType="afterEffect" presetSubtype="0" presetID="1" grpId="2" fill="hold">
                                  <p:stCondLst>
                                    <p:cond delay="0"/>
                                  </p:stCondLst>
                                  <p:iterate type="el" backwards="0">
                                    <p:tmAbs val="0"/>
                                  </p:iterate>
                                  <p:childTnLst>
                                    <p:set>
                                      <p:cBhvr>
                                        <p:cTn id="9" fill="hold">
                                          <p:stCondLst>
                                            <p:cond delay="0"/>
                                          </p:stCondLst>
                                        </p:cTn>
                                        <p:tgtEl>
                                          <p:spTgt spid="3360"/>
                                        </p:tgtEl>
                                        <p:attrNameLst>
                                          <p:attrName>style.visibility</p:attrName>
                                        </p:attrNameLst>
                                      </p:cBhvr>
                                      <p:to>
                                        <p:strVal val="hidden"/>
                                      </p:to>
                                    </p:set>
                                  </p:childTnLst>
                                </p:cTn>
                              </p:par>
                            </p:childTnLst>
                          </p:cTn>
                        </p:par>
                        <p:par>
                          <p:cTn id="10" fill="hold">
                            <p:stCondLst>
                              <p:cond delay="0"/>
                            </p:stCondLst>
                            <p:childTnLst>
                              <p:par>
                                <p:cTn id="11" presetClass="exit" nodeType="afterEffect" presetSubtype="0" presetID="1" grpId="3" fill="hold">
                                  <p:stCondLst>
                                    <p:cond delay="0"/>
                                  </p:stCondLst>
                                  <p:iterate type="el" backwards="0">
                                    <p:tmAbs val="0"/>
                                  </p:iterate>
                                  <p:childTnLst>
                                    <p:set>
                                      <p:cBhvr>
                                        <p:cTn id="12" fill="hold">
                                          <p:stCondLst>
                                            <p:cond delay="0"/>
                                          </p:stCondLst>
                                        </p:cTn>
                                        <p:tgtEl>
                                          <p:spTgt spid="3354"/>
                                        </p:tgtEl>
                                        <p:attrNameLst>
                                          <p:attrName>style.visibility</p:attrName>
                                        </p:attrNameLst>
                                      </p:cBhvr>
                                      <p:to>
                                        <p:strVal val="hidden"/>
                                      </p:to>
                                    </p:set>
                                  </p:childTnLst>
                                </p:cTn>
                              </p:par>
                            </p:childTnLst>
                          </p:cTn>
                        </p:par>
                        <p:par>
                          <p:cTn id="13" fill="hold">
                            <p:stCondLst>
                              <p:cond delay="0"/>
                            </p:stCondLst>
                            <p:childTnLst>
                              <p:par>
                                <p:cTn id="14" presetClass="exit" nodeType="afterEffect" presetSubtype="0" presetID="1" grpId="4" fill="hold">
                                  <p:stCondLst>
                                    <p:cond delay="0"/>
                                  </p:stCondLst>
                                  <p:iterate type="el" backwards="0">
                                    <p:tmAbs val="0"/>
                                  </p:iterate>
                                  <p:childTnLst>
                                    <p:set>
                                      <p:cBhvr>
                                        <p:cTn id="15" fill="hold">
                                          <p:stCondLst>
                                            <p:cond delay="0"/>
                                          </p:stCondLst>
                                        </p:cTn>
                                        <p:tgtEl>
                                          <p:spTgt spid="3353"/>
                                        </p:tgtEl>
                                        <p:attrNameLst>
                                          <p:attrName>style.visibility</p:attrName>
                                        </p:attrNameLst>
                                      </p:cBhvr>
                                      <p:to>
                                        <p:strVal val="hidden"/>
                                      </p:to>
                                    </p:set>
                                  </p:childTnLst>
                                </p:cTn>
                              </p:par>
                            </p:childTnLst>
                          </p:cTn>
                        </p:par>
                        <p:par>
                          <p:cTn id="16" fill="hold">
                            <p:stCondLst>
                              <p:cond delay="0"/>
                            </p:stCondLst>
                            <p:childTnLst>
                              <p:par>
                                <p:cTn id="17" presetClass="exit" nodeType="afterEffect" presetSubtype="0" presetID="1" grpId="5" fill="hold">
                                  <p:stCondLst>
                                    <p:cond delay="0"/>
                                  </p:stCondLst>
                                  <p:iterate type="el" backwards="0">
                                    <p:tmAbs val="0"/>
                                  </p:iterate>
                                  <p:childTnLst>
                                    <p:set>
                                      <p:cBhvr>
                                        <p:cTn id="18" fill="hold">
                                          <p:stCondLst>
                                            <p:cond delay="0"/>
                                          </p:stCondLst>
                                        </p:cTn>
                                        <p:tgtEl>
                                          <p:spTgt spid="3362"/>
                                        </p:tgtEl>
                                        <p:attrNameLst>
                                          <p:attrName>style.visibility</p:attrName>
                                        </p:attrNameLst>
                                      </p:cBhvr>
                                      <p:to>
                                        <p:strVal val="hidden"/>
                                      </p:to>
                                    </p:set>
                                  </p:childTnLst>
                                </p:cTn>
                              </p:par>
                            </p:childTnLst>
                          </p:cTn>
                        </p:par>
                        <p:par>
                          <p:cTn id="19" fill="hold">
                            <p:stCondLst>
                              <p:cond delay="0"/>
                            </p:stCondLst>
                            <p:childTnLst>
                              <p:par>
                                <p:cTn id="20" presetClass="exit" nodeType="afterEffect" presetSubtype="0" presetID="1" grpId="6" fill="hold">
                                  <p:stCondLst>
                                    <p:cond delay="0"/>
                                  </p:stCondLst>
                                  <p:iterate type="el" backwards="0">
                                    <p:tmAbs val="0"/>
                                  </p:iterate>
                                  <p:childTnLst>
                                    <p:set>
                                      <p:cBhvr>
                                        <p:cTn id="21" fill="hold">
                                          <p:stCondLst>
                                            <p:cond delay="0"/>
                                          </p:stCondLst>
                                        </p:cTn>
                                        <p:tgtEl>
                                          <p:spTgt spid="3355"/>
                                        </p:tgtEl>
                                        <p:attrNameLst>
                                          <p:attrName>style.visibility</p:attrName>
                                        </p:attrNameLst>
                                      </p:cBhvr>
                                      <p:to>
                                        <p:strVal val="hidden"/>
                                      </p:to>
                                    </p:set>
                                  </p:childTnLst>
                                </p:cTn>
                              </p:par>
                            </p:childTnLst>
                          </p:cTn>
                        </p:par>
                        <p:par>
                          <p:cTn id="22" fill="hold">
                            <p:stCondLst>
                              <p:cond delay="0"/>
                            </p:stCondLst>
                            <p:childTnLst>
                              <p:par>
                                <p:cTn id="23" presetClass="exit" nodeType="afterEffect" presetSubtype="0" presetID="1" grpId="7" fill="hold">
                                  <p:stCondLst>
                                    <p:cond delay="0"/>
                                  </p:stCondLst>
                                  <p:iterate type="el" backwards="0">
                                    <p:tmAbs val="0"/>
                                  </p:iterate>
                                  <p:childTnLst>
                                    <p:set>
                                      <p:cBhvr>
                                        <p:cTn id="24" fill="hold">
                                          <p:stCondLst>
                                            <p:cond delay="0"/>
                                          </p:stCondLst>
                                        </p:cTn>
                                        <p:tgtEl>
                                          <p:spTgt spid="3361"/>
                                        </p:tgtEl>
                                        <p:attrNameLst>
                                          <p:attrName>style.visibility</p:attrName>
                                        </p:attrNameLst>
                                      </p:cBhvr>
                                      <p:to>
                                        <p:strVal val="hidden"/>
                                      </p:to>
                                    </p:set>
                                  </p:childTnLst>
                                </p:cTn>
                              </p:par>
                            </p:childTnLst>
                          </p:cTn>
                        </p:par>
                        <p:par>
                          <p:cTn id="25" fill="hold">
                            <p:stCondLst>
                              <p:cond delay="0"/>
                            </p:stCondLst>
                            <p:childTnLst>
                              <p:par>
                                <p:cTn id="26" presetClass="exit" nodeType="afterEffect" presetSubtype="0" presetID="1" grpId="8" fill="hold">
                                  <p:stCondLst>
                                    <p:cond delay="0"/>
                                  </p:stCondLst>
                                  <p:iterate type="el" backwards="0">
                                    <p:tmAbs val="0"/>
                                  </p:iterate>
                                  <p:childTnLst>
                                    <p:set>
                                      <p:cBhvr>
                                        <p:cTn id="27" fill="hold">
                                          <p:stCondLst>
                                            <p:cond delay="0"/>
                                          </p:stCondLst>
                                        </p:cTn>
                                        <p:tgtEl>
                                          <p:spTgt spid="3365"/>
                                        </p:tgtEl>
                                        <p:attrNameLst>
                                          <p:attrName>style.visibility</p:attrName>
                                        </p:attrNameLst>
                                      </p:cBhvr>
                                      <p:to>
                                        <p:strVal val="hidden"/>
                                      </p:to>
                                    </p:set>
                                  </p:childTnLst>
                                </p:cTn>
                              </p:par>
                            </p:childTnLst>
                          </p:cTn>
                        </p:par>
                        <p:par>
                          <p:cTn id="28" fill="hold">
                            <p:stCondLst>
                              <p:cond delay="0"/>
                            </p:stCondLst>
                            <p:childTnLst>
                              <p:par>
                                <p:cTn id="29" presetClass="entr" nodeType="afterEffect" presetSubtype="0" presetID="1" grpId="9" fill="hold">
                                  <p:stCondLst>
                                    <p:cond delay="0"/>
                                  </p:stCondLst>
                                  <p:iterate type="el" backwards="0">
                                    <p:tmAbs val="0"/>
                                  </p:iterate>
                                  <p:childTnLst>
                                    <p:set>
                                      <p:cBhvr>
                                        <p:cTn id="30" fill="hold"/>
                                        <p:tgtEl>
                                          <p:spTgt spid="3375"/>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10" fill="hold">
                                  <p:stCondLst>
                                    <p:cond delay="0"/>
                                  </p:stCondLst>
                                  <p:iterate type="el" backwards="0">
                                    <p:tmAbs val="0"/>
                                  </p:iterate>
                                  <p:childTnLst>
                                    <p:set>
                                      <p:cBhvr>
                                        <p:cTn id="33" fill="hold"/>
                                        <p:tgtEl>
                                          <p:spTgt spid="338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11" fill="hold">
                                  <p:stCondLst>
                                    <p:cond delay="0"/>
                                  </p:stCondLst>
                                  <p:iterate type="el" backwards="0">
                                    <p:tmAbs val="0"/>
                                  </p:iterate>
                                  <p:childTnLst>
                                    <p:set>
                                      <p:cBhvr>
                                        <p:cTn id="37" fill="hold"/>
                                        <p:tgtEl>
                                          <p:spTgt spid="338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Class="exit" nodeType="clickEffect" presetSubtype="4" presetID="22" grpId="12" fill="hold">
                                  <p:stCondLst>
                                    <p:cond delay="0"/>
                                  </p:stCondLst>
                                  <p:iterate type="el" backwards="0">
                                    <p:tmAbs val="0"/>
                                  </p:iterate>
                                  <p:childTnLst>
                                    <p:animEffect filter="wipe(down)" transition="out">
                                      <p:cBhvr>
                                        <p:cTn id="41" dur="1500" fill="hold"/>
                                        <p:tgtEl>
                                          <p:spTgt spid="3380"/>
                                        </p:tgtEl>
                                      </p:cBhvr>
                                    </p:animEffect>
                                    <p:set>
                                      <p:cBhvr>
                                        <p:cTn id="42" fill="hold">
                                          <p:stCondLst>
                                            <p:cond delay="1499"/>
                                          </p:stCondLst>
                                        </p:cTn>
                                        <p:tgtEl>
                                          <p:spTgt spid="3380"/>
                                        </p:tgtEl>
                                        <p:attrNameLst>
                                          <p:attrName>style.visibility</p:attrName>
                                        </p:attrNameLst>
                                      </p:cBhvr>
                                      <p:to>
                                        <p:strVal val="hidden"/>
                                      </p:to>
                                    </p:set>
                                  </p:childTnLst>
                                </p:cTn>
                              </p:par>
                            </p:childTnLst>
                          </p:cTn>
                        </p:par>
                        <p:par>
                          <p:cTn id="43" fill="hold">
                            <p:stCondLst>
                              <p:cond delay="1500"/>
                            </p:stCondLst>
                            <p:childTnLst>
                              <p:par>
                                <p:cTn id="44" presetClass="entr" nodeType="afterEffect" presetID="9" grpId="13" fill="hold">
                                  <p:stCondLst>
                                    <p:cond delay="0"/>
                                  </p:stCondLst>
                                  <p:iterate type="el" backwards="0">
                                    <p:tmAbs val="0"/>
                                  </p:iterate>
                                  <p:childTnLst>
                                    <p:set>
                                      <p:cBhvr>
                                        <p:cTn id="45" fill="hold"/>
                                        <p:tgtEl>
                                          <p:spTgt spid="3382"/>
                                        </p:tgtEl>
                                        <p:attrNameLst>
                                          <p:attrName>style.visibility</p:attrName>
                                        </p:attrNameLst>
                                      </p:cBhvr>
                                      <p:to>
                                        <p:strVal val="visible"/>
                                      </p:to>
                                    </p:set>
                                    <p:animEffect filter="dissolve" transition="in">
                                      <p:cBhvr>
                                        <p:cTn id="46" dur="1000"/>
                                        <p:tgtEl>
                                          <p:spTgt spid="3382"/>
                                        </p:tgtEl>
                                      </p:cBhvr>
                                    </p:animEffect>
                                  </p:childTnLst>
                                </p:cTn>
                              </p:par>
                            </p:childTnLst>
                          </p:cTn>
                        </p:par>
                        <p:par>
                          <p:cTn id="47" fill="hold">
                            <p:stCondLst>
                              <p:cond delay="2500"/>
                            </p:stCondLst>
                            <p:childTnLst>
                              <p:par>
                                <p:cTn id="48" presetClass="exit" nodeType="afterEffect" presetID="9" grpId="14" fill="hold">
                                  <p:stCondLst>
                                    <p:cond delay="0"/>
                                  </p:stCondLst>
                                  <p:iterate type="el" backwards="0">
                                    <p:tmAbs val="0"/>
                                  </p:iterate>
                                  <p:childTnLst>
                                    <p:animEffect filter="dissolve" transition="out">
                                      <p:cBhvr>
                                        <p:cTn id="49" dur="1500" fill="hold"/>
                                        <p:tgtEl>
                                          <p:spTgt spid="3381"/>
                                        </p:tgtEl>
                                      </p:cBhvr>
                                    </p:animEffect>
                                    <p:set>
                                      <p:cBhvr>
                                        <p:cTn id="50" fill="hold">
                                          <p:stCondLst>
                                            <p:cond delay="1499"/>
                                          </p:stCondLst>
                                        </p:cTn>
                                        <p:tgtEl>
                                          <p:spTgt spid="338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81" grpId="14"/>
      <p:bldP build="whole" bldLvl="1" animBg="1" rev="0" advAuto="0" spid="3353" grpId="4"/>
      <p:bldP build="whole" bldLvl="1" animBg="1" rev="0" advAuto="0" spid="3382" grpId="13"/>
      <p:bldP build="whole" bldLvl="1" animBg="1" rev="0" advAuto="0" spid="3365" grpId="8"/>
      <p:bldP build="whole" bldLvl="1" animBg="1" rev="0" advAuto="0" spid="3380" grpId="12"/>
      <p:bldP build="whole" bldLvl="1" animBg="1" rev="0" advAuto="0" spid="3362" grpId="5"/>
      <p:bldP build="whole" bldLvl="1" animBg="1" rev="0" advAuto="0" spid="3355" grpId="6"/>
      <p:bldP build="whole" bldLvl="1" animBg="1" rev="0" advAuto="0" spid="3354" grpId="3"/>
      <p:bldP build="whole" bldLvl="1" animBg="1" rev="0" advAuto="0" spid="3380" grpId="11"/>
      <p:bldP build="whole" bldLvl="1" animBg="1" rev="0" advAuto="0" spid="3360" grpId="2"/>
      <p:bldP build="whole" bldLvl="1" animBg="1" rev="0" advAuto="0" spid="3375" grpId="9"/>
      <p:bldP build="whole" bldLvl="1" animBg="1" rev="0" advAuto="0" spid="3369" grpId="1"/>
      <p:bldP build="whole" bldLvl="1" animBg="1" rev="0" advAuto="0" spid="3361" grpId="7"/>
      <p:bldP build="whole" bldLvl="1" animBg="1" rev="0" advAuto="0" spid="3381" grpId="10"/>
    </p:bldLst>
  </p:timing>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6" name="for(i←0; i&lt;b; i++)…"/>
          <p:cNvSpPr txBox="1"/>
          <p:nvPr/>
        </p:nvSpPr>
        <p:spPr>
          <a:xfrm>
            <a:off x="9195117" y="7909639"/>
            <a:ext cx="14373988" cy="536432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13000">
                <a:latin typeface="Helvetica Neue"/>
                <a:ea typeface="Helvetica Neue"/>
                <a:cs typeface="Helvetica Neue"/>
                <a:sym typeface="Helvetica Neue"/>
              </a:defRPr>
            </a:pPr>
            <a:r>
              <a:t>   for(i←0; i&lt;</a:t>
            </a:r>
            <a:r>
              <a:rPr>
                <a:solidFill>
                  <a:srgbClr val="B51700"/>
                </a:solidFill>
              </a:rPr>
              <a:t>b</a:t>
            </a:r>
            <a:r>
              <a:t>; i++)</a:t>
            </a:r>
          </a:p>
          <a:p>
            <a:pPr algn="l">
              <a:lnSpc>
                <a:spcPct val="80000"/>
              </a:lnSpc>
              <a:defRPr b="1" sz="13000">
                <a:latin typeface="Helvetica Neue"/>
                <a:ea typeface="Helvetica Neue"/>
                <a:cs typeface="Helvetica Neue"/>
                <a:sym typeface="Helvetica Neue"/>
              </a:defRPr>
            </a:pPr>
            <a:r>
              <a:t>      </a:t>
            </a:r>
            <a:r>
              <a:rPr>
                <a:solidFill>
                  <a:srgbClr val="FF9300"/>
                </a:solidFill>
              </a:rPr>
              <a:t>a</a:t>
            </a:r>
            <a:r>
              <a:t>++</a:t>
            </a:r>
          </a:p>
        </p:txBody>
      </p:sp>
      <p:sp>
        <p:nvSpPr>
          <p:cNvPr id="3387" name="main(){…"/>
          <p:cNvSpPr txBox="1"/>
          <p:nvPr/>
        </p:nvSpPr>
        <p:spPr>
          <a:xfrm>
            <a:off x="9269276" y="4622343"/>
            <a:ext cx="8412227" cy="861435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13000">
                <a:latin typeface="Helvetica Neue"/>
                <a:ea typeface="Helvetica Neue"/>
                <a:cs typeface="Helvetica Neue"/>
                <a:sym typeface="Helvetica Neue"/>
              </a:defRPr>
            </a:pPr>
            <a:r>
              <a:t>main(){</a:t>
            </a:r>
          </a:p>
          <a:p>
            <a:pPr algn="l">
              <a:lnSpc>
                <a:spcPct val="80000"/>
              </a:lnSpc>
              <a:defRPr b="1" sz="13000">
                <a:latin typeface="Helvetica Neue"/>
                <a:ea typeface="Helvetica Neue"/>
                <a:cs typeface="Helvetica Neue"/>
                <a:sym typeface="Helvetica Neue"/>
              </a:defRPr>
            </a:pPr>
            <a:r>
              <a:t>   int a ← 0</a:t>
            </a:r>
          </a:p>
          <a:p>
            <a:pPr algn="l">
              <a:lnSpc>
                <a:spcPct val="80000"/>
              </a:lnSpc>
              <a:defRPr b="1" sz="13000">
                <a:latin typeface="Helvetica Neue"/>
                <a:ea typeface="Helvetica Neue"/>
                <a:cs typeface="Helvetica Neue"/>
                <a:sym typeface="Helvetica Neue"/>
              </a:defRPr>
            </a:pPr>
          </a:p>
          <a:p>
            <a:pPr algn="l">
              <a:lnSpc>
                <a:spcPct val="80000"/>
              </a:lnSpc>
              <a:defRPr b="1" sz="13000">
                <a:latin typeface="Helvetica Neue"/>
                <a:ea typeface="Helvetica Neue"/>
                <a:cs typeface="Helvetica Neue"/>
                <a:sym typeface="Helvetica Neue"/>
              </a:defRPr>
            </a:pPr>
          </a:p>
          <a:p>
            <a:pPr algn="l">
              <a:lnSpc>
                <a:spcPct val="80000"/>
              </a:lnSpc>
              <a:defRPr b="1" sz="13000">
                <a:latin typeface="Helvetica Neue"/>
                <a:ea typeface="Helvetica Neue"/>
                <a:cs typeface="Helvetica Neue"/>
                <a:sym typeface="Helvetica Neue"/>
              </a:defRPr>
            </a:pPr>
            <a:r>
              <a:t>}</a:t>
            </a:r>
          </a:p>
        </p:txBody>
      </p:sp>
      <p:sp>
        <p:nvSpPr>
          <p:cNvPr id="3388" name="Line"/>
          <p:cNvSpPr/>
          <p:nvPr/>
        </p:nvSpPr>
        <p:spPr>
          <a:xfrm>
            <a:off x="7109493" y="4406140"/>
            <a:ext cx="1843817" cy="1418983"/>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3391" name="Group"/>
          <p:cNvGrpSpPr/>
          <p:nvPr/>
        </p:nvGrpSpPr>
        <p:grpSpPr>
          <a:xfrm>
            <a:off x="12717673" y="9919113"/>
            <a:ext cx="9958957" cy="3407289"/>
            <a:chOff x="0" y="0"/>
            <a:chExt cx="9958955" cy="3407288"/>
          </a:xfrm>
        </p:grpSpPr>
        <p:sp>
          <p:nvSpPr>
            <p:cNvPr id="3389" name="Line"/>
            <p:cNvSpPr/>
            <p:nvPr/>
          </p:nvSpPr>
          <p:spPr>
            <a:xfrm>
              <a:off x="0" y="0"/>
              <a:ext cx="5408156" cy="2645371"/>
            </a:xfrm>
            <a:custGeom>
              <a:avLst/>
              <a:gdLst/>
              <a:ahLst/>
              <a:cxnLst>
                <a:cxn ang="0">
                  <a:pos x="wd2" y="hd2"/>
                </a:cxn>
                <a:cxn ang="5400000">
                  <a:pos x="wd2" y="hd2"/>
                </a:cxn>
                <a:cxn ang="10800000">
                  <a:pos x="wd2" y="hd2"/>
                </a:cxn>
                <a:cxn ang="16200000">
                  <a:pos x="wd2" y="hd2"/>
                </a:cxn>
              </a:cxnLst>
              <a:rect l="0" t="0" r="r" b="b"/>
              <a:pathLst>
                <a:path w="21098" h="21440" fill="norm" stroke="1" extrusionOk="0">
                  <a:moveTo>
                    <a:pt x="21037" y="0"/>
                  </a:moveTo>
                  <a:cubicBezTo>
                    <a:pt x="21369" y="5691"/>
                    <a:pt x="20336" y="11336"/>
                    <a:pt x="18319" y="15036"/>
                  </a:cubicBezTo>
                  <a:cubicBezTo>
                    <a:pt x="15446" y="20306"/>
                    <a:pt x="11452" y="21316"/>
                    <a:pt x="7870" y="21435"/>
                  </a:cubicBezTo>
                  <a:cubicBezTo>
                    <a:pt x="2880" y="21600"/>
                    <a:pt x="-231" y="17405"/>
                    <a:pt x="14" y="13936"/>
                  </a:cubicBezTo>
                </a:path>
              </a:pathLst>
            </a:custGeom>
            <a:noFill/>
            <a:ln w="177800" cap="flat">
              <a:solidFill>
                <a:srgbClr val="B517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390" name="but control…"/>
            <p:cNvSpPr txBox="1"/>
            <p:nvPr/>
          </p:nvSpPr>
          <p:spPr>
            <a:xfrm>
              <a:off x="4713034" y="1221138"/>
              <a:ext cx="5245922" cy="21861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1" sz="5900">
                  <a:solidFill>
                    <a:srgbClr val="000000"/>
                  </a:solidFill>
                  <a:latin typeface="Helvetica Neue"/>
                  <a:ea typeface="Helvetica Neue"/>
                  <a:cs typeface="Helvetica Neue"/>
                  <a:sym typeface="Helvetica Neue"/>
                </a:defRPr>
              </a:pPr>
              <a:r>
                <a:t>but control</a:t>
              </a:r>
            </a:p>
            <a:p>
              <a:pPr>
                <a:defRPr b="1" sz="5900">
                  <a:solidFill>
                    <a:srgbClr val="000000"/>
                  </a:solidFill>
                  <a:latin typeface="Helvetica Neue"/>
                  <a:ea typeface="Helvetica Neue"/>
                  <a:cs typeface="Helvetica Neue"/>
                  <a:sym typeface="Helvetica Neue"/>
                </a:defRPr>
              </a:pPr>
              <a:r>
                <a:t>dependence</a:t>
              </a:r>
            </a:p>
          </p:txBody>
        </p:sp>
      </p:grpSp>
      <p:grpSp>
        <p:nvGrpSpPr>
          <p:cNvPr id="3394" name="Group"/>
          <p:cNvGrpSpPr/>
          <p:nvPr/>
        </p:nvGrpSpPr>
        <p:grpSpPr>
          <a:xfrm>
            <a:off x="11988152" y="5284550"/>
            <a:ext cx="10409942" cy="4750700"/>
            <a:chOff x="0" y="735279"/>
            <a:chExt cx="10409940" cy="4750699"/>
          </a:xfrm>
        </p:grpSpPr>
        <p:sp>
          <p:nvSpPr>
            <p:cNvPr id="3392" name="Line"/>
            <p:cNvSpPr/>
            <p:nvPr/>
          </p:nvSpPr>
          <p:spPr>
            <a:xfrm>
              <a:off x="-1" y="735279"/>
              <a:ext cx="7047424" cy="4750701"/>
            </a:xfrm>
            <a:custGeom>
              <a:avLst/>
              <a:gdLst/>
              <a:ahLst/>
              <a:cxnLst>
                <a:cxn ang="0">
                  <a:pos x="wd2" y="hd2"/>
                </a:cxn>
                <a:cxn ang="5400000">
                  <a:pos x="wd2" y="hd2"/>
                </a:cxn>
                <a:cxn ang="10800000">
                  <a:pos x="wd2" y="hd2"/>
                </a:cxn>
                <a:cxn ang="16200000">
                  <a:pos x="wd2" y="hd2"/>
                </a:cxn>
              </a:cxnLst>
              <a:rect l="0" t="0" r="r" b="b"/>
              <a:pathLst>
                <a:path w="19790" h="20718" fill="norm" stroke="1" extrusionOk="0">
                  <a:moveTo>
                    <a:pt x="19686" y="12209"/>
                  </a:moveTo>
                  <a:cubicBezTo>
                    <a:pt x="20267" y="7691"/>
                    <a:pt x="18383" y="3232"/>
                    <a:pt x="15020" y="1166"/>
                  </a:cubicBezTo>
                  <a:cubicBezTo>
                    <a:pt x="11687" y="-882"/>
                    <a:pt x="7701" y="-129"/>
                    <a:pt x="4701" y="2618"/>
                  </a:cubicBezTo>
                  <a:cubicBezTo>
                    <a:pt x="84" y="6846"/>
                    <a:pt x="-1333" y="14504"/>
                    <a:pt x="1352" y="20718"/>
                  </a:cubicBezTo>
                </a:path>
              </a:pathLst>
            </a:custGeom>
            <a:noFill/>
            <a:ln w="177800" cap="flat">
              <a:solidFill>
                <a:srgbClr val="B51700"/>
              </a:solidFill>
              <a:prstDash val="sysDot"/>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393" name="no data…"/>
            <p:cNvSpPr/>
            <p:nvPr/>
          </p:nvSpPr>
          <p:spPr>
            <a:xfrm>
              <a:off x="9139940" y="100018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sz="6000">
                  <a:solidFill>
                    <a:srgbClr val="000000"/>
                  </a:solidFill>
                  <a:latin typeface="Helvetica Neue"/>
                  <a:ea typeface="Helvetica Neue"/>
                  <a:cs typeface="Helvetica Neue"/>
                  <a:sym typeface="Helvetica Neue"/>
                </a:defRPr>
              </a:pPr>
              <a:r>
                <a:t>no data</a:t>
              </a:r>
            </a:p>
            <a:p>
              <a:pPr>
                <a:defRPr b="1" sz="6000">
                  <a:solidFill>
                    <a:srgbClr val="000000"/>
                  </a:solidFill>
                  <a:latin typeface="Helvetica Neue"/>
                  <a:ea typeface="Helvetica Neue"/>
                  <a:cs typeface="Helvetica Neue"/>
                  <a:sym typeface="Helvetica Neue"/>
                </a:defRPr>
              </a:pPr>
              <a:r>
                <a:t>dependence!</a:t>
              </a:r>
            </a:p>
          </p:txBody>
        </p:sp>
      </p:grpSp>
      <p:sp>
        <p:nvSpPr>
          <p:cNvPr id="3395" name="44"/>
          <p:cNvSpPr txBox="1"/>
          <p:nvPr/>
        </p:nvSpPr>
        <p:spPr>
          <a:xfrm>
            <a:off x="18130062" y="4259668"/>
            <a:ext cx="1524534"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sz="3200">
                <a:solidFill>
                  <a:srgbClr val="000000"/>
                </a:solidFill>
                <a:latin typeface="Helvetica Neue"/>
                <a:ea typeface="Helvetica Neue"/>
                <a:cs typeface="Helvetica Neue"/>
                <a:sym typeface="Helvetica Neue"/>
              </a:defRPr>
            </a:pPr>
            <a:r>
              <a:rPr b="0" sz="9000">
                <a:latin typeface="Apple Color Emoji"/>
                <a:ea typeface="Apple Color Emoji"/>
                <a:cs typeface="Apple Color Emoji"/>
                <a:sym typeface="Apple Color Emoji"/>
              </a:rPr>
              <a:t>😄</a:t>
            </a:r>
            <a:r>
              <a:t>  </a:t>
            </a:r>
          </a:p>
        </p:txBody>
      </p:sp>
      <p:sp>
        <p:nvSpPr>
          <p:cNvPr id="3396" name="☹️"/>
          <p:cNvSpPr txBox="1"/>
          <p:nvPr/>
        </p:nvSpPr>
        <p:spPr>
          <a:xfrm>
            <a:off x="19395230" y="10085198"/>
            <a:ext cx="1852259" cy="1641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defTabSz="17859">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9000">
                <a:solidFill>
                  <a:srgbClr val="000000"/>
                </a:solidFill>
                <a:latin typeface="Apple Color Emoji"/>
                <a:ea typeface="Apple Color Emoji"/>
                <a:cs typeface="Apple Color Emoji"/>
                <a:sym typeface="Apple Color Emoji"/>
              </a:defRPr>
            </a:lvl1pPr>
          </a:lstStyle>
          <a:p>
            <a:pPr/>
            <a:r>
              <a:t>☹️</a:t>
            </a:r>
          </a:p>
        </p:txBody>
      </p:sp>
      <p:sp>
        <p:nvSpPr>
          <p:cNvPr id="3397" name="main(){…"/>
          <p:cNvSpPr txBox="1"/>
          <p:nvPr/>
        </p:nvSpPr>
        <p:spPr>
          <a:xfrm>
            <a:off x="1258249" y="456841"/>
            <a:ext cx="7585076" cy="536432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13000">
                <a:latin typeface="Helvetica Neue"/>
                <a:ea typeface="Helvetica Neue"/>
                <a:cs typeface="Helvetica Neue"/>
                <a:sym typeface="Helvetica Neue"/>
              </a:defRPr>
            </a:pPr>
            <a:r>
              <a:t>main(){</a:t>
            </a:r>
          </a:p>
          <a:p>
            <a:pPr algn="l">
              <a:lnSpc>
                <a:spcPct val="80000"/>
              </a:lnSpc>
              <a:defRPr b="1" sz="13000">
                <a:latin typeface="Helvetica Neue"/>
                <a:ea typeface="Helvetica Neue"/>
                <a:cs typeface="Helvetica Neue"/>
                <a:sym typeface="Helvetica Neue"/>
              </a:defRPr>
            </a:pPr>
            <a:r>
              <a:t>   int </a:t>
            </a:r>
            <a:r>
              <a:rPr>
                <a:solidFill>
                  <a:srgbClr val="FF9300"/>
                </a:solidFill>
              </a:rPr>
              <a:t>a</a:t>
            </a:r>
            <a:r>
              <a:t>←</a:t>
            </a:r>
            <a:r>
              <a:rPr>
                <a:solidFill>
                  <a:srgbClr val="B51700"/>
                </a:solidFill>
              </a:rPr>
              <a:t>b</a:t>
            </a:r>
          </a:p>
          <a:p>
            <a:pPr algn="l">
              <a:defRPr b="1" sz="13000">
                <a:latin typeface="Helvetica Neue"/>
                <a:ea typeface="Helvetica Neue"/>
                <a:cs typeface="Helvetica Neue"/>
                <a:sym typeface="Helvetica Neue"/>
              </a:defRPr>
            </a:pPr>
            <a:r>
              <a:t>}</a:t>
            </a:r>
          </a:p>
        </p:txBody>
      </p:sp>
      <p:sp>
        <p:nvSpPr>
          <p:cNvPr id="3398" name="Group"/>
          <p:cNvSpPr/>
          <p:nvPr/>
        </p:nvSpPr>
        <p:spPr>
          <a:xfrm>
            <a:off x="20971248" y="1773455"/>
            <a:ext cx="1270001" cy="1270001"/>
          </a:xfrm>
          <a:prstGeom prst="line">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11200">
                <a:latin typeface="+mj-lt"/>
                <a:ea typeface="+mj-ea"/>
                <a:cs typeface="+mj-cs"/>
                <a:sym typeface="Trebuchet MS"/>
              </a:defRPr>
            </a:pPr>
            <a:r>
              <a:t>Implicit</a:t>
            </a:r>
          </a:p>
          <a:p>
            <a:pPr>
              <a:lnSpc>
                <a:spcPct val="90000"/>
              </a:lnSpc>
              <a:defRPr sz="11200">
                <a:latin typeface="+mj-lt"/>
                <a:ea typeface="+mj-ea"/>
                <a:cs typeface="+mj-cs"/>
                <a:sym typeface="Trebuchet MS"/>
              </a:defRPr>
            </a:pPr>
            <a:r>
              <a:t>Flow</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8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38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338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3394"/>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339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xit" nodeType="clickEffect" presetSubtype="0" presetID="1" grpId="6" fill="hold">
                                  <p:stCondLst>
                                    <p:cond delay="0"/>
                                  </p:stCondLst>
                                  <p:iterate type="el" backwards="0">
                                    <p:tmAbs val="0"/>
                                  </p:iterate>
                                  <p:childTnLst>
                                    <p:set>
                                      <p:cBhvr>
                                        <p:cTn id="24" fill="hold">
                                          <p:stCondLst>
                                            <p:cond delay="0"/>
                                          </p:stCondLst>
                                        </p:cTn>
                                        <p:tgtEl>
                                          <p:spTgt spid="3395"/>
                                        </p:tgtEl>
                                        <p:attrNameLst>
                                          <p:attrName>style.visibility</p:attrName>
                                        </p:attrNameLst>
                                      </p:cBhvr>
                                      <p:to>
                                        <p:strVal val="hidden"/>
                                      </p:to>
                                    </p:set>
                                  </p:childTnLst>
                                </p:cTn>
                              </p:par>
                            </p:childTnLst>
                          </p:cTn>
                        </p:par>
                        <p:par>
                          <p:cTn id="25" fill="hold">
                            <p:stCondLst>
                              <p:cond delay="0"/>
                            </p:stCondLst>
                            <p:childTnLst>
                              <p:par>
                                <p:cTn id="26" presetClass="exit" nodeType="afterEffect" presetSubtype="0" presetID="1" grpId="7" fill="hold">
                                  <p:stCondLst>
                                    <p:cond delay="0"/>
                                  </p:stCondLst>
                                  <p:iterate type="el" backwards="0">
                                    <p:tmAbs val="0"/>
                                  </p:iterate>
                                  <p:childTnLst>
                                    <p:set>
                                      <p:cBhvr>
                                        <p:cTn id="27" fill="hold">
                                          <p:stCondLst>
                                            <p:cond delay="0"/>
                                          </p:stCondLst>
                                        </p:cTn>
                                        <p:tgtEl>
                                          <p:spTgt spid="3394"/>
                                        </p:tgtEl>
                                        <p:attrNameLst>
                                          <p:attrName>style.visibility</p:attrName>
                                        </p:attrNameLst>
                                      </p:cBhvr>
                                      <p:to>
                                        <p:strVal val="hidden"/>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3391"/>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9" fill="hold">
                                  <p:stCondLst>
                                    <p:cond delay="0"/>
                                  </p:stCondLst>
                                  <p:iterate type="el" backwards="0">
                                    <p:tmAbs val="0"/>
                                  </p:iterate>
                                  <p:childTnLst>
                                    <p:set>
                                      <p:cBhvr>
                                        <p:cTn id="33" fill="hold"/>
                                        <p:tgtEl>
                                          <p:spTgt spid="33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94" grpId="7"/>
      <p:bldP build="whole" bldLvl="1" animBg="1" rev="0" advAuto="0" spid="3396" grpId="9"/>
      <p:bldP build="whole" bldLvl="1" animBg="1" rev="0" advAuto="0" spid="3388" grpId="1"/>
      <p:bldP build="whole" bldLvl="1" animBg="1" rev="0" advAuto="0" spid="3395" grpId="5"/>
      <p:bldP build="whole" bldLvl="1" animBg="1" rev="0" advAuto="0" spid="3395" grpId="6"/>
      <p:bldP build="whole" bldLvl="1" animBg="1" rev="0" advAuto="0" spid="3391" grpId="8"/>
      <p:bldP build="whole" bldLvl="1" animBg="1" rev="0" advAuto="0" spid="3387" grpId="2"/>
      <p:bldP build="whole" bldLvl="1" animBg="1" rev="0" advAuto="0" spid="3394" grpId="4"/>
      <p:bldP build="whole" bldLvl="1" animBg="1" rev="0" advAuto="0" spid="3386" grpId="3"/>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7" name="Tux.png" descr="Tux.png"/>
          <p:cNvPicPr>
            <a:picLocks noChangeAspect="1"/>
          </p:cNvPicPr>
          <p:nvPr/>
        </p:nvPicPr>
        <p:blipFill>
          <a:blip r:embed="rId3">
            <a:extLst/>
          </a:blip>
          <a:stretch>
            <a:fillRect/>
          </a:stretch>
        </p:blipFill>
        <p:spPr>
          <a:xfrm>
            <a:off x="1555541" y="7324782"/>
            <a:ext cx="3594835" cy="4259540"/>
          </a:xfrm>
          <a:prstGeom prst="rect">
            <a:avLst/>
          </a:prstGeom>
          <a:ln w="12700">
            <a:miter lim="400000"/>
          </a:ln>
        </p:spPr>
      </p:pic>
      <p:pic>
        <p:nvPicPr>
          <p:cNvPr id="368" name="Tux.png" descr="Tux.png"/>
          <p:cNvPicPr>
            <a:picLocks noChangeAspect="0"/>
          </p:cNvPicPr>
          <p:nvPr/>
        </p:nvPicPr>
        <p:blipFill>
          <a:blip r:embed="rId3">
            <a:extLst/>
          </a:blip>
          <a:stretch>
            <a:fillRect/>
          </a:stretch>
        </p:blipFill>
        <p:spPr>
          <a:xfrm>
            <a:off x="9851141" y="6335128"/>
            <a:ext cx="1594417" cy="2692044"/>
          </a:xfrm>
          <a:prstGeom prst="rect">
            <a:avLst/>
          </a:prstGeom>
          <a:ln w="12700">
            <a:miter lim="400000"/>
          </a:ln>
        </p:spPr>
      </p:pic>
      <p:pic>
        <p:nvPicPr>
          <p:cNvPr id="369" name="Tux.png" descr="Tux.png"/>
          <p:cNvPicPr>
            <a:picLocks noChangeAspect="0"/>
          </p:cNvPicPr>
          <p:nvPr/>
        </p:nvPicPr>
        <p:blipFill>
          <a:blip r:embed="rId3">
            <a:extLst/>
          </a:blip>
          <a:stretch>
            <a:fillRect/>
          </a:stretch>
        </p:blipFill>
        <p:spPr>
          <a:xfrm>
            <a:off x="13121182" y="7243538"/>
            <a:ext cx="1844307" cy="1988601"/>
          </a:xfrm>
          <a:prstGeom prst="rect">
            <a:avLst/>
          </a:prstGeom>
          <a:ln w="12700">
            <a:miter lim="400000"/>
          </a:ln>
        </p:spPr>
      </p:pic>
      <p:pic>
        <p:nvPicPr>
          <p:cNvPr id="370" name="Tux.png" descr="Tux.png"/>
          <p:cNvPicPr>
            <a:picLocks noChangeAspect="1"/>
          </p:cNvPicPr>
          <p:nvPr/>
        </p:nvPicPr>
        <p:blipFill>
          <a:blip r:embed="rId4">
            <a:extLst/>
          </a:blip>
          <a:stretch>
            <a:fillRect/>
          </a:stretch>
        </p:blipFill>
        <p:spPr>
          <a:xfrm>
            <a:off x="9609213" y="9416349"/>
            <a:ext cx="1844495" cy="2185552"/>
          </a:xfrm>
          <a:prstGeom prst="rect">
            <a:avLst/>
          </a:prstGeom>
          <a:ln w="12700">
            <a:miter lim="400000"/>
          </a:ln>
        </p:spPr>
      </p:pic>
      <p:pic>
        <p:nvPicPr>
          <p:cNvPr id="371" name="Tux.png" descr="Tux.png"/>
          <p:cNvPicPr>
            <a:picLocks noChangeAspect="1"/>
          </p:cNvPicPr>
          <p:nvPr/>
        </p:nvPicPr>
        <p:blipFill>
          <a:blip r:embed="rId5">
            <a:extLst/>
          </a:blip>
          <a:stretch>
            <a:fillRect/>
          </a:stretch>
        </p:blipFill>
        <p:spPr>
          <a:xfrm>
            <a:off x="11353006" y="10168942"/>
            <a:ext cx="1678127" cy="1988422"/>
          </a:xfrm>
          <a:prstGeom prst="rect">
            <a:avLst/>
          </a:prstGeom>
          <a:ln w="12700">
            <a:miter lim="400000"/>
          </a:ln>
        </p:spPr>
      </p:pic>
      <p:pic>
        <p:nvPicPr>
          <p:cNvPr id="372" name="Tux2.png" descr="Tux2.png"/>
          <p:cNvPicPr>
            <a:picLocks noChangeAspect="1"/>
          </p:cNvPicPr>
          <p:nvPr/>
        </p:nvPicPr>
        <p:blipFill>
          <a:blip r:embed="rId6">
            <a:extLst/>
          </a:blip>
          <a:stretch>
            <a:fillRect/>
          </a:stretch>
        </p:blipFill>
        <p:spPr>
          <a:xfrm>
            <a:off x="10919621" y="6348213"/>
            <a:ext cx="2858112" cy="3386594"/>
          </a:xfrm>
          <a:prstGeom prst="rect">
            <a:avLst/>
          </a:prstGeom>
          <a:ln w="12700">
            <a:miter lim="400000"/>
          </a:ln>
        </p:spPr>
      </p:pic>
      <p:pic>
        <p:nvPicPr>
          <p:cNvPr id="373" name="Tux1.png" descr="Tux1.png"/>
          <p:cNvPicPr>
            <a:picLocks noChangeAspect="1"/>
          </p:cNvPicPr>
          <p:nvPr/>
        </p:nvPicPr>
        <p:blipFill>
          <a:blip r:embed="rId7">
            <a:extLst/>
          </a:blip>
          <a:srcRect l="10008" t="0" r="0" b="0"/>
          <a:stretch>
            <a:fillRect/>
          </a:stretch>
        </p:blipFill>
        <p:spPr>
          <a:xfrm>
            <a:off x="12291665" y="9330742"/>
            <a:ext cx="2783385" cy="3664851"/>
          </a:xfrm>
          <a:prstGeom prst="rect">
            <a:avLst/>
          </a:prstGeom>
          <a:ln w="12700">
            <a:miter lim="400000"/>
          </a:ln>
        </p:spPr>
      </p:pic>
      <p:grpSp>
        <p:nvGrpSpPr>
          <p:cNvPr id="376" name="Group"/>
          <p:cNvGrpSpPr/>
          <p:nvPr/>
        </p:nvGrpSpPr>
        <p:grpSpPr>
          <a:xfrm>
            <a:off x="4974369" y="6426324"/>
            <a:ext cx="3481589" cy="1184276"/>
            <a:chOff x="7027" y="-2778"/>
            <a:chExt cx="3481588" cy="1184275"/>
          </a:xfrm>
        </p:grpSpPr>
        <p:sp>
          <p:nvSpPr>
            <p:cNvPr id="374" name="Line"/>
            <p:cNvSpPr/>
            <p:nvPr/>
          </p:nvSpPr>
          <p:spPr>
            <a:xfrm flipV="1">
              <a:off x="2268387" y="678656"/>
              <a:ext cx="1220229"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75" name="Seed"/>
            <p:cNvSpPr txBox="1"/>
            <p:nvPr/>
          </p:nvSpPr>
          <p:spPr>
            <a:xfrm>
              <a:off x="7027" y="-2779"/>
              <a:ext cx="2148012" cy="1184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7000">
                  <a:latin typeface="+mj-lt"/>
                  <a:ea typeface="+mj-ea"/>
                  <a:cs typeface="+mj-cs"/>
                  <a:sym typeface="Trebuchet MS"/>
                </a:defRPr>
              </a:lvl1pPr>
            </a:lstStyle>
            <a:p>
              <a:pPr/>
              <a:r>
                <a:t>Seed</a:t>
              </a:r>
            </a:p>
          </p:txBody>
        </p:sp>
      </p:grpSp>
      <p:grpSp>
        <p:nvGrpSpPr>
          <p:cNvPr id="381" name="Group"/>
          <p:cNvGrpSpPr/>
          <p:nvPr/>
        </p:nvGrpSpPr>
        <p:grpSpPr>
          <a:xfrm>
            <a:off x="1547341" y="546100"/>
            <a:ext cx="21644918" cy="3668849"/>
            <a:chOff x="0" y="0"/>
            <a:chExt cx="21644916" cy="3668848"/>
          </a:xfrm>
        </p:grpSpPr>
        <p:sp>
          <p:nvSpPr>
            <p:cNvPr id="377" name="Rectangle"/>
            <p:cNvSpPr/>
            <p:nvPr/>
          </p:nvSpPr>
          <p:spPr>
            <a:xfrm>
              <a:off x="0" y="0"/>
              <a:ext cx="21644917" cy="3668849"/>
            </a:xfrm>
            <a:prstGeom prst="rect">
              <a:avLst/>
            </a:prstGeom>
            <a:solidFill>
              <a:srgbClr val="FFFFFF"/>
            </a:solidFill>
            <a:ln w="12700" cap="flat">
              <a:noFill/>
              <a:miter lim="400000"/>
            </a:ln>
            <a:effectLst>
              <a:outerShdw sx="100000" sy="100000" kx="0" ky="0" algn="b" rotWithShape="0" blurRad="190500" dist="63500" dir="7118101">
                <a:srgbClr val="000000">
                  <a:alpha val="74997"/>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78" name="Operating System Protection…"/>
            <p:cNvSpPr txBox="1"/>
            <p:nvPr/>
          </p:nvSpPr>
          <p:spPr>
            <a:xfrm>
              <a:off x="3135062" y="156911"/>
              <a:ext cx="10051344" cy="196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6300">
                  <a:solidFill>
                    <a:srgbClr val="000000"/>
                  </a:solidFill>
                  <a:latin typeface="Times New Roman"/>
                  <a:ea typeface="Times New Roman"/>
                  <a:cs typeface="Times New Roman"/>
                  <a:sym typeface="Times New Roman"/>
                </a:defRPr>
              </a:pPr>
              <a:r>
                <a:t>Operating System Protection</a:t>
              </a:r>
            </a:p>
            <a:p>
              <a:pPr algn="l">
                <a:defRPr b="1" sz="6300">
                  <a:solidFill>
                    <a:srgbClr val="000000"/>
                  </a:solidFill>
                  <a:latin typeface="Times New Roman"/>
                  <a:ea typeface="Times New Roman"/>
                  <a:cs typeface="Times New Roman"/>
                  <a:sym typeface="Times New Roman"/>
                </a:defRPr>
              </a:pPr>
              <a:r>
                <a:t>Through Program Evolution</a:t>
              </a:r>
            </a:p>
          </p:txBody>
        </p:sp>
        <p:sp>
          <p:nvSpPr>
            <p:cNvPr id="379" name="By Dr. Frederick B. Cohen…"/>
            <p:cNvSpPr txBox="1"/>
            <p:nvPr/>
          </p:nvSpPr>
          <p:spPr>
            <a:xfrm>
              <a:off x="4950952" y="2206130"/>
              <a:ext cx="5629971" cy="13150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sz="4000">
                  <a:solidFill>
                    <a:srgbClr val="000000"/>
                  </a:solidFill>
                  <a:latin typeface="Times New Roman"/>
                  <a:ea typeface="Times New Roman"/>
                  <a:cs typeface="Times New Roman"/>
                  <a:sym typeface="Times New Roman"/>
                </a:defRPr>
              </a:pPr>
              <a:r>
                <a:t>By Dr. Frederick B. Cohen</a:t>
              </a:r>
            </a:p>
            <a:p>
              <a:pPr>
                <a:defRPr sz="4000">
                  <a:solidFill>
                    <a:srgbClr val="000000"/>
                  </a:solidFill>
                  <a:latin typeface="Times New Roman"/>
                  <a:ea typeface="Times New Roman"/>
                  <a:cs typeface="Times New Roman"/>
                  <a:sym typeface="Times New Roman"/>
                </a:defRPr>
              </a:pPr>
              <a:r>
                <a:t>October 1993</a:t>
              </a:r>
            </a:p>
          </p:txBody>
        </p:sp>
        <p:pic>
          <p:nvPicPr>
            <p:cNvPr id="380" name="fred-cohen-coined-term-virus-87863051.jpeg" descr="fred-cohen-coined-term-virus-87863051.jpeg"/>
            <p:cNvPicPr>
              <a:picLocks noChangeAspect="1"/>
            </p:cNvPicPr>
            <p:nvPr/>
          </p:nvPicPr>
          <p:blipFill>
            <a:blip r:embed="rId8">
              <a:extLst/>
            </a:blip>
            <a:stretch>
              <a:fillRect/>
            </a:stretch>
          </p:blipFill>
          <p:spPr>
            <a:xfrm>
              <a:off x="16284649" y="149932"/>
              <a:ext cx="3386593" cy="3386593"/>
            </a:xfrm>
            <a:prstGeom prst="rect">
              <a:avLst/>
            </a:prstGeom>
            <a:ln w="12700" cap="flat">
              <a:noFill/>
              <a:miter lim="400000"/>
            </a:ln>
            <a:effectLst/>
          </p:spPr>
        </p:pic>
      </p:grpSp>
      <p:pic>
        <p:nvPicPr>
          <p:cNvPr id="382" name="Tux.png" descr="Tux.png"/>
          <p:cNvPicPr>
            <a:picLocks noChangeAspect="1"/>
          </p:cNvPicPr>
          <p:nvPr/>
        </p:nvPicPr>
        <p:blipFill>
          <a:blip r:embed="rId3">
            <a:extLst/>
          </a:blip>
          <a:stretch>
            <a:fillRect/>
          </a:stretch>
        </p:blipFill>
        <p:spPr>
          <a:xfrm>
            <a:off x="1555541" y="7324782"/>
            <a:ext cx="3594835" cy="4259540"/>
          </a:xfrm>
          <a:prstGeom prst="rect">
            <a:avLst/>
          </a:prstGeom>
          <a:ln w="12700">
            <a:miter lim="400000"/>
          </a:ln>
        </p:spPr>
      </p:pic>
      <p:grpSp>
        <p:nvGrpSpPr>
          <p:cNvPr id="388" name="Group"/>
          <p:cNvGrpSpPr/>
          <p:nvPr/>
        </p:nvGrpSpPr>
        <p:grpSpPr>
          <a:xfrm>
            <a:off x="8823948" y="6097379"/>
            <a:ext cx="7091704" cy="6714345"/>
            <a:chOff x="0" y="0"/>
            <a:chExt cx="7091702" cy="6714344"/>
          </a:xfrm>
        </p:grpSpPr>
        <p:sp>
          <p:nvSpPr>
            <p:cNvPr id="383" name="Rounded Rectangle"/>
            <p:cNvSpPr/>
            <p:nvPr/>
          </p:nvSpPr>
          <p:spPr>
            <a:xfrm>
              <a:off x="0" y="0"/>
              <a:ext cx="7091703" cy="6714345"/>
            </a:xfrm>
            <a:prstGeom prst="roundRect">
              <a:avLst>
                <a:gd name="adj" fmla="val 13271"/>
              </a:avLst>
            </a:prstGeom>
            <a:solidFill>
              <a:srgbClr val="FFD479"/>
            </a:solidFill>
            <a:ln w="101600" cap="flat">
              <a:solidFill>
                <a:srgbClr val="3D315B"/>
              </a:solidFill>
              <a:prstDash val="solid"/>
              <a:miter lim="400000"/>
            </a:ln>
            <a:effectLst>
              <a:outerShdw sx="100000" sy="100000" kx="0" ky="0" algn="b" rotWithShape="0" blurRad="190500" dist="228600" dir="959345">
                <a:srgbClr val="000000"/>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grpSp>
          <p:nvGrpSpPr>
            <p:cNvPr id="386" name="Group"/>
            <p:cNvGrpSpPr/>
            <p:nvPr/>
          </p:nvGrpSpPr>
          <p:grpSpPr>
            <a:xfrm>
              <a:off x="753456" y="2467678"/>
              <a:ext cx="5584791" cy="2370333"/>
              <a:chOff x="0" y="0"/>
              <a:chExt cx="5584790" cy="2370331"/>
            </a:xfrm>
          </p:grpSpPr>
          <p:sp>
            <p:nvSpPr>
              <p:cNvPr id="384" name="Oval"/>
              <p:cNvSpPr/>
              <p:nvPr/>
            </p:nvSpPr>
            <p:spPr>
              <a:xfrm>
                <a:off x="0" y="0"/>
                <a:ext cx="5584791" cy="2370332"/>
              </a:xfrm>
              <a:prstGeom prst="ellipse">
                <a:avLst/>
              </a:prstGeom>
              <a:solidFill>
                <a:srgbClr val="FFFFFF"/>
              </a:solidFill>
              <a:ln w="50800" cap="flat">
                <a:solidFill>
                  <a:srgbClr val="000000"/>
                </a:solidFill>
                <a:prstDash val="solid"/>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85" name="Diversifying…"/>
              <p:cNvSpPr txBox="1"/>
              <p:nvPr/>
            </p:nvSpPr>
            <p:spPr>
              <a:xfrm>
                <a:off x="253938" y="166046"/>
                <a:ext cx="5078507" cy="18953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nSpc>
                    <a:spcPct val="80000"/>
                  </a:lnSpc>
                  <a:defRPr b="1" sz="5000">
                    <a:solidFill>
                      <a:schemeClr val="accent5"/>
                    </a:solidFill>
                    <a:latin typeface="+mj-lt"/>
                    <a:ea typeface="+mj-ea"/>
                    <a:cs typeface="+mj-cs"/>
                    <a:sym typeface="Trebuchet MS"/>
                  </a:defRPr>
                </a:pPr>
                <a:r>
                  <a:t>Diversifying</a:t>
                </a:r>
              </a:p>
              <a:p>
                <a:pPr>
                  <a:lnSpc>
                    <a:spcPct val="80000"/>
                  </a:lnSpc>
                  <a:defRPr b="1" sz="5000">
                    <a:solidFill>
                      <a:schemeClr val="accent5"/>
                    </a:solidFill>
                    <a:latin typeface="+mj-lt"/>
                    <a:ea typeface="+mj-ea"/>
                    <a:cs typeface="+mj-cs"/>
                    <a:sym typeface="Trebuchet MS"/>
                  </a:defRPr>
                </a:pPr>
                <a:r>
                  <a:t>Transformations</a:t>
                </a:r>
              </a:p>
            </p:txBody>
          </p:sp>
        </p:grpSp>
        <p:sp>
          <p:nvSpPr>
            <p:cNvPr id="387" name="Code Obfuscator"/>
            <p:cNvSpPr txBox="1"/>
            <p:nvPr/>
          </p:nvSpPr>
          <p:spPr>
            <a:xfrm>
              <a:off x="271670" y="428419"/>
              <a:ext cx="6548364" cy="1095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defTabSz="642937">
                <a:defRPr b="1" sz="6500">
                  <a:solidFill>
                    <a:srgbClr val="000000"/>
                  </a:solidFill>
                  <a:latin typeface="+mj-lt"/>
                  <a:ea typeface="+mj-ea"/>
                  <a:cs typeface="+mj-cs"/>
                  <a:sym typeface="Trebuchet MS"/>
                </a:defRPr>
              </a:lvl1pPr>
            </a:lstStyle>
            <a:p>
              <a:pPr/>
              <a:r>
                <a:t>Code Obfuscator</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fill="hold">
                                  <p:stCondLst>
                                    <p:cond delay="0"/>
                                  </p:stCondLst>
                                  <p:childTnLst>
                                    <p:animMotion path="M 0.000000 0.000000 L 0.369785 0.000000" origin="layout" pathEditMode="relative">
                                      <p:cBhvr>
                                        <p:cTn id="6" dur="700" fill="hold"/>
                                        <p:tgtEl>
                                          <p:spTgt spid="382"/>
                                        </p:tgtEl>
                                        <p:attrNameLst>
                                          <p:attrName>ppt_x</p:attrName>
                                          <p:attrName>ppt_y</p:attrName>
                                        </p:attrNameLst>
                                      </p:cBhvr>
                                    </p:animMotion>
                                  </p:childTnLst>
                                </p:cTn>
                              </p:par>
                            </p:childTnLst>
                          </p:cTn>
                        </p:par>
                        <p:par>
                          <p:cTn id="7" fill="hold">
                            <p:stCondLst>
                              <p:cond delay="0"/>
                            </p:stCondLst>
                            <p:childTnLst>
                              <p:par>
                                <p:cTn id="8" presetClass="path" nodeType="afterEffect" presetSubtype="0" presetID="-1" grpId="2" decel="50000" fill="hold">
                                  <p:stCondLst>
                                    <p:cond delay="0"/>
                                  </p:stCondLst>
                                  <p:childTnLst>
                                    <p:animMotion path="M 0.000000 0.000000 L 0.304726 0.026273" origin="layout" pathEditMode="relative">
                                      <p:cBhvr>
                                        <p:cTn id="9" dur="499" fill="hold"/>
                                        <p:tgtEl>
                                          <p:spTgt spid="368"/>
                                        </p:tgtEl>
                                        <p:attrNameLst>
                                          <p:attrName>ppt_x</p:attrName>
                                          <p:attrName>ppt_y</p:attrName>
                                        </p:attrNameLst>
                                      </p:cBhvr>
                                    </p:animMotion>
                                  </p:childTnLst>
                                </p:cTn>
                              </p:par>
                            </p:childTnLst>
                          </p:cTn>
                        </p:par>
                        <p:par>
                          <p:cTn id="10" fill="hold">
                            <p:stCondLst>
                              <p:cond delay="0"/>
                            </p:stCondLst>
                            <p:childTnLst>
                              <p:par>
                                <p:cTn id="11" presetClass="path" nodeType="afterEffect" presetSubtype="0" presetID="-1" grpId="3" decel="50000" fill="hold">
                                  <p:stCondLst>
                                    <p:cond delay="0"/>
                                  </p:stCondLst>
                                  <p:childTnLst>
                                    <p:animMotion path="M 0.000000 0.000000 L 0.348358 0.014632" origin="layout" pathEditMode="relative">
                                      <p:cBhvr>
                                        <p:cTn id="12" dur="500" fill="hold"/>
                                        <p:tgtEl>
                                          <p:spTgt spid="373"/>
                                        </p:tgtEl>
                                        <p:attrNameLst>
                                          <p:attrName>ppt_x</p:attrName>
                                          <p:attrName>ppt_y</p:attrName>
                                        </p:attrNameLst>
                                      </p:cBhvr>
                                    </p:animMotion>
                                  </p:childTnLst>
                                </p:cTn>
                              </p:par>
                            </p:childTnLst>
                          </p:cTn>
                        </p:par>
                        <p:par>
                          <p:cTn id="13" fill="hold">
                            <p:stCondLst>
                              <p:cond delay="0"/>
                            </p:stCondLst>
                            <p:childTnLst>
                              <p:par>
                                <p:cTn id="14" presetClass="path" nodeType="afterEffect" presetSubtype="0" presetID="-1" grpId="4" decel="50000" fill="hold">
                                  <p:stCondLst>
                                    <p:cond delay="0"/>
                                  </p:stCondLst>
                                  <p:childTnLst>
                                    <p:animMotion path="M 0.000000 0.000000 L 0.344900 -0.000000" origin="layout" pathEditMode="relative">
                                      <p:cBhvr>
                                        <p:cTn id="15" dur="499" fill="hold"/>
                                        <p:tgtEl>
                                          <p:spTgt spid="372"/>
                                        </p:tgtEl>
                                        <p:attrNameLst>
                                          <p:attrName>ppt_x</p:attrName>
                                          <p:attrName>ppt_y</p:attrName>
                                        </p:attrNameLst>
                                      </p:cBhvr>
                                    </p:animMotion>
                                  </p:childTnLst>
                                </p:cTn>
                              </p:par>
                            </p:childTnLst>
                          </p:cTn>
                        </p:par>
                        <p:par>
                          <p:cTn id="16" fill="hold">
                            <p:stCondLst>
                              <p:cond delay="0"/>
                            </p:stCondLst>
                            <p:childTnLst>
                              <p:par>
                                <p:cTn id="17" presetClass="path" nodeType="afterEffect" presetSubtype="0" presetID="-1" grpId="5" decel="50000" fill="hold">
                                  <p:stCondLst>
                                    <p:cond delay="0"/>
                                  </p:stCondLst>
                                  <p:childTnLst>
                                    <p:animMotion path="M 0.000000 0.000000 L 0.326825 0.053105" origin="layout" pathEditMode="relative">
                                      <p:cBhvr>
                                        <p:cTn id="18" dur="499" fill="hold"/>
                                        <p:tgtEl>
                                          <p:spTgt spid="370"/>
                                        </p:tgtEl>
                                        <p:attrNameLst>
                                          <p:attrName>ppt_x</p:attrName>
                                          <p:attrName>ppt_y</p:attrName>
                                        </p:attrNameLst>
                                      </p:cBhvr>
                                    </p:animMotion>
                                  </p:childTnLst>
                                </p:cTn>
                              </p:par>
                            </p:childTnLst>
                          </p:cTn>
                        </p:par>
                        <p:par>
                          <p:cTn id="19" fill="hold">
                            <p:stCondLst>
                              <p:cond delay="0"/>
                            </p:stCondLst>
                            <p:childTnLst>
                              <p:par>
                                <p:cTn id="20" presetClass="path" nodeType="afterEffect" presetSubtype="0" presetID="-1" grpId="6" decel="50000" fill="hold">
                                  <p:stCondLst>
                                    <p:cond delay="0"/>
                                  </p:stCondLst>
                                  <p:childTnLst>
                                    <p:animMotion path="M 0.000000 0.000000 L 0.368753 0.007445" origin="layout" pathEditMode="relative">
                                      <p:cBhvr>
                                        <p:cTn id="21" dur="500" fill="hold"/>
                                        <p:tgtEl>
                                          <p:spTgt spid="369"/>
                                        </p:tgtEl>
                                        <p:attrNameLst>
                                          <p:attrName>ppt_x</p:attrName>
                                          <p:attrName>ppt_y</p:attrName>
                                        </p:attrNameLst>
                                      </p:cBhvr>
                                    </p:animMotion>
                                  </p:childTnLst>
                                </p:cTn>
                              </p:par>
                            </p:childTnLst>
                          </p:cTn>
                        </p:par>
                        <p:par>
                          <p:cTn id="22" fill="hold">
                            <p:stCondLst>
                              <p:cond delay="0"/>
                            </p:stCondLst>
                            <p:childTnLst>
                              <p:par>
                                <p:cTn id="23" presetClass="path" nodeType="afterEffect" presetSubtype="0" presetID="-1" grpId="7" decel="50000" fill="hold">
                                  <p:stCondLst>
                                    <p:cond delay="0"/>
                                  </p:stCondLst>
                                  <p:childTnLst>
                                    <p:animMotion path="M 0.000000 0.000000 L 0.330459 0.054870" origin="layout" pathEditMode="relative">
                                      <p:cBhvr>
                                        <p:cTn id="24" dur="400" fill="hold"/>
                                        <p:tgtEl>
                                          <p:spTgt spid="371"/>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2" name="main(){…"/>
          <p:cNvSpPr txBox="1"/>
          <p:nvPr/>
        </p:nvSpPr>
        <p:spPr>
          <a:xfrm>
            <a:off x="12617515" y="5593422"/>
            <a:ext cx="10056585" cy="803090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8700">
                <a:latin typeface="Helvetica Neue"/>
                <a:ea typeface="Helvetica Neue"/>
                <a:cs typeface="Helvetica Neue"/>
                <a:sym typeface="Helvetica Neue"/>
              </a:defRPr>
            </a:pPr>
            <a:r>
              <a:t>main(){</a:t>
            </a:r>
          </a:p>
          <a:p>
            <a:pPr algn="l">
              <a:lnSpc>
                <a:spcPct val="80000"/>
              </a:lnSpc>
              <a:defRPr b="1" sz="8700">
                <a:latin typeface="Helvetica Neue"/>
                <a:ea typeface="Helvetica Neue"/>
                <a:cs typeface="Helvetica Neue"/>
                <a:sym typeface="Helvetica Neue"/>
              </a:defRPr>
            </a:pPr>
            <a:r>
              <a:t>  signal(31,handler)</a:t>
            </a:r>
          </a:p>
          <a:p>
            <a:pPr algn="l">
              <a:lnSpc>
                <a:spcPct val="80000"/>
              </a:lnSpc>
              <a:defRPr b="1" sz="8700">
                <a:latin typeface="Helvetica Neue"/>
                <a:ea typeface="Helvetica Neue"/>
                <a:cs typeface="Helvetica Neue"/>
                <a:sym typeface="Helvetica Neue"/>
              </a:defRPr>
            </a:pPr>
          </a:p>
          <a:p>
            <a:pPr algn="l">
              <a:lnSpc>
                <a:spcPct val="80000"/>
              </a:lnSpc>
              <a:defRPr b="1" sz="8700">
                <a:latin typeface="Helvetica Neue"/>
                <a:ea typeface="Helvetica Neue"/>
                <a:cs typeface="Helvetica Neue"/>
                <a:sym typeface="Helvetica Neue"/>
              </a:defRPr>
            </a:pPr>
          </a:p>
          <a:p>
            <a:pPr algn="l">
              <a:lnSpc>
                <a:spcPct val="80000"/>
              </a:lnSpc>
              <a:defRPr b="1" sz="8700">
                <a:latin typeface="Helvetica Neue"/>
                <a:ea typeface="Helvetica Neue"/>
                <a:cs typeface="Helvetica Neue"/>
                <a:sym typeface="Helvetica Neue"/>
              </a:defRPr>
            </a:pPr>
          </a:p>
          <a:p>
            <a:pPr algn="l">
              <a:lnSpc>
                <a:spcPct val="80000"/>
              </a:lnSpc>
              <a:defRPr b="1" sz="8700">
                <a:latin typeface="Helvetica Neue"/>
                <a:ea typeface="Helvetica Neue"/>
                <a:cs typeface="Helvetica Neue"/>
                <a:sym typeface="Helvetica Neue"/>
              </a:defRPr>
            </a:pPr>
          </a:p>
          <a:p>
            <a:pPr algn="l">
              <a:lnSpc>
                <a:spcPct val="80000"/>
              </a:lnSpc>
              <a:defRPr b="1" sz="8700">
                <a:latin typeface="Helvetica Neue"/>
                <a:ea typeface="Helvetica Neue"/>
                <a:cs typeface="Helvetica Neue"/>
                <a:sym typeface="Helvetica Neue"/>
              </a:defRPr>
            </a:pPr>
            <a:r>
              <a:t>}</a:t>
            </a:r>
          </a:p>
        </p:txBody>
      </p:sp>
      <p:sp>
        <p:nvSpPr>
          <p:cNvPr id="3403" name="Line"/>
          <p:cNvSpPr/>
          <p:nvPr/>
        </p:nvSpPr>
        <p:spPr>
          <a:xfrm>
            <a:off x="8968992" y="4125461"/>
            <a:ext cx="1843816" cy="1418983"/>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3407" name="Group"/>
          <p:cNvGrpSpPr/>
          <p:nvPr/>
        </p:nvGrpSpPr>
        <p:grpSpPr>
          <a:xfrm>
            <a:off x="9541228" y="2495406"/>
            <a:ext cx="11443532" cy="9078476"/>
            <a:chOff x="2321496" y="0"/>
            <a:chExt cx="11443530" cy="9078475"/>
          </a:xfrm>
        </p:grpSpPr>
        <p:sp>
          <p:nvSpPr>
            <p:cNvPr id="3404" name="Line"/>
            <p:cNvSpPr/>
            <p:nvPr/>
          </p:nvSpPr>
          <p:spPr>
            <a:xfrm>
              <a:off x="4481102" y="-1"/>
              <a:ext cx="2572773" cy="8571562"/>
            </a:xfrm>
            <a:custGeom>
              <a:avLst/>
              <a:gdLst/>
              <a:ahLst/>
              <a:cxnLst>
                <a:cxn ang="0">
                  <a:pos x="wd2" y="hd2"/>
                </a:cxn>
                <a:cxn ang="5400000">
                  <a:pos x="wd2" y="hd2"/>
                </a:cxn>
                <a:cxn ang="10800000">
                  <a:pos x="wd2" y="hd2"/>
                </a:cxn>
                <a:cxn ang="16200000">
                  <a:pos x="wd2" y="hd2"/>
                </a:cxn>
              </a:cxnLst>
              <a:rect l="0" t="0" r="r" b="b"/>
              <a:pathLst>
                <a:path w="20425" h="20997" fill="norm" stroke="1" extrusionOk="0">
                  <a:moveTo>
                    <a:pt x="20425" y="20490"/>
                  </a:moveTo>
                  <a:cubicBezTo>
                    <a:pt x="16257" y="21414"/>
                    <a:pt x="11093" y="21029"/>
                    <a:pt x="7557" y="19708"/>
                  </a:cubicBezTo>
                  <a:cubicBezTo>
                    <a:pt x="5964" y="19112"/>
                    <a:pt x="4922" y="18414"/>
                    <a:pt x="4122" y="17661"/>
                  </a:cubicBezTo>
                  <a:cubicBezTo>
                    <a:pt x="2141" y="15798"/>
                    <a:pt x="1463" y="13765"/>
                    <a:pt x="1116" y="11785"/>
                  </a:cubicBezTo>
                  <a:cubicBezTo>
                    <a:pt x="926" y="10701"/>
                    <a:pt x="788" y="9615"/>
                    <a:pt x="520" y="8533"/>
                  </a:cubicBezTo>
                  <a:cubicBezTo>
                    <a:pt x="-120" y="5948"/>
                    <a:pt x="-1175" y="3143"/>
                    <a:pt x="4483" y="1247"/>
                  </a:cubicBezTo>
                  <a:cubicBezTo>
                    <a:pt x="5639" y="860"/>
                    <a:pt x="7021" y="564"/>
                    <a:pt x="8336" y="333"/>
                  </a:cubicBezTo>
                  <a:cubicBezTo>
                    <a:pt x="10363" y="-24"/>
                    <a:pt x="12716" y="-186"/>
                    <a:pt x="14321" y="324"/>
                  </a:cubicBezTo>
                </a:path>
              </a:pathLst>
            </a:custGeom>
            <a:noFill/>
            <a:ln w="177800" cap="flat">
              <a:solidFill>
                <a:srgbClr val="B517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405" name="still control…"/>
            <p:cNvSpPr/>
            <p:nvPr/>
          </p:nvSpPr>
          <p:spPr>
            <a:xfrm>
              <a:off x="2321496" y="614398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sz="6000">
                  <a:solidFill>
                    <a:srgbClr val="000000"/>
                  </a:solidFill>
                  <a:latin typeface="Helvetica Neue"/>
                  <a:ea typeface="Helvetica Neue"/>
                  <a:cs typeface="Helvetica Neue"/>
                  <a:sym typeface="Helvetica Neue"/>
                </a:defRPr>
              </a:pPr>
              <a:r>
                <a:t>still control</a:t>
              </a:r>
            </a:p>
            <a:p>
              <a:pPr>
                <a:defRPr b="1" sz="6000">
                  <a:solidFill>
                    <a:srgbClr val="000000"/>
                  </a:solidFill>
                  <a:latin typeface="Helvetica Neue"/>
                  <a:ea typeface="Helvetica Neue"/>
                  <a:cs typeface="Helvetica Neue"/>
                  <a:sym typeface="Helvetica Neue"/>
                </a:defRPr>
              </a:pPr>
              <a:r>
                <a:t>dependence</a:t>
              </a:r>
            </a:p>
          </p:txBody>
        </p:sp>
        <p:sp>
          <p:nvSpPr>
            <p:cNvPr id="3406" name="Line"/>
            <p:cNvSpPr/>
            <p:nvPr/>
          </p:nvSpPr>
          <p:spPr>
            <a:xfrm rot="10800000">
              <a:off x="11400993" y="1008575"/>
              <a:ext cx="2364035" cy="8069901"/>
            </a:xfrm>
            <a:custGeom>
              <a:avLst/>
              <a:gdLst/>
              <a:ahLst/>
              <a:cxnLst>
                <a:cxn ang="0">
                  <a:pos x="wd2" y="hd2"/>
                </a:cxn>
                <a:cxn ang="5400000">
                  <a:pos x="wd2" y="hd2"/>
                </a:cxn>
                <a:cxn ang="10800000">
                  <a:pos x="wd2" y="hd2"/>
                </a:cxn>
                <a:cxn ang="16200000">
                  <a:pos x="wd2" y="hd2"/>
                </a:cxn>
              </a:cxnLst>
              <a:rect l="0" t="0" r="r" b="b"/>
              <a:pathLst>
                <a:path w="21285" h="21363" fill="norm" stroke="1" extrusionOk="0">
                  <a:moveTo>
                    <a:pt x="21285" y="21363"/>
                  </a:moveTo>
                  <a:cubicBezTo>
                    <a:pt x="19600" y="21322"/>
                    <a:pt x="17957" y="21299"/>
                    <a:pt x="16340" y="21287"/>
                  </a:cubicBezTo>
                  <a:cubicBezTo>
                    <a:pt x="14761" y="21275"/>
                    <a:pt x="13178" y="21272"/>
                    <a:pt x="11660" y="21142"/>
                  </a:cubicBezTo>
                  <a:cubicBezTo>
                    <a:pt x="9369" y="20947"/>
                    <a:pt x="7377" y="20478"/>
                    <a:pt x="5678" y="19885"/>
                  </a:cubicBezTo>
                  <a:cubicBezTo>
                    <a:pt x="4263" y="19392"/>
                    <a:pt x="3121" y="18848"/>
                    <a:pt x="2292" y="18244"/>
                  </a:cubicBezTo>
                  <a:cubicBezTo>
                    <a:pt x="-274" y="16375"/>
                    <a:pt x="316" y="14240"/>
                    <a:pt x="350" y="12211"/>
                  </a:cubicBezTo>
                  <a:cubicBezTo>
                    <a:pt x="384" y="10200"/>
                    <a:pt x="-315" y="8190"/>
                    <a:pt x="175" y="6185"/>
                  </a:cubicBezTo>
                  <a:cubicBezTo>
                    <a:pt x="366" y="5405"/>
                    <a:pt x="718" y="4626"/>
                    <a:pt x="1666" y="3894"/>
                  </a:cubicBezTo>
                  <a:cubicBezTo>
                    <a:pt x="2428" y="3306"/>
                    <a:pt x="3578" y="2768"/>
                    <a:pt x="4846" y="2257"/>
                  </a:cubicBezTo>
                  <a:cubicBezTo>
                    <a:pt x="6767" y="1482"/>
                    <a:pt x="9428" y="906"/>
                    <a:pt x="11660" y="474"/>
                  </a:cubicBezTo>
                  <a:cubicBezTo>
                    <a:pt x="14178" y="-13"/>
                    <a:pt x="16836" y="-237"/>
                    <a:pt x="18852" y="354"/>
                  </a:cubicBezTo>
                </a:path>
              </a:pathLst>
            </a:custGeom>
            <a:noFill/>
            <a:ln w="177800" cap="flat">
              <a:solidFill>
                <a:srgbClr val="B517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grpSp>
      <p:sp>
        <p:nvSpPr>
          <p:cNvPr id="3408" name="☹️"/>
          <p:cNvSpPr txBox="1"/>
          <p:nvPr/>
        </p:nvSpPr>
        <p:spPr>
          <a:xfrm>
            <a:off x="6060867" y="7936800"/>
            <a:ext cx="1298576"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17859">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9000">
                <a:solidFill>
                  <a:srgbClr val="000000"/>
                </a:solidFill>
                <a:latin typeface="Apple Color Emoji"/>
                <a:ea typeface="Apple Color Emoji"/>
                <a:cs typeface="Apple Color Emoji"/>
                <a:sym typeface="Apple Color Emoji"/>
              </a:defRPr>
            </a:lvl1pPr>
          </a:lstStyle>
          <a:p>
            <a:pPr/>
            <a:r>
              <a:t>☹️</a:t>
            </a:r>
          </a:p>
        </p:txBody>
      </p:sp>
      <p:grpSp>
        <p:nvGrpSpPr>
          <p:cNvPr id="3412" name="Group"/>
          <p:cNvGrpSpPr/>
          <p:nvPr/>
        </p:nvGrpSpPr>
        <p:grpSpPr>
          <a:xfrm>
            <a:off x="13937853" y="4705917"/>
            <a:ext cx="9366196" cy="8798932"/>
            <a:chOff x="0" y="820737"/>
            <a:chExt cx="9366195" cy="8798930"/>
          </a:xfrm>
        </p:grpSpPr>
        <p:sp>
          <p:nvSpPr>
            <p:cNvPr id="3409" name="Line"/>
            <p:cNvSpPr/>
            <p:nvPr/>
          </p:nvSpPr>
          <p:spPr>
            <a:xfrm>
              <a:off x="0" y="2162296"/>
              <a:ext cx="9366196" cy="7457373"/>
            </a:xfrm>
            <a:custGeom>
              <a:avLst/>
              <a:gdLst/>
              <a:ahLst/>
              <a:cxnLst>
                <a:cxn ang="0">
                  <a:pos x="wd2" y="hd2"/>
                </a:cxn>
                <a:cxn ang="5400000">
                  <a:pos x="wd2" y="hd2"/>
                </a:cxn>
                <a:cxn ang="10800000">
                  <a:pos x="wd2" y="hd2"/>
                </a:cxn>
                <a:cxn ang="16200000">
                  <a:pos x="wd2" y="hd2"/>
                </a:cxn>
              </a:cxnLst>
              <a:rect l="0" t="0" r="r" b="b"/>
              <a:pathLst>
                <a:path w="20632" h="19468" fill="norm" stroke="1" extrusionOk="0">
                  <a:moveTo>
                    <a:pt x="2930" y="7631"/>
                  </a:moveTo>
                  <a:cubicBezTo>
                    <a:pt x="3725" y="3681"/>
                    <a:pt x="6454" y="686"/>
                    <a:pt x="9810" y="108"/>
                  </a:cubicBezTo>
                  <a:cubicBezTo>
                    <a:pt x="11508" y="-185"/>
                    <a:pt x="13193" y="165"/>
                    <a:pt x="14807" y="603"/>
                  </a:cubicBezTo>
                  <a:cubicBezTo>
                    <a:pt x="16893" y="1170"/>
                    <a:pt x="19053" y="2094"/>
                    <a:pt x="20040" y="4398"/>
                  </a:cubicBezTo>
                  <a:cubicBezTo>
                    <a:pt x="21600" y="8037"/>
                    <a:pt x="19876" y="11941"/>
                    <a:pt x="17183" y="14739"/>
                  </a:cubicBezTo>
                  <a:cubicBezTo>
                    <a:pt x="13748" y="18306"/>
                    <a:pt x="8320" y="21415"/>
                    <a:pt x="2323" y="17976"/>
                  </a:cubicBezTo>
                  <a:cubicBezTo>
                    <a:pt x="1541" y="17527"/>
                    <a:pt x="804" y="16969"/>
                    <a:pt x="0" y="16578"/>
                  </a:cubicBezTo>
                </a:path>
              </a:pathLst>
            </a:custGeom>
            <a:noFill/>
            <a:ln w="177800" cap="flat">
              <a:solidFill>
                <a:srgbClr val="B51700"/>
              </a:solidFill>
              <a:prstDash val="sysDot"/>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410" name="no data…"/>
            <p:cNvSpPr/>
            <p:nvPr/>
          </p:nvSpPr>
          <p:spPr>
            <a:xfrm>
              <a:off x="5837781" y="115764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sz="6000">
                  <a:solidFill>
                    <a:srgbClr val="000000"/>
                  </a:solidFill>
                  <a:latin typeface="Helvetica Neue"/>
                  <a:ea typeface="Helvetica Neue"/>
                  <a:cs typeface="Helvetica Neue"/>
                  <a:sym typeface="Helvetica Neue"/>
                </a:defRPr>
              </a:pPr>
              <a:r>
                <a:t>no data</a:t>
              </a:r>
            </a:p>
            <a:p>
              <a:pPr>
                <a:defRPr b="1" sz="6000">
                  <a:solidFill>
                    <a:srgbClr val="000000"/>
                  </a:solidFill>
                  <a:latin typeface="Helvetica Neue"/>
                  <a:ea typeface="Helvetica Neue"/>
                  <a:cs typeface="Helvetica Neue"/>
                  <a:sym typeface="Helvetica Neue"/>
                </a:defRPr>
              </a:pPr>
              <a:r>
                <a:t>dependence!</a:t>
              </a:r>
            </a:p>
          </p:txBody>
        </p:sp>
        <p:sp>
          <p:nvSpPr>
            <p:cNvPr id="3411" name="😄"/>
            <p:cNvSpPr/>
            <p:nvPr/>
          </p:nvSpPr>
          <p:spPr>
            <a:xfrm>
              <a:off x="7827135" y="8207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9000">
                  <a:solidFill>
                    <a:srgbClr val="000000"/>
                  </a:solidFill>
                  <a:latin typeface="Apple Color Emoji"/>
                  <a:ea typeface="Apple Color Emoji"/>
                  <a:cs typeface="Apple Color Emoji"/>
                  <a:sym typeface="Apple Color Emoji"/>
                </a:defRPr>
              </a:lvl1pPr>
            </a:lstStyle>
            <a:p>
              <a:pPr>
                <a:defRPr b="1" sz="3200">
                  <a:latin typeface="Helvetica Neue"/>
                  <a:ea typeface="Helvetica Neue"/>
                  <a:cs typeface="Helvetica Neue"/>
                  <a:sym typeface="Helvetica Neue"/>
                </a:defRPr>
              </a:pPr>
              <a:r>
                <a:rPr b="0" sz="9000">
                  <a:latin typeface="Apple Color Emoji"/>
                  <a:ea typeface="Apple Color Emoji"/>
                  <a:cs typeface="Apple Color Emoji"/>
                  <a:sym typeface="Apple Color Emoji"/>
                </a:rPr>
                <a:t>😄</a:t>
              </a:r>
            </a:p>
          </p:txBody>
        </p:sp>
      </p:grpSp>
      <p:sp>
        <p:nvSpPr>
          <p:cNvPr id="3413" name="main(){…"/>
          <p:cNvSpPr txBox="1"/>
          <p:nvPr/>
        </p:nvSpPr>
        <p:spPr>
          <a:xfrm>
            <a:off x="1258249" y="456841"/>
            <a:ext cx="7614794" cy="536432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13000">
                <a:latin typeface="Helvetica Neue"/>
                <a:ea typeface="Helvetica Neue"/>
                <a:cs typeface="Helvetica Neue"/>
                <a:sym typeface="Helvetica Neue"/>
              </a:defRPr>
            </a:pPr>
            <a:r>
              <a:t>main(){</a:t>
            </a:r>
          </a:p>
          <a:p>
            <a:pPr algn="l">
              <a:lnSpc>
                <a:spcPct val="80000"/>
              </a:lnSpc>
              <a:defRPr b="1" sz="13000">
                <a:latin typeface="Helvetica Neue"/>
                <a:ea typeface="Helvetica Neue"/>
                <a:cs typeface="Helvetica Neue"/>
                <a:sym typeface="Helvetica Neue"/>
              </a:defRPr>
            </a:pPr>
            <a:r>
              <a:t>   bit </a:t>
            </a:r>
            <a:r>
              <a:rPr>
                <a:solidFill>
                  <a:srgbClr val="FF9300"/>
                </a:solidFill>
              </a:rPr>
              <a:t>a</a:t>
            </a:r>
            <a:r>
              <a:t>←</a:t>
            </a:r>
            <a:r>
              <a:rPr>
                <a:solidFill>
                  <a:srgbClr val="B51700"/>
                </a:solidFill>
              </a:rPr>
              <a:t>b</a:t>
            </a:r>
          </a:p>
          <a:p>
            <a:pPr algn="l">
              <a:defRPr b="1" sz="13000">
                <a:latin typeface="Helvetica Neue"/>
                <a:ea typeface="Helvetica Neue"/>
                <a:cs typeface="Helvetica Neue"/>
                <a:sym typeface="Helvetica Neue"/>
              </a:defRPr>
            </a:pPr>
            <a:r>
              <a:t>}</a:t>
            </a:r>
          </a:p>
        </p:txBody>
      </p:sp>
      <p:sp>
        <p:nvSpPr>
          <p:cNvPr id="3414" name="b"/>
          <p:cNvSpPr txBox="1"/>
          <p:nvPr/>
        </p:nvSpPr>
        <p:spPr>
          <a:xfrm>
            <a:off x="14779987" y="8874012"/>
            <a:ext cx="830670" cy="146972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80000"/>
              </a:lnSpc>
              <a:defRPr b="1" sz="8700">
                <a:solidFill>
                  <a:srgbClr val="B51700"/>
                </a:solidFill>
                <a:latin typeface="Helvetica Neue"/>
                <a:ea typeface="Helvetica Neue"/>
                <a:cs typeface="Helvetica Neue"/>
                <a:sym typeface="Helvetica Neue"/>
              </a:defRPr>
            </a:lvl1pPr>
          </a:lstStyle>
          <a:p>
            <a:pPr>
              <a:defRPr>
                <a:solidFill>
                  <a:srgbClr val="FFFFFF"/>
                </a:solidFill>
              </a:defRPr>
            </a:pPr>
            <a:r>
              <a:rPr>
                <a:solidFill>
                  <a:srgbClr val="B51700"/>
                </a:solidFill>
              </a:rPr>
              <a:t>b</a:t>
            </a:r>
          </a:p>
        </p:txBody>
      </p:sp>
      <p:sp>
        <p:nvSpPr>
          <p:cNvPr id="3415" name="bit value;…"/>
          <p:cNvSpPr txBox="1"/>
          <p:nvPr/>
        </p:nvSpPr>
        <p:spPr>
          <a:xfrm>
            <a:off x="12763500" y="-56933"/>
            <a:ext cx="9075433" cy="6937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8700">
                <a:latin typeface="Helvetica Neue"/>
                <a:ea typeface="Helvetica Neue"/>
                <a:cs typeface="Helvetica Neue"/>
                <a:sym typeface="Helvetica Neue"/>
              </a:defRPr>
            </a:pPr>
            <a:r>
              <a:t>bit value;</a:t>
            </a:r>
          </a:p>
          <a:p>
            <a:pPr algn="l">
              <a:lnSpc>
                <a:spcPct val="80000"/>
              </a:lnSpc>
              <a:defRPr b="1" sz="8700">
                <a:latin typeface="Helvetica Neue"/>
                <a:ea typeface="Helvetica Neue"/>
                <a:cs typeface="Helvetica Neue"/>
                <a:sym typeface="Helvetica Neue"/>
              </a:defRPr>
            </a:pPr>
            <a:r>
              <a:t>void handler(…) {</a:t>
            </a:r>
          </a:p>
          <a:p>
            <a:pPr algn="l">
              <a:lnSpc>
                <a:spcPct val="80000"/>
              </a:lnSpc>
              <a:defRPr b="1" sz="8700">
                <a:latin typeface="Helvetica Neue"/>
                <a:ea typeface="Helvetica Neue"/>
                <a:cs typeface="Helvetica Neue"/>
                <a:sym typeface="Helvetica Neue"/>
              </a:defRPr>
            </a:pPr>
            <a:r>
              <a:t>   value ← 1</a:t>
            </a:r>
          </a:p>
          <a:p>
            <a:pPr algn="l">
              <a:lnSpc>
                <a:spcPct val="80000"/>
              </a:lnSpc>
              <a:defRPr b="1" sz="8700">
                <a:latin typeface="Helvetica Neue"/>
                <a:ea typeface="Helvetica Neue"/>
                <a:cs typeface="Helvetica Neue"/>
                <a:sym typeface="Helvetica Neue"/>
              </a:defRPr>
            </a:pPr>
            <a:r>
              <a:t>}</a:t>
            </a:r>
          </a:p>
          <a:p>
            <a:pPr algn="l">
              <a:lnSpc>
                <a:spcPct val="80000"/>
              </a:lnSpc>
              <a:defRPr b="1" sz="8700">
                <a:latin typeface="Helvetica Neue"/>
                <a:ea typeface="Helvetica Neue"/>
                <a:cs typeface="Helvetica Neue"/>
                <a:sym typeface="Helvetica Neue"/>
              </a:defRPr>
            </a:pPr>
          </a:p>
        </p:txBody>
      </p:sp>
      <p:sp>
        <p:nvSpPr>
          <p:cNvPr id="3416" name="value ← 0…"/>
          <p:cNvSpPr txBox="1"/>
          <p:nvPr/>
        </p:nvSpPr>
        <p:spPr>
          <a:xfrm>
            <a:off x="12784556" y="7829514"/>
            <a:ext cx="6457926" cy="584384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8700">
                <a:latin typeface="Helvetica Neue"/>
                <a:ea typeface="Helvetica Neue"/>
                <a:cs typeface="Helvetica Neue"/>
                <a:sym typeface="Helvetica Neue"/>
              </a:defRPr>
            </a:pPr>
            <a:r>
              <a:t>  value ← 0</a:t>
            </a:r>
          </a:p>
          <a:p>
            <a:pPr algn="l">
              <a:lnSpc>
                <a:spcPct val="80000"/>
              </a:lnSpc>
              <a:defRPr b="1" sz="8700">
                <a:latin typeface="Helvetica Neue"/>
                <a:ea typeface="Helvetica Neue"/>
                <a:cs typeface="Helvetica Neue"/>
                <a:sym typeface="Helvetica Neue"/>
              </a:defRPr>
            </a:pPr>
            <a:r>
              <a:t>  if (</a:t>
            </a:r>
            <a:r>
              <a:rPr>
                <a:solidFill>
                  <a:srgbClr val="B51700"/>
                </a:solidFill>
              </a:rPr>
              <a:t>b </a:t>
            </a:r>
            <a:r>
              <a:t>== 1)</a:t>
            </a:r>
          </a:p>
          <a:p>
            <a:pPr algn="l">
              <a:lnSpc>
                <a:spcPct val="80000"/>
              </a:lnSpc>
              <a:defRPr b="1" sz="8700">
                <a:latin typeface="Helvetica Neue"/>
                <a:ea typeface="Helvetica Neue"/>
                <a:cs typeface="Helvetica Neue"/>
                <a:sym typeface="Helvetica Neue"/>
              </a:defRPr>
            </a:pPr>
            <a:r>
              <a:t>      raise(31)</a:t>
            </a:r>
          </a:p>
          <a:p>
            <a:pPr algn="l">
              <a:lnSpc>
                <a:spcPct val="80000"/>
              </a:lnSpc>
              <a:defRPr b="1" sz="8700">
                <a:latin typeface="Helvetica Neue"/>
                <a:ea typeface="Helvetica Neue"/>
                <a:cs typeface="Helvetica Neue"/>
                <a:sym typeface="Helvetica Neue"/>
              </a:defRPr>
            </a:pPr>
            <a:r>
              <a:t>   </a:t>
            </a:r>
            <a:r>
              <a:rPr>
                <a:solidFill>
                  <a:srgbClr val="FF9300"/>
                </a:solidFill>
              </a:rPr>
              <a:t>a</a:t>
            </a:r>
            <a:r>
              <a:t> ← value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1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40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4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34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3414"/>
                                        </p:tgtEl>
                                        <p:attrNameLst>
                                          <p:attrName>style.visibility</p:attrName>
                                        </p:attrNameLst>
                                      </p:cBhvr>
                                      <p:to>
                                        <p:strVal val="visible"/>
                                      </p:to>
                                    </p:set>
                                  </p:childTnLst>
                                </p:cTn>
                              </p:par>
                            </p:childTnLst>
                          </p:cTn>
                        </p:par>
                        <p:par>
                          <p:cTn id="21" fill="hold">
                            <p:stCondLst>
                              <p:cond delay="0"/>
                            </p:stCondLst>
                            <p:childTnLst>
                              <p:par>
                                <p:cTn id="22" presetClass="path" nodeType="afterEffect" presetSubtype="0" presetID="-1" grpId="6" accel="50000" decel="50000" fill="hold">
                                  <p:stCondLst>
                                    <p:cond delay="0"/>
                                  </p:stCondLst>
                                  <p:childTnLst>
                                    <p:animMotion path="M 0.000000 0.000000 C 0.029910 -0.008094 0.057515 -0.033333 0.078616 -0.071878 C 0.095171 -0.102119 0.107062 -0.139458 0.112987 -0.180323 C 0.120870 -0.234697 0.117844 -0.291758 0.108110 -0.345158 C 0.094913 -0.417560 0.068920 -0.482917 0.029075 -0.509712 C 0.007111 -0.524482 -0.016712 -0.525046 -0.040094 -0.527866 C -0.064217 -0.530776 -0.089082 -0.535936 -0.111403 -0.519073 C -0.144622 -0.493976 -0.161208 -0.431821 -0.171936 -0.369718 C -0.189603 -0.267452 -0.196928 -0.158934 -0.177992 -0.058259 C -0.158026 0.047891 -0.111395 0.131604 -0.051398 0.167856" origin="layout" pathEditMode="relative">
                                      <p:cBhvr>
                                        <p:cTn id="23" dur="2000" fill="hold"/>
                                        <p:tgtEl>
                                          <p:spTgt spid="3414"/>
                                        </p:tgtEl>
                                        <p:attrNameLst>
                                          <p:attrName>ppt_x</p:attrName>
                                          <p:attrName>ppt_y</p:attrName>
                                        </p:attrNameLst>
                                      </p:cBhvr>
                                    </p:animMotion>
                                  </p:childTnLst>
                                </p:cTn>
                              </p:par>
                            </p:childTnLst>
                          </p:cTn>
                        </p:par>
                        <p:par>
                          <p:cTn id="24" fill="hold">
                            <p:stCondLst>
                              <p:cond delay="2000"/>
                            </p:stCondLst>
                            <p:childTnLst>
                              <p:par>
                                <p:cTn id="25" presetClass="exit" nodeType="afterEffect" presetID="10" grpId="7" fill="hold">
                                  <p:stCondLst>
                                    <p:cond delay="0"/>
                                  </p:stCondLst>
                                  <p:iterate type="el" backwards="0">
                                    <p:tmAbs val="0"/>
                                  </p:iterate>
                                  <p:childTnLst>
                                    <p:animEffect filter="fade" transition="out">
                                      <p:cBhvr>
                                        <p:cTn id="26" dur="1500" fill="hold"/>
                                        <p:tgtEl>
                                          <p:spTgt spid="3414"/>
                                        </p:tgtEl>
                                      </p:cBhvr>
                                    </p:animEffect>
                                    <p:set>
                                      <p:cBhvr>
                                        <p:cTn id="27" fill="hold">
                                          <p:stCondLst>
                                            <p:cond delay="1499"/>
                                          </p:stCondLst>
                                        </p:cTn>
                                        <p:tgtEl>
                                          <p:spTgt spid="341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8" fill="hold">
                                  <p:stCondLst>
                                    <p:cond delay="0"/>
                                  </p:stCondLst>
                                  <p:iterate type="el" backwards="0">
                                    <p:tmAbs val="0"/>
                                  </p:iterate>
                                  <p:childTnLst>
                                    <p:set>
                                      <p:cBhvr>
                                        <p:cTn id="31" fill="hold"/>
                                        <p:tgtEl>
                                          <p:spTgt spid="34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xit" nodeType="clickEffect" presetSubtype="0" presetID="1" grpId="9" fill="hold">
                                  <p:stCondLst>
                                    <p:cond delay="0"/>
                                  </p:stCondLst>
                                  <p:iterate type="el" backwards="0">
                                    <p:tmAbs val="0"/>
                                  </p:iterate>
                                  <p:childTnLst>
                                    <p:set>
                                      <p:cBhvr>
                                        <p:cTn id="35" fill="hold">
                                          <p:stCondLst>
                                            <p:cond delay="0"/>
                                          </p:stCondLst>
                                        </p:cTn>
                                        <p:tgtEl>
                                          <p:spTgt spid="3412"/>
                                        </p:tgtEl>
                                        <p:attrNameLst>
                                          <p:attrName>style.visibility</p:attrName>
                                        </p:attrNameLst>
                                      </p:cBhvr>
                                      <p:to>
                                        <p:strVal val="hidden"/>
                                      </p:to>
                                    </p:set>
                                  </p:childTnLst>
                                </p:cTn>
                              </p:par>
                            </p:childTnLst>
                          </p:cTn>
                        </p:par>
                        <p:par>
                          <p:cTn id="36" fill="hold">
                            <p:stCondLst>
                              <p:cond delay="0"/>
                            </p:stCondLst>
                            <p:childTnLst>
                              <p:par>
                                <p:cTn id="37" presetClass="entr" nodeType="afterEffect" presetSubtype="0" presetID="1" grpId="10" fill="hold">
                                  <p:stCondLst>
                                    <p:cond delay="0"/>
                                  </p:stCondLst>
                                  <p:iterate type="el" backwards="0">
                                    <p:tmAbs val="0"/>
                                  </p:iterate>
                                  <p:childTnLst>
                                    <p:set>
                                      <p:cBhvr>
                                        <p:cTn id="38" fill="hold"/>
                                        <p:tgtEl>
                                          <p:spTgt spid="3407"/>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1" fill="hold">
                                  <p:stCondLst>
                                    <p:cond delay="0"/>
                                  </p:stCondLst>
                                  <p:iterate type="el" backwards="0">
                                    <p:tmAbs val="0"/>
                                  </p:iterate>
                                  <p:childTnLst>
                                    <p:set>
                                      <p:cBhvr>
                                        <p:cTn id="41" fill="hold"/>
                                        <p:tgtEl>
                                          <p:spTgt spid="34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14" grpId="5"/>
      <p:bldP build="whole" bldLvl="1" animBg="1" rev="0" advAuto="0" spid="3408" grpId="11"/>
      <p:bldP build="whole" bldLvl="1" animBg="1" rev="0" advAuto="0" spid="3414" grpId="7"/>
      <p:bldP build="whole" bldLvl="1" animBg="1" rev="0" advAuto="0" spid="3415" grpId="1"/>
      <p:bldP build="whole" bldLvl="1" animBg="1" rev="0" advAuto="0" spid="3403" grpId="2"/>
      <p:bldP build="whole" bldLvl="1" animBg="1" rev="0" advAuto="0" spid="3412" grpId="8"/>
      <p:bldP build="whole" bldLvl="1" animBg="1" rev="0" advAuto="0" spid="3412" grpId="9"/>
      <p:bldP build="whole" bldLvl="1" animBg="1" rev="0" advAuto="0" spid="3407" grpId="10"/>
      <p:bldP build="whole" bldLvl="1" animBg="1" rev="0" advAuto="0" spid="3416" grpId="4"/>
      <p:bldP build="whole" bldLvl="1" animBg="1" rev="0" advAuto="0" spid="3402" grpId="3"/>
    </p:bldLst>
  </p:timing>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420" name="main(){…"/>
          <p:cNvSpPr txBox="1"/>
          <p:nvPr/>
        </p:nvSpPr>
        <p:spPr>
          <a:xfrm>
            <a:off x="12617515" y="5593422"/>
            <a:ext cx="10363747" cy="803090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8700">
                <a:latin typeface="Helvetica Neue"/>
                <a:ea typeface="Helvetica Neue"/>
                <a:cs typeface="Helvetica Neue"/>
                <a:sym typeface="Helvetica Neue"/>
              </a:defRPr>
            </a:pPr>
            <a:r>
              <a:t>main(){</a:t>
            </a:r>
          </a:p>
          <a:p>
            <a:pPr algn="l">
              <a:lnSpc>
                <a:spcPct val="80000"/>
              </a:lnSpc>
              <a:defRPr b="1" sz="8700">
                <a:latin typeface="Helvetica Neue"/>
                <a:ea typeface="Helvetica Neue"/>
                <a:cs typeface="Helvetica Neue"/>
                <a:sym typeface="Helvetica Neue"/>
              </a:defRPr>
            </a:pPr>
            <a:r>
              <a:t>   value ← 0</a:t>
            </a:r>
          </a:p>
          <a:p>
            <a:pPr algn="l">
              <a:lnSpc>
                <a:spcPct val="80000"/>
              </a:lnSpc>
              <a:defRPr b="1" sz="8700">
                <a:latin typeface="Helvetica Neue"/>
                <a:ea typeface="Helvetica Neue"/>
                <a:cs typeface="Helvetica Neue"/>
                <a:sym typeface="Helvetica Neue"/>
              </a:defRPr>
            </a:pPr>
            <a:r>
              <a:t>   signal(31,handler)</a:t>
            </a:r>
          </a:p>
          <a:p>
            <a:pPr algn="l">
              <a:lnSpc>
                <a:spcPct val="80000"/>
              </a:lnSpc>
              <a:defRPr b="1" sz="8700">
                <a:latin typeface="Helvetica Neue"/>
                <a:ea typeface="Helvetica Neue"/>
                <a:cs typeface="Helvetica Neue"/>
                <a:sym typeface="Helvetica Neue"/>
              </a:defRPr>
            </a:pPr>
            <a:r>
              <a:t>   if (</a:t>
            </a:r>
            <a:r>
              <a:rPr>
                <a:solidFill>
                  <a:srgbClr val="B51700"/>
                </a:solidFill>
              </a:rPr>
              <a:t>b </a:t>
            </a:r>
            <a:r>
              <a:t>== 1)</a:t>
            </a:r>
          </a:p>
          <a:p>
            <a:pPr algn="l">
              <a:lnSpc>
                <a:spcPct val="80000"/>
              </a:lnSpc>
              <a:defRPr b="1" sz="8700">
                <a:latin typeface="Helvetica Neue"/>
                <a:ea typeface="Helvetica Neue"/>
                <a:cs typeface="Helvetica Neue"/>
                <a:sym typeface="Helvetica Neue"/>
              </a:defRPr>
            </a:pPr>
            <a:r>
              <a:t>      raise(31)</a:t>
            </a:r>
          </a:p>
          <a:p>
            <a:pPr algn="l">
              <a:lnSpc>
                <a:spcPct val="80000"/>
              </a:lnSpc>
              <a:defRPr b="1" sz="8700">
                <a:latin typeface="Helvetica Neue"/>
                <a:ea typeface="Helvetica Neue"/>
                <a:cs typeface="Helvetica Neue"/>
                <a:sym typeface="Helvetica Neue"/>
              </a:defRPr>
            </a:pPr>
            <a:r>
              <a:t>   </a:t>
            </a:r>
            <a:r>
              <a:rPr>
                <a:solidFill>
                  <a:srgbClr val="FF9300"/>
                </a:solidFill>
              </a:rPr>
              <a:t>a</a:t>
            </a:r>
            <a:r>
              <a:t> ← value</a:t>
            </a:r>
          </a:p>
          <a:p>
            <a:pPr algn="l">
              <a:lnSpc>
                <a:spcPct val="80000"/>
              </a:lnSpc>
              <a:defRPr b="1" sz="8700">
                <a:latin typeface="Helvetica Neue"/>
                <a:ea typeface="Helvetica Neue"/>
                <a:cs typeface="Helvetica Neue"/>
                <a:sym typeface="Helvetica Neue"/>
              </a:defRPr>
            </a:pPr>
            <a:r>
              <a:t>}</a:t>
            </a:r>
          </a:p>
        </p:txBody>
      </p:sp>
      <p:sp>
        <p:nvSpPr>
          <p:cNvPr id="3421" name="Line"/>
          <p:cNvSpPr/>
          <p:nvPr/>
        </p:nvSpPr>
        <p:spPr>
          <a:xfrm>
            <a:off x="8968992" y="4125461"/>
            <a:ext cx="1843816" cy="1418983"/>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3425" name="Group"/>
          <p:cNvGrpSpPr/>
          <p:nvPr/>
        </p:nvGrpSpPr>
        <p:grpSpPr>
          <a:xfrm>
            <a:off x="9541228" y="2495406"/>
            <a:ext cx="11443532" cy="9078476"/>
            <a:chOff x="2321496" y="0"/>
            <a:chExt cx="11443530" cy="9078475"/>
          </a:xfrm>
        </p:grpSpPr>
        <p:sp>
          <p:nvSpPr>
            <p:cNvPr id="3422" name="Line"/>
            <p:cNvSpPr/>
            <p:nvPr/>
          </p:nvSpPr>
          <p:spPr>
            <a:xfrm>
              <a:off x="4481102" y="-1"/>
              <a:ext cx="2572773" cy="8571562"/>
            </a:xfrm>
            <a:custGeom>
              <a:avLst/>
              <a:gdLst/>
              <a:ahLst/>
              <a:cxnLst>
                <a:cxn ang="0">
                  <a:pos x="wd2" y="hd2"/>
                </a:cxn>
                <a:cxn ang="5400000">
                  <a:pos x="wd2" y="hd2"/>
                </a:cxn>
                <a:cxn ang="10800000">
                  <a:pos x="wd2" y="hd2"/>
                </a:cxn>
                <a:cxn ang="16200000">
                  <a:pos x="wd2" y="hd2"/>
                </a:cxn>
              </a:cxnLst>
              <a:rect l="0" t="0" r="r" b="b"/>
              <a:pathLst>
                <a:path w="20425" h="20997" fill="norm" stroke="1" extrusionOk="0">
                  <a:moveTo>
                    <a:pt x="20425" y="20490"/>
                  </a:moveTo>
                  <a:cubicBezTo>
                    <a:pt x="16257" y="21414"/>
                    <a:pt x="11093" y="21029"/>
                    <a:pt x="7557" y="19708"/>
                  </a:cubicBezTo>
                  <a:cubicBezTo>
                    <a:pt x="5964" y="19112"/>
                    <a:pt x="4922" y="18414"/>
                    <a:pt x="4122" y="17661"/>
                  </a:cubicBezTo>
                  <a:cubicBezTo>
                    <a:pt x="2141" y="15798"/>
                    <a:pt x="1463" y="13765"/>
                    <a:pt x="1116" y="11785"/>
                  </a:cubicBezTo>
                  <a:cubicBezTo>
                    <a:pt x="926" y="10701"/>
                    <a:pt x="788" y="9615"/>
                    <a:pt x="520" y="8533"/>
                  </a:cubicBezTo>
                  <a:cubicBezTo>
                    <a:pt x="-120" y="5948"/>
                    <a:pt x="-1175" y="3143"/>
                    <a:pt x="4483" y="1247"/>
                  </a:cubicBezTo>
                  <a:cubicBezTo>
                    <a:pt x="5639" y="860"/>
                    <a:pt x="7021" y="564"/>
                    <a:pt x="8336" y="333"/>
                  </a:cubicBezTo>
                  <a:cubicBezTo>
                    <a:pt x="10363" y="-24"/>
                    <a:pt x="12716" y="-186"/>
                    <a:pt x="14321" y="324"/>
                  </a:cubicBezTo>
                </a:path>
              </a:pathLst>
            </a:custGeom>
            <a:noFill/>
            <a:ln w="177800" cap="flat">
              <a:solidFill>
                <a:srgbClr val="B517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423" name="still control…"/>
            <p:cNvSpPr/>
            <p:nvPr/>
          </p:nvSpPr>
          <p:spPr>
            <a:xfrm>
              <a:off x="2321496" y="614398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sz="6000">
                  <a:solidFill>
                    <a:srgbClr val="000000"/>
                  </a:solidFill>
                  <a:latin typeface="Helvetica Neue"/>
                  <a:ea typeface="Helvetica Neue"/>
                  <a:cs typeface="Helvetica Neue"/>
                  <a:sym typeface="Helvetica Neue"/>
                </a:defRPr>
              </a:pPr>
              <a:r>
                <a:t>still control</a:t>
              </a:r>
            </a:p>
            <a:p>
              <a:pPr>
                <a:defRPr b="1" sz="6000">
                  <a:solidFill>
                    <a:srgbClr val="000000"/>
                  </a:solidFill>
                  <a:latin typeface="Helvetica Neue"/>
                  <a:ea typeface="Helvetica Neue"/>
                  <a:cs typeface="Helvetica Neue"/>
                  <a:sym typeface="Helvetica Neue"/>
                </a:defRPr>
              </a:pPr>
              <a:r>
                <a:t>dependence</a:t>
              </a:r>
            </a:p>
          </p:txBody>
        </p:sp>
        <p:sp>
          <p:nvSpPr>
            <p:cNvPr id="3424" name="Line"/>
            <p:cNvSpPr/>
            <p:nvPr/>
          </p:nvSpPr>
          <p:spPr>
            <a:xfrm rot="10800000">
              <a:off x="11400993" y="1008575"/>
              <a:ext cx="2364035" cy="8069901"/>
            </a:xfrm>
            <a:custGeom>
              <a:avLst/>
              <a:gdLst/>
              <a:ahLst/>
              <a:cxnLst>
                <a:cxn ang="0">
                  <a:pos x="wd2" y="hd2"/>
                </a:cxn>
                <a:cxn ang="5400000">
                  <a:pos x="wd2" y="hd2"/>
                </a:cxn>
                <a:cxn ang="10800000">
                  <a:pos x="wd2" y="hd2"/>
                </a:cxn>
                <a:cxn ang="16200000">
                  <a:pos x="wd2" y="hd2"/>
                </a:cxn>
              </a:cxnLst>
              <a:rect l="0" t="0" r="r" b="b"/>
              <a:pathLst>
                <a:path w="21285" h="21363" fill="norm" stroke="1" extrusionOk="0">
                  <a:moveTo>
                    <a:pt x="21285" y="21363"/>
                  </a:moveTo>
                  <a:cubicBezTo>
                    <a:pt x="19600" y="21322"/>
                    <a:pt x="17957" y="21299"/>
                    <a:pt x="16340" y="21287"/>
                  </a:cubicBezTo>
                  <a:cubicBezTo>
                    <a:pt x="14761" y="21275"/>
                    <a:pt x="13178" y="21272"/>
                    <a:pt x="11660" y="21142"/>
                  </a:cubicBezTo>
                  <a:cubicBezTo>
                    <a:pt x="9369" y="20947"/>
                    <a:pt x="7377" y="20478"/>
                    <a:pt x="5678" y="19885"/>
                  </a:cubicBezTo>
                  <a:cubicBezTo>
                    <a:pt x="4263" y="19392"/>
                    <a:pt x="3121" y="18848"/>
                    <a:pt x="2292" y="18244"/>
                  </a:cubicBezTo>
                  <a:cubicBezTo>
                    <a:pt x="-274" y="16375"/>
                    <a:pt x="316" y="14240"/>
                    <a:pt x="350" y="12211"/>
                  </a:cubicBezTo>
                  <a:cubicBezTo>
                    <a:pt x="384" y="10200"/>
                    <a:pt x="-315" y="8190"/>
                    <a:pt x="175" y="6185"/>
                  </a:cubicBezTo>
                  <a:cubicBezTo>
                    <a:pt x="366" y="5405"/>
                    <a:pt x="718" y="4626"/>
                    <a:pt x="1666" y="3894"/>
                  </a:cubicBezTo>
                  <a:cubicBezTo>
                    <a:pt x="2428" y="3306"/>
                    <a:pt x="3578" y="2768"/>
                    <a:pt x="4846" y="2257"/>
                  </a:cubicBezTo>
                  <a:cubicBezTo>
                    <a:pt x="6767" y="1482"/>
                    <a:pt x="9428" y="906"/>
                    <a:pt x="11660" y="474"/>
                  </a:cubicBezTo>
                  <a:cubicBezTo>
                    <a:pt x="14178" y="-13"/>
                    <a:pt x="16836" y="-237"/>
                    <a:pt x="18852" y="354"/>
                  </a:cubicBezTo>
                </a:path>
              </a:pathLst>
            </a:custGeom>
            <a:noFill/>
            <a:ln w="177800" cap="flat">
              <a:solidFill>
                <a:srgbClr val="B517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grpSp>
      <p:sp>
        <p:nvSpPr>
          <p:cNvPr id="3426" name="☹️"/>
          <p:cNvSpPr txBox="1"/>
          <p:nvPr/>
        </p:nvSpPr>
        <p:spPr>
          <a:xfrm>
            <a:off x="6060867" y="7936800"/>
            <a:ext cx="1298576"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17859">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9000">
                <a:solidFill>
                  <a:srgbClr val="000000"/>
                </a:solidFill>
                <a:latin typeface="Apple Color Emoji"/>
                <a:ea typeface="Apple Color Emoji"/>
                <a:cs typeface="Apple Color Emoji"/>
                <a:sym typeface="Apple Color Emoji"/>
              </a:defRPr>
            </a:lvl1pPr>
          </a:lstStyle>
          <a:p>
            <a:pPr/>
            <a:r>
              <a:t>☹️</a:t>
            </a:r>
          </a:p>
        </p:txBody>
      </p:sp>
      <p:grpSp>
        <p:nvGrpSpPr>
          <p:cNvPr id="3430" name="Group"/>
          <p:cNvGrpSpPr/>
          <p:nvPr/>
        </p:nvGrpSpPr>
        <p:grpSpPr>
          <a:xfrm>
            <a:off x="13937853" y="4705917"/>
            <a:ext cx="9366196" cy="8798932"/>
            <a:chOff x="0" y="820737"/>
            <a:chExt cx="9366195" cy="8798930"/>
          </a:xfrm>
        </p:grpSpPr>
        <p:sp>
          <p:nvSpPr>
            <p:cNvPr id="3427" name="Line"/>
            <p:cNvSpPr/>
            <p:nvPr/>
          </p:nvSpPr>
          <p:spPr>
            <a:xfrm>
              <a:off x="0" y="2162296"/>
              <a:ext cx="9366196" cy="7457373"/>
            </a:xfrm>
            <a:custGeom>
              <a:avLst/>
              <a:gdLst/>
              <a:ahLst/>
              <a:cxnLst>
                <a:cxn ang="0">
                  <a:pos x="wd2" y="hd2"/>
                </a:cxn>
                <a:cxn ang="5400000">
                  <a:pos x="wd2" y="hd2"/>
                </a:cxn>
                <a:cxn ang="10800000">
                  <a:pos x="wd2" y="hd2"/>
                </a:cxn>
                <a:cxn ang="16200000">
                  <a:pos x="wd2" y="hd2"/>
                </a:cxn>
              </a:cxnLst>
              <a:rect l="0" t="0" r="r" b="b"/>
              <a:pathLst>
                <a:path w="20632" h="19468" fill="norm" stroke="1" extrusionOk="0">
                  <a:moveTo>
                    <a:pt x="2930" y="7631"/>
                  </a:moveTo>
                  <a:cubicBezTo>
                    <a:pt x="3725" y="3681"/>
                    <a:pt x="6454" y="686"/>
                    <a:pt x="9810" y="108"/>
                  </a:cubicBezTo>
                  <a:cubicBezTo>
                    <a:pt x="11508" y="-185"/>
                    <a:pt x="13193" y="165"/>
                    <a:pt x="14807" y="603"/>
                  </a:cubicBezTo>
                  <a:cubicBezTo>
                    <a:pt x="16893" y="1170"/>
                    <a:pt x="19053" y="2094"/>
                    <a:pt x="20040" y="4398"/>
                  </a:cubicBezTo>
                  <a:cubicBezTo>
                    <a:pt x="21600" y="8037"/>
                    <a:pt x="19876" y="11941"/>
                    <a:pt x="17183" y="14739"/>
                  </a:cubicBezTo>
                  <a:cubicBezTo>
                    <a:pt x="13748" y="18306"/>
                    <a:pt x="8320" y="21415"/>
                    <a:pt x="2323" y="17976"/>
                  </a:cubicBezTo>
                  <a:cubicBezTo>
                    <a:pt x="1541" y="17527"/>
                    <a:pt x="804" y="16969"/>
                    <a:pt x="0" y="16578"/>
                  </a:cubicBezTo>
                </a:path>
              </a:pathLst>
            </a:custGeom>
            <a:noFill/>
            <a:ln w="177800" cap="flat">
              <a:solidFill>
                <a:srgbClr val="B51700"/>
              </a:solidFill>
              <a:prstDash val="sysDot"/>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428" name="no data…"/>
            <p:cNvSpPr/>
            <p:nvPr/>
          </p:nvSpPr>
          <p:spPr>
            <a:xfrm>
              <a:off x="5837781" y="115764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sz="6000">
                  <a:solidFill>
                    <a:srgbClr val="000000"/>
                  </a:solidFill>
                  <a:latin typeface="Helvetica Neue"/>
                  <a:ea typeface="Helvetica Neue"/>
                  <a:cs typeface="Helvetica Neue"/>
                  <a:sym typeface="Helvetica Neue"/>
                </a:defRPr>
              </a:pPr>
              <a:r>
                <a:t>no data</a:t>
              </a:r>
            </a:p>
            <a:p>
              <a:pPr>
                <a:defRPr b="1" sz="6000">
                  <a:solidFill>
                    <a:srgbClr val="000000"/>
                  </a:solidFill>
                  <a:latin typeface="Helvetica Neue"/>
                  <a:ea typeface="Helvetica Neue"/>
                  <a:cs typeface="Helvetica Neue"/>
                  <a:sym typeface="Helvetica Neue"/>
                </a:defRPr>
              </a:pPr>
              <a:r>
                <a:t>dependence!</a:t>
              </a:r>
            </a:p>
          </p:txBody>
        </p:sp>
        <p:sp>
          <p:nvSpPr>
            <p:cNvPr id="3429" name="😄"/>
            <p:cNvSpPr/>
            <p:nvPr/>
          </p:nvSpPr>
          <p:spPr>
            <a:xfrm>
              <a:off x="7827135" y="8207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9000">
                  <a:solidFill>
                    <a:srgbClr val="000000"/>
                  </a:solidFill>
                  <a:latin typeface="Apple Color Emoji"/>
                  <a:ea typeface="Apple Color Emoji"/>
                  <a:cs typeface="Apple Color Emoji"/>
                  <a:sym typeface="Apple Color Emoji"/>
                </a:defRPr>
              </a:lvl1pPr>
            </a:lstStyle>
            <a:p>
              <a:pPr>
                <a:defRPr b="1" sz="3200">
                  <a:latin typeface="Helvetica Neue"/>
                  <a:ea typeface="Helvetica Neue"/>
                  <a:cs typeface="Helvetica Neue"/>
                  <a:sym typeface="Helvetica Neue"/>
                </a:defRPr>
              </a:pPr>
              <a:r>
                <a:rPr b="0" sz="9000">
                  <a:latin typeface="Apple Color Emoji"/>
                  <a:ea typeface="Apple Color Emoji"/>
                  <a:cs typeface="Apple Color Emoji"/>
                  <a:sym typeface="Apple Color Emoji"/>
                </a:rPr>
                <a:t>😄</a:t>
              </a:r>
            </a:p>
          </p:txBody>
        </p:sp>
      </p:grpSp>
      <p:sp>
        <p:nvSpPr>
          <p:cNvPr id="3431" name="main(){…"/>
          <p:cNvSpPr txBox="1"/>
          <p:nvPr/>
        </p:nvSpPr>
        <p:spPr>
          <a:xfrm>
            <a:off x="1258249" y="456841"/>
            <a:ext cx="7614794" cy="536432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13000">
                <a:latin typeface="Helvetica Neue"/>
                <a:ea typeface="Helvetica Neue"/>
                <a:cs typeface="Helvetica Neue"/>
                <a:sym typeface="Helvetica Neue"/>
              </a:defRPr>
            </a:pPr>
            <a:r>
              <a:t>main(){</a:t>
            </a:r>
          </a:p>
          <a:p>
            <a:pPr algn="l">
              <a:lnSpc>
                <a:spcPct val="80000"/>
              </a:lnSpc>
              <a:defRPr b="1" sz="13000">
                <a:latin typeface="Helvetica Neue"/>
                <a:ea typeface="Helvetica Neue"/>
                <a:cs typeface="Helvetica Neue"/>
                <a:sym typeface="Helvetica Neue"/>
              </a:defRPr>
            </a:pPr>
            <a:r>
              <a:t>   bit </a:t>
            </a:r>
            <a:r>
              <a:rPr>
                <a:solidFill>
                  <a:srgbClr val="FF9300"/>
                </a:solidFill>
              </a:rPr>
              <a:t>a</a:t>
            </a:r>
            <a:r>
              <a:t>←</a:t>
            </a:r>
            <a:r>
              <a:rPr>
                <a:solidFill>
                  <a:srgbClr val="B51700"/>
                </a:solidFill>
              </a:rPr>
              <a:t>b</a:t>
            </a:r>
          </a:p>
          <a:p>
            <a:pPr algn="l">
              <a:defRPr b="1" sz="13000">
                <a:latin typeface="Helvetica Neue"/>
                <a:ea typeface="Helvetica Neue"/>
                <a:cs typeface="Helvetica Neue"/>
                <a:sym typeface="Helvetica Neue"/>
              </a:defRPr>
            </a:pPr>
            <a:r>
              <a:t>}</a:t>
            </a:r>
          </a:p>
        </p:txBody>
      </p:sp>
      <p:sp>
        <p:nvSpPr>
          <p:cNvPr id="3432" name="b"/>
          <p:cNvSpPr txBox="1"/>
          <p:nvPr/>
        </p:nvSpPr>
        <p:spPr>
          <a:xfrm>
            <a:off x="14779987" y="8874012"/>
            <a:ext cx="830670" cy="146972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80000"/>
              </a:lnSpc>
              <a:defRPr b="1" sz="8700">
                <a:solidFill>
                  <a:srgbClr val="B51700"/>
                </a:solidFill>
                <a:latin typeface="Helvetica Neue"/>
                <a:ea typeface="Helvetica Neue"/>
                <a:cs typeface="Helvetica Neue"/>
                <a:sym typeface="Helvetica Neue"/>
              </a:defRPr>
            </a:lvl1pPr>
          </a:lstStyle>
          <a:p>
            <a:pPr>
              <a:defRPr>
                <a:solidFill>
                  <a:srgbClr val="FFFFFF"/>
                </a:solidFill>
              </a:defRPr>
            </a:pPr>
            <a:r>
              <a:rPr>
                <a:solidFill>
                  <a:srgbClr val="B51700"/>
                </a:solidFill>
              </a:rPr>
              <a:t>b</a:t>
            </a:r>
          </a:p>
        </p:txBody>
      </p:sp>
      <p:sp>
        <p:nvSpPr>
          <p:cNvPr id="3433" name="bit value;…"/>
          <p:cNvSpPr txBox="1"/>
          <p:nvPr/>
        </p:nvSpPr>
        <p:spPr>
          <a:xfrm>
            <a:off x="12763500" y="-56933"/>
            <a:ext cx="9075433" cy="6937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8700">
                <a:latin typeface="Helvetica Neue"/>
                <a:ea typeface="Helvetica Neue"/>
                <a:cs typeface="Helvetica Neue"/>
                <a:sym typeface="Helvetica Neue"/>
              </a:defRPr>
            </a:pPr>
            <a:r>
              <a:t>bit value;</a:t>
            </a:r>
          </a:p>
          <a:p>
            <a:pPr algn="l">
              <a:lnSpc>
                <a:spcPct val="80000"/>
              </a:lnSpc>
              <a:defRPr b="1" sz="8700">
                <a:latin typeface="Helvetica Neue"/>
                <a:ea typeface="Helvetica Neue"/>
                <a:cs typeface="Helvetica Neue"/>
                <a:sym typeface="Helvetica Neue"/>
              </a:defRPr>
            </a:pPr>
            <a:r>
              <a:t>void handler(…) {</a:t>
            </a:r>
          </a:p>
          <a:p>
            <a:pPr algn="l">
              <a:lnSpc>
                <a:spcPct val="80000"/>
              </a:lnSpc>
              <a:defRPr b="1" sz="8700">
                <a:latin typeface="Helvetica Neue"/>
                <a:ea typeface="Helvetica Neue"/>
                <a:cs typeface="Helvetica Neue"/>
                <a:sym typeface="Helvetica Neue"/>
              </a:defRPr>
            </a:pPr>
            <a:r>
              <a:t>   value ← 1</a:t>
            </a:r>
          </a:p>
          <a:p>
            <a:pPr algn="l">
              <a:lnSpc>
                <a:spcPct val="80000"/>
              </a:lnSpc>
              <a:defRPr b="1" sz="8700">
                <a:latin typeface="Helvetica Neue"/>
                <a:ea typeface="Helvetica Neue"/>
                <a:cs typeface="Helvetica Neue"/>
                <a:sym typeface="Helvetica Neue"/>
              </a:defRPr>
            </a:pPr>
            <a:r>
              <a:t>}</a:t>
            </a:r>
          </a:p>
          <a:p>
            <a:pPr algn="l">
              <a:lnSpc>
                <a:spcPct val="80000"/>
              </a:lnSpc>
              <a:defRPr b="1" sz="8700">
                <a:latin typeface="Helvetica Neue"/>
                <a:ea typeface="Helvetica Neue"/>
                <a:cs typeface="Helvetica Neue"/>
                <a:sym typeface="Helvetica Neue"/>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421"/>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342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3432"/>
                                        </p:tgtEl>
                                        <p:attrNameLst>
                                          <p:attrName>style.visibility</p:attrName>
                                        </p:attrNameLst>
                                      </p:cBhvr>
                                      <p:to>
                                        <p:strVal val="visible"/>
                                      </p:to>
                                    </p:set>
                                  </p:childTnLst>
                                </p:cTn>
                              </p:par>
                            </p:childTnLst>
                          </p:cTn>
                        </p:par>
                        <p:par>
                          <p:cTn id="18" fill="hold">
                            <p:stCondLst>
                              <p:cond delay="0"/>
                            </p:stCondLst>
                            <p:childTnLst>
                              <p:par>
                                <p:cTn id="19" presetClass="path" nodeType="afterEffect" presetSubtype="0" presetID="-1" grpId="5" accel="50000" decel="50000" fill="hold">
                                  <p:stCondLst>
                                    <p:cond delay="0"/>
                                  </p:stCondLst>
                                  <p:childTnLst>
                                    <p:animMotion path="M 0.000000 0.000000 C 0.029910 -0.008094 0.057515 -0.033333 0.078616 -0.071878 C 0.095171 -0.102119 0.107062 -0.139458 0.112987 -0.180323 C 0.120870 -0.234697 0.117844 -0.291758 0.108110 -0.345158 C 0.094913 -0.417560 0.068920 -0.482917 0.029075 -0.509712 C 0.007111 -0.524482 -0.016712 -0.525046 -0.040094 -0.527866 C -0.064217 -0.530776 -0.089082 -0.535936 -0.111403 -0.519073 C -0.144622 -0.493976 -0.161208 -0.431821 -0.171936 -0.369718 C -0.189603 -0.267452 -0.196928 -0.158934 -0.177992 -0.058259 C -0.158026 0.047891 -0.111395 0.131604 -0.051398 0.167856" origin="layout" pathEditMode="relative">
                                      <p:cBhvr>
                                        <p:cTn id="20" dur="2000" fill="hold"/>
                                        <p:tgtEl>
                                          <p:spTgt spid="3432"/>
                                        </p:tgtEl>
                                        <p:attrNameLst>
                                          <p:attrName>ppt_x</p:attrName>
                                          <p:attrName>ppt_y</p:attrName>
                                        </p:attrNameLst>
                                      </p:cBhvr>
                                    </p:animMotion>
                                  </p:childTnLst>
                                </p:cTn>
                              </p:par>
                            </p:childTnLst>
                          </p:cTn>
                        </p:par>
                        <p:par>
                          <p:cTn id="21" fill="hold">
                            <p:stCondLst>
                              <p:cond delay="2000"/>
                            </p:stCondLst>
                            <p:childTnLst>
                              <p:par>
                                <p:cTn id="22" presetClass="exit" nodeType="afterEffect" presetID="10" grpId="6" fill="hold">
                                  <p:stCondLst>
                                    <p:cond delay="0"/>
                                  </p:stCondLst>
                                  <p:iterate type="el" backwards="0">
                                    <p:tmAbs val="0"/>
                                  </p:iterate>
                                  <p:childTnLst>
                                    <p:animEffect filter="fade" transition="out">
                                      <p:cBhvr>
                                        <p:cTn id="23" dur="1500" fill="hold"/>
                                        <p:tgtEl>
                                          <p:spTgt spid="3432"/>
                                        </p:tgtEl>
                                      </p:cBhvr>
                                    </p:animEffect>
                                    <p:set>
                                      <p:cBhvr>
                                        <p:cTn id="24" fill="hold">
                                          <p:stCondLst>
                                            <p:cond delay="1499"/>
                                          </p:stCondLst>
                                        </p:cTn>
                                        <p:tgtEl>
                                          <p:spTgt spid="343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7" fill="hold">
                                  <p:stCondLst>
                                    <p:cond delay="0"/>
                                  </p:stCondLst>
                                  <p:iterate type="el" backwards="0">
                                    <p:tmAbs val="0"/>
                                  </p:iterate>
                                  <p:childTnLst>
                                    <p:set>
                                      <p:cBhvr>
                                        <p:cTn id="28" fill="hold"/>
                                        <p:tgtEl>
                                          <p:spTgt spid="34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xit" nodeType="clickEffect" presetSubtype="0" presetID="1" grpId="8" fill="hold">
                                  <p:stCondLst>
                                    <p:cond delay="0"/>
                                  </p:stCondLst>
                                  <p:iterate type="el" backwards="0">
                                    <p:tmAbs val="0"/>
                                  </p:iterate>
                                  <p:childTnLst>
                                    <p:set>
                                      <p:cBhvr>
                                        <p:cTn id="32" fill="hold">
                                          <p:stCondLst>
                                            <p:cond delay="0"/>
                                          </p:stCondLst>
                                        </p:cTn>
                                        <p:tgtEl>
                                          <p:spTgt spid="3430"/>
                                        </p:tgtEl>
                                        <p:attrNameLst>
                                          <p:attrName>style.visibility</p:attrName>
                                        </p:attrNameLst>
                                      </p:cBhvr>
                                      <p:to>
                                        <p:strVal val="hidden"/>
                                      </p:to>
                                    </p:set>
                                  </p:childTnLst>
                                </p:cTn>
                              </p:par>
                            </p:childTnLst>
                          </p:cTn>
                        </p:par>
                        <p:par>
                          <p:cTn id="33" fill="hold">
                            <p:stCondLst>
                              <p:cond delay="0"/>
                            </p:stCondLst>
                            <p:childTnLst>
                              <p:par>
                                <p:cTn id="34" presetClass="entr" nodeType="afterEffect" presetSubtype="0" presetID="1" grpId="9" fill="hold">
                                  <p:stCondLst>
                                    <p:cond delay="0"/>
                                  </p:stCondLst>
                                  <p:iterate type="el" backwards="0">
                                    <p:tmAbs val="0"/>
                                  </p:iterate>
                                  <p:childTnLst>
                                    <p:set>
                                      <p:cBhvr>
                                        <p:cTn id="35" fill="hold"/>
                                        <p:tgtEl>
                                          <p:spTgt spid="3425"/>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0" fill="hold">
                                  <p:stCondLst>
                                    <p:cond delay="0"/>
                                  </p:stCondLst>
                                  <p:iterate type="el" backwards="0">
                                    <p:tmAbs val="0"/>
                                  </p:iterate>
                                  <p:childTnLst>
                                    <p:set>
                                      <p:cBhvr>
                                        <p:cTn id="38" fill="hold"/>
                                        <p:tgtEl>
                                          <p:spTgt spid="34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30" grpId="8"/>
      <p:bldP build="whole" bldLvl="1" animBg="1" rev="0" advAuto="0" spid="3425" grpId="9"/>
      <p:bldP build="whole" bldLvl="1" animBg="1" rev="0" advAuto="0" spid="3426" grpId="10"/>
      <p:bldP build="whole" bldLvl="1" animBg="1" rev="0" advAuto="0" spid="3433" grpId="1"/>
      <p:bldP build="whole" bldLvl="1" animBg="1" rev="0" advAuto="0" spid="3420" grpId="3"/>
      <p:bldP build="whole" bldLvl="1" animBg="1" rev="0" advAuto="0" spid="3432" grpId="4"/>
      <p:bldP build="whole" bldLvl="1" animBg="1" rev="0" advAuto="0" spid="3432" grpId="6"/>
      <p:bldP build="whole" bldLvl="1" animBg="1" rev="0" advAuto="0" spid="3430" grpId="7"/>
      <p:bldP build="whole" bldLvl="1" animBg="1" rev="0" advAuto="0" spid="3421" grpId="2"/>
    </p:bldLst>
  </p:timing>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437" name="bit value;…"/>
          <p:cNvSpPr txBox="1"/>
          <p:nvPr/>
        </p:nvSpPr>
        <p:spPr>
          <a:xfrm>
            <a:off x="12579415" y="108722"/>
            <a:ext cx="10363747" cy="134985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8700">
                <a:latin typeface="Helvetica Neue"/>
                <a:ea typeface="Helvetica Neue"/>
                <a:cs typeface="Helvetica Neue"/>
                <a:sym typeface="Helvetica Neue"/>
              </a:defRPr>
            </a:pPr>
            <a:r>
              <a:t>bit value;</a:t>
            </a:r>
          </a:p>
          <a:p>
            <a:pPr algn="l">
              <a:lnSpc>
                <a:spcPct val="80000"/>
              </a:lnSpc>
              <a:defRPr b="1" sz="8700">
                <a:latin typeface="Helvetica Neue"/>
                <a:ea typeface="Helvetica Neue"/>
                <a:cs typeface="Helvetica Neue"/>
                <a:sym typeface="Helvetica Neue"/>
              </a:defRPr>
            </a:pPr>
            <a:r>
              <a:t>void handler(…) {</a:t>
            </a:r>
          </a:p>
          <a:p>
            <a:pPr algn="l">
              <a:lnSpc>
                <a:spcPct val="80000"/>
              </a:lnSpc>
              <a:defRPr b="1" sz="8700">
                <a:latin typeface="Helvetica Neue"/>
                <a:ea typeface="Helvetica Neue"/>
                <a:cs typeface="Helvetica Neue"/>
                <a:sym typeface="Helvetica Neue"/>
              </a:defRPr>
            </a:pPr>
            <a:r>
              <a:t>   value ← 1</a:t>
            </a:r>
          </a:p>
          <a:p>
            <a:pPr algn="l">
              <a:lnSpc>
                <a:spcPct val="80000"/>
              </a:lnSpc>
              <a:defRPr b="1" sz="8700">
                <a:latin typeface="Helvetica Neue"/>
                <a:ea typeface="Helvetica Neue"/>
                <a:cs typeface="Helvetica Neue"/>
                <a:sym typeface="Helvetica Neue"/>
              </a:defRPr>
            </a:pPr>
            <a:r>
              <a:t>}</a:t>
            </a:r>
          </a:p>
          <a:p>
            <a:pPr algn="l">
              <a:lnSpc>
                <a:spcPct val="80000"/>
              </a:lnSpc>
              <a:defRPr b="1" sz="8700">
                <a:latin typeface="Helvetica Neue"/>
                <a:ea typeface="Helvetica Neue"/>
                <a:cs typeface="Helvetica Neue"/>
                <a:sym typeface="Helvetica Neue"/>
              </a:defRPr>
            </a:pPr>
          </a:p>
          <a:p>
            <a:pPr algn="l">
              <a:lnSpc>
                <a:spcPct val="80000"/>
              </a:lnSpc>
              <a:defRPr b="1" sz="8700">
                <a:latin typeface="Helvetica Neue"/>
                <a:ea typeface="Helvetica Neue"/>
                <a:cs typeface="Helvetica Neue"/>
                <a:sym typeface="Helvetica Neue"/>
              </a:defRPr>
            </a:pPr>
            <a:r>
              <a:t>main(){</a:t>
            </a:r>
          </a:p>
          <a:p>
            <a:pPr algn="l">
              <a:lnSpc>
                <a:spcPct val="80000"/>
              </a:lnSpc>
              <a:defRPr b="1" sz="8700">
                <a:latin typeface="Helvetica Neue"/>
                <a:ea typeface="Helvetica Neue"/>
                <a:cs typeface="Helvetica Neue"/>
                <a:sym typeface="Helvetica Neue"/>
              </a:defRPr>
            </a:pPr>
            <a:r>
              <a:t>   value ← 0</a:t>
            </a:r>
          </a:p>
          <a:p>
            <a:pPr algn="l">
              <a:lnSpc>
                <a:spcPct val="80000"/>
              </a:lnSpc>
              <a:defRPr b="1" sz="8700">
                <a:latin typeface="Helvetica Neue"/>
                <a:ea typeface="Helvetica Neue"/>
                <a:cs typeface="Helvetica Neue"/>
                <a:sym typeface="Helvetica Neue"/>
              </a:defRPr>
            </a:pPr>
            <a:r>
              <a:t>   signal(31,handler)</a:t>
            </a:r>
          </a:p>
          <a:p>
            <a:pPr algn="l">
              <a:lnSpc>
                <a:spcPct val="80000"/>
              </a:lnSpc>
              <a:defRPr b="1" sz="8700">
                <a:latin typeface="Helvetica Neue"/>
                <a:ea typeface="Helvetica Neue"/>
                <a:cs typeface="Helvetica Neue"/>
                <a:sym typeface="Helvetica Neue"/>
              </a:defRPr>
            </a:pPr>
            <a:r>
              <a:t>   if (</a:t>
            </a:r>
            <a:r>
              <a:rPr>
                <a:solidFill>
                  <a:srgbClr val="B51700"/>
                </a:solidFill>
              </a:rPr>
              <a:t>b </a:t>
            </a:r>
            <a:r>
              <a:t>== 1)</a:t>
            </a:r>
          </a:p>
          <a:p>
            <a:pPr algn="l">
              <a:lnSpc>
                <a:spcPct val="80000"/>
              </a:lnSpc>
              <a:defRPr b="1" sz="8700">
                <a:latin typeface="Helvetica Neue"/>
                <a:ea typeface="Helvetica Neue"/>
                <a:cs typeface="Helvetica Neue"/>
                <a:sym typeface="Helvetica Neue"/>
              </a:defRPr>
            </a:pPr>
            <a:r>
              <a:t>      raise(31)</a:t>
            </a:r>
          </a:p>
          <a:p>
            <a:pPr algn="l">
              <a:lnSpc>
                <a:spcPct val="80000"/>
              </a:lnSpc>
              <a:defRPr b="1" sz="8700">
                <a:latin typeface="Helvetica Neue"/>
                <a:ea typeface="Helvetica Neue"/>
                <a:cs typeface="Helvetica Neue"/>
                <a:sym typeface="Helvetica Neue"/>
              </a:defRPr>
            </a:pPr>
            <a:r>
              <a:t>   </a:t>
            </a:r>
            <a:r>
              <a:rPr>
                <a:solidFill>
                  <a:srgbClr val="FF9300"/>
                </a:solidFill>
              </a:rPr>
              <a:t>a</a:t>
            </a:r>
            <a:r>
              <a:t> ← value</a:t>
            </a:r>
          </a:p>
          <a:p>
            <a:pPr algn="l">
              <a:lnSpc>
                <a:spcPct val="80000"/>
              </a:lnSpc>
              <a:defRPr b="1" sz="8700">
                <a:latin typeface="Helvetica Neue"/>
                <a:ea typeface="Helvetica Neue"/>
                <a:cs typeface="Helvetica Neue"/>
                <a:sym typeface="Helvetica Neue"/>
              </a:defRPr>
            </a:pPr>
            <a:r>
              <a:t>}</a:t>
            </a:r>
          </a:p>
        </p:txBody>
      </p:sp>
      <p:sp>
        <p:nvSpPr>
          <p:cNvPr id="3438" name="Line"/>
          <p:cNvSpPr/>
          <p:nvPr/>
        </p:nvSpPr>
        <p:spPr>
          <a:xfrm>
            <a:off x="8968992" y="4125461"/>
            <a:ext cx="1843816" cy="1418983"/>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3442" name="Group"/>
          <p:cNvGrpSpPr/>
          <p:nvPr/>
        </p:nvGrpSpPr>
        <p:grpSpPr>
          <a:xfrm>
            <a:off x="9541228" y="2495406"/>
            <a:ext cx="11443532" cy="9078476"/>
            <a:chOff x="2321496" y="0"/>
            <a:chExt cx="11443530" cy="9078475"/>
          </a:xfrm>
        </p:grpSpPr>
        <p:sp>
          <p:nvSpPr>
            <p:cNvPr id="3439" name="Line"/>
            <p:cNvSpPr/>
            <p:nvPr/>
          </p:nvSpPr>
          <p:spPr>
            <a:xfrm>
              <a:off x="4481102" y="-1"/>
              <a:ext cx="2572773" cy="8571562"/>
            </a:xfrm>
            <a:custGeom>
              <a:avLst/>
              <a:gdLst/>
              <a:ahLst/>
              <a:cxnLst>
                <a:cxn ang="0">
                  <a:pos x="wd2" y="hd2"/>
                </a:cxn>
                <a:cxn ang="5400000">
                  <a:pos x="wd2" y="hd2"/>
                </a:cxn>
                <a:cxn ang="10800000">
                  <a:pos x="wd2" y="hd2"/>
                </a:cxn>
                <a:cxn ang="16200000">
                  <a:pos x="wd2" y="hd2"/>
                </a:cxn>
              </a:cxnLst>
              <a:rect l="0" t="0" r="r" b="b"/>
              <a:pathLst>
                <a:path w="20425" h="20997" fill="norm" stroke="1" extrusionOk="0">
                  <a:moveTo>
                    <a:pt x="20425" y="20490"/>
                  </a:moveTo>
                  <a:cubicBezTo>
                    <a:pt x="16257" y="21414"/>
                    <a:pt x="11093" y="21029"/>
                    <a:pt x="7557" y="19708"/>
                  </a:cubicBezTo>
                  <a:cubicBezTo>
                    <a:pt x="5964" y="19112"/>
                    <a:pt x="4922" y="18414"/>
                    <a:pt x="4122" y="17661"/>
                  </a:cubicBezTo>
                  <a:cubicBezTo>
                    <a:pt x="2141" y="15798"/>
                    <a:pt x="1463" y="13765"/>
                    <a:pt x="1116" y="11785"/>
                  </a:cubicBezTo>
                  <a:cubicBezTo>
                    <a:pt x="926" y="10701"/>
                    <a:pt x="788" y="9615"/>
                    <a:pt x="520" y="8533"/>
                  </a:cubicBezTo>
                  <a:cubicBezTo>
                    <a:pt x="-120" y="5948"/>
                    <a:pt x="-1175" y="3143"/>
                    <a:pt x="4483" y="1247"/>
                  </a:cubicBezTo>
                  <a:cubicBezTo>
                    <a:pt x="5639" y="860"/>
                    <a:pt x="7021" y="564"/>
                    <a:pt x="8336" y="333"/>
                  </a:cubicBezTo>
                  <a:cubicBezTo>
                    <a:pt x="10363" y="-24"/>
                    <a:pt x="12716" y="-186"/>
                    <a:pt x="14321" y="324"/>
                  </a:cubicBezTo>
                </a:path>
              </a:pathLst>
            </a:custGeom>
            <a:noFill/>
            <a:ln w="177800" cap="flat">
              <a:solidFill>
                <a:srgbClr val="B517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440" name="still control…"/>
            <p:cNvSpPr/>
            <p:nvPr/>
          </p:nvSpPr>
          <p:spPr>
            <a:xfrm>
              <a:off x="2321496" y="614398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sz="6000">
                  <a:solidFill>
                    <a:srgbClr val="000000"/>
                  </a:solidFill>
                  <a:latin typeface="Helvetica Neue"/>
                  <a:ea typeface="Helvetica Neue"/>
                  <a:cs typeface="Helvetica Neue"/>
                  <a:sym typeface="Helvetica Neue"/>
                </a:defRPr>
              </a:pPr>
              <a:r>
                <a:t>still control</a:t>
              </a:r>
            </a:p>
            <a:p>
              <a:pPr>
                <a:defRPr b="1" sz="6000">
                  <a:solidFill>
                    <a:srgbClr val="000000"/>
                  </a:solidFill>
                  <a:latin typeface="Helvetica Neue"/>
                  <a:ea typeface="Helvetica Neue"/>
                  <a:cs typeface="Helvetica Neue"/>
                  <a:sym typeface="Helvetica Neue"/>
                </a:defRPr>
              </a:pPr>
              <a:r>
                <a:t>dependence</a:t>
              </a:r>
            </a:p>
          </p:txBody>
        </p:sp>
        <p:sp>
          <p:nvSpPr>
            <p:cNvPr id="3441" name="Line"/>
            <p:cNvSpPr/>
            <p:nvPr/>
          </p:nvSpPr>
          <p:spPr>
            <a:xfrm rot="10800000">
              <a:off x="11400993" y="1008575"/>
              <a:ext cx="2364035" cy="8069901"/>
            </a:xfrm>
            <a:custGeom>
              <a:avLst/>
              <a:gdLst/>
              <a:ahLst/>
              <a:cxnLst>
                <a:cxn ang="0">
                  <a:pos x="wd2" y="hd2"/>
                </a:cxn>
                <a:cxn ang="5400000">
                  <a:pos x="wd2" y="hd2"/>
                </a:cxn>
                <a:cxn ang="10800000">
                  <a:pos x="wd2" y="hd2"/>
                </a:cxn>
                <a:cxn ang="16200000">
                  <a:pos x="wd2" y="hd2"/>
                </a:cxn>
              </a:cxnLst>
              <a:rect l="0" t="0" r="r" b="b"/>
              <a:pathLst>
                <a:path w="21285" h="21363" fill="norm" stroke="1" extrusionOk="0">
                  <a:moveTo>
                    <a:pt x="21285" y="21363"/>
                  </a:moveTo>
                  <a:cubicBezTo>
                    <a:pt x="19600" y="21322"/>
                    <a:pt x="17957" y="21299"/>
                    <a:pt x="16340" y="21287"/>
                  </a:cubicBezTo>
                  <a:cubicBezTo>
                    <a:pt x="14761" y="21275"/>
                    <a:pt x="13178" y="21272"/>
                    <a:pt x="11660" y="21142"/>
                  </a:cubicBezTo>
                  <a:cubicBezTo>
                    <a:pt x="9369" y="20947"/>
                    <a:pt x="7377" y="20478"/>
                    <a:pt x="5678" y="19885"/>
                  </a:cubicBezTo>
                  <a:cubicBezTo>
                    <a:pt x="4263" y="19392"/>
                    <a:pt x="3121" y="18848"/>
                    <a:pt x="2292" y="18244"/>
                  </a:cubicBezTo>
                  <a:cubicBezTo>
                    <a:pt x="-274" y="16375"/>
                    <a:pt x="316" y="14240"/>
                    <a:pt x="350" y="12211"/>
                  </a:cubicBezTo>
                  <a:cubicBezTo>
                    <a:pt x="384" y="10200"/>
                    <a:pt x="-315" y="8190"/>
                    <a:pt x="175" y="6185"/>
                  </a:cubicBezTo>
                  <a:cubicBezTo>
                    <a:pt x="366" y="5405"/>
                    <a:pt x="718" y="4626"/>
                    <a:pt x="1666" y="3894"/>
                  </a:cubicBezTo>
                  <a:cubicBezTo>
                    <a:pt x="2428" y="3306"/>
                    <a:pt x="3578" y="2768"/>
                    <a:pt x="4846" y="2257"/>
                  </a:cubicBezTo>
                  <a:cubicBezTo>
                    <a:pt x="6767" y="1482"/>
                    <a:pt x="9428" y="906"/>
                    <a:pt x="11660" y="474"/>
                  </a:cubicBezTo>
                  <a:cubicBezTo>
                    <a:pt x="14178" y="-13"/>
                    <a:pt x="16836" y="-237"/>
                    <a:pt x="18852" y="354"/>
                  </a:cubicBezTo>
                </a:path>
              </a:pathLst>
            </a:custGeom>
            <a:noFill/>
            <a:ln w="177800" cap="flat">
              <a:solidFill>
                <a:srgbClr val="B517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grpSp>
      <p:sp>
        <p:nvSpPr>
          <p:cNvPr id="3443" name="☹️"/>
          <p:cNvSpPr txBox="1"/>
          <p:nvPr/>
        </p:nvSpPr>
        <p:spPr>
          <a:xfrm>
            <a:off x="6060867" y="7936800"/>
            <a:ext cx="1298576"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17859">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9000">
                <a:solidFill>
                  <a:srgbClr val="000000"/>
                </a:solidFill>
                <a:latin typeface="Apple Color Emoji"/>
                <a:ea typeface="Apple Color Emoji"/>
                <a:cs typeface="Apple Color Emoji"/>
                <a:sym typeface="Apple Color Emoji"/>
              </a:defRPr>
            </a:lvl1pPr>
          </a:lstStyle>
          <a:p>
            <a:pPr/>
            <a:r>
              <a:t>☹️</a:t>
            </a:r>
          </a:p>
        </p:txBody>
      </p:sp>
      <p:grpSp>
        <p:nvGrpSpPr>
          <p:cNvPr id="3447" name="Group"/>
          <p:cNvGrpSpPr/>
          <p:nvPr/>
        </p:nvGrpSpPr>
        <p:grpSpPr>
          <a:xfrm>
            <a:off x="13937853" y="4705917"/>
            <a:ext cx="9366196" cy="8798932"/>
            <a:chOff x="0" y="820737"/>
            <a:chExt cx="9366195" cy="8798930"/>
          </a:xfrm>
        </p:grpSpPr>
        <p:sp>
          <p:nvSpPr>
            <p:cNvPr id="3444" name="Line"/>
            <p:cNvSpPr/>
            <p:nvPr/>
          </p:nvSpPr>
          <p:spPr>
            <a:xfrm>
              <a:off x="0" y="2162296"/>
              <a:ext cx="9366196" cy="7457373"/>
            </a:xfrm>
            <a:custGeom>
              <a:avLst/>
              <a:gdLst/>
              <a:ahLst/>
              <a:cxnLst>
                <a:cxn ang="0">
                  <a:pos x="wd2" y="hd2"/>
                </a:cxn>
                <a:cxn ang="5400000">
                  <a:pos x="wd2" y="hd2"/>
                </a:cxn>
                <a:cxn ang="10800000">
                  <a:pos x="wd2" y="hd2"/>
                </a:cxn>
                <a:cxn ang="16200000">
                  <a:pos x="wd2" y="hd2"/>
                </a:cxn>
              </a:cxnLst>
              <a:rect l="0" t="0" r="r" b="b"/>
              <a:pathLst>
                <a:path w="20632" h="19468" fill="norm" stroke="1" extrusionOk="0">
                  <a:moveTo>
                    <a:pt x="2930" y="7631"/>
                  </a:moveTo>
                  <a:cubicBezTo>
                    <a:pt x="3725" y="3681"/>
                    <a:pt x="6454" y="686"/>
                    <a:pt x="9810" y="108"/>
                  </a:cubicBezTo>
                  <a:cubicBezTo>
                    <a:pt x="11508" y="-185"/>
                    <a:pt x="13193" y="165"/>
                    <a:pt x="14807" y="603"/>
                  </a:cubicBezTo>
                  <a:cubicBezTo>
                    <a:pt x="16893" y="1170"/>
                    <a:pt x="19053" y="2094"/>
                    <a:pt x="20040" y="4398"/>
                  </a:cubicBezTo>
                  <a:cubicBezTo>
                    <a:pt x="21600" y="8037"/>
                    <a:pt x="19876" y="11941"/>
                    <a:pt x="17183" y="14739"/>
                  </a:cubicBezTo>
                  <a:cubicBezTo>
                    <a:pt x="13748" y="18306"/>
                    <a:pt x="8320" y="21415"/>
                    <a:pt x="2323" y="17976"/>
                  </a:cubicBezTo>
                  <a:cubicBezTo>
                    <a:pt x="1541" y="17527"/>
                    <a:pt x="804" y="16969"/>
                    <a:pt x="0" y="16578"/>
                  </a:cubicBezTo>
                </a:path>
              </a:pathLst>
            </a:custGeom>
            <a:noFill/>
            <a:ln w="177800" cap="flat">
              <a:solidFill>
                <a:srgbClr val="B51700"/>
              </a:solidFill>
              <a:prstDash val="sysDot"/>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445" name="no data…"/>
            <p:cNvSpPr/>
            <p:nvPr/>
          </p:nvSpPr>
          <p:spPr>
            <a:xfrm>
              <a:off x="5837781" y="115764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sz="6000">
                  <a:solidFill>
                    <a:srgbClr val="000000"/>
                  </a:solidFill>
                  <a:latin typeface="Helvetica Neue"/>
                  <a:ea typeface="Helvetica Neue"/>
                  <a:cs typeface="Helvetica Neue"/>
                  <a:sym typeface="Helvetica Neue"/>
                </a:defRPr>
              </a:pPr>
              <a:r>
                <a:t>no data</a:t>
              </a:r>
            </a:p>
            <a:p>
              <a:pPr>
                <a:defRPr b="1" sz="6000">
                  <a:solidFill>
                    <a:srgbClr val="000000"/>
                  </a:solidFill>
                  <a:latin typeface="Helvetica Neue"/>
                  <a:ea typeface="Helvetica Neue"/>
                  <a:cs typeface="Helvetica Neue"/>
                  <a:sym typeface="Helvetica Neue"/>
                </a:defRPr>
              </a:pPr>
              <a:r>
                <a:t>dependence!</a:t>
              </a:r>
            </a:p>
          </p:txBody>
        </p:sp>
        <p:sp>
          <p:nvSpPr>
            <p:cNvPr id="3446" name="😄"/>
            <p:cNvSpPr/>
            <p:nvPr/>
          </p:nvSpPr>
          <p:spPr>
            <a:xfrm>
              <a:off x="7827135" y="8207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9000">
                  <a:solidFill>
                    <a:srgbClr val="000000"/>
                  </a:solidFill>
                  <a:latin typeface="Apple Color Emoji"/>
                  <a:ea typeface="Apple Color Emoji"/>
                  <a:cs typeface="Apple Color Emoji"/>
                  <a:sym typeface="Apple Color Emoji"/>
                </a:defRPr>
              </a:lvl1pPr>
            </a:lstStyle>
            <a:p>
              <a:pPr>
                <a:defRPr b="1" sz="3200">
                  <a:latin typeface="Helvetica Neue"/>
                  <a:ea typeface="Helvetica Neue"/>
                  <a:cs typeface="Helvetica Neue"/>
                  <a:sym typeface="Helvetica Neue"/>
                </a:defRPr>
              </a:pPr>
              <a:r>
                <a:rPr b="0" sz="9000">
                  <a:latin typeface="Apple Color Emoji"/>
                  <a:ea typeface="Apple Color Emoji"/>
                  <a:cs typeface="Apple Color Emoji"/>
                  <a:sym typeface="Apple Color Emoji"/>
                </a:rPr>
                <a:t>😄</a:t>
              </a:r>
            </a:p>
          </p:txBody>
        </p:sp>
      </p:grpSp>
      <p:sp>
        <p:nvSpPr>
          <p:cNvPr id="3448" name="main(){…"/>
          <p:cNvSpPr txBox="1"/>
          <p:nvPr/>
        </p:nvSpPr>
        <p:spPr>
          <a:xfrm>
            <a:off x="1258249" y="456841"/>
            <a:ext cx="7614794" cy="536432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13000">
                <a:latin typeface="Helvetica Neue"/>
                <a:ea typeface="Helvetica Neue"/>
                <a:cs typeface="Helvetica Neue"/>
                <a:sym typeface="Helvetica Neue"/>
              </a:defRPr>
            </a:pPr>
            <a:r>
              <a:t>main(){</a:t>
            </a:r>
          </a:p>
          <a:p>
            <a:pPr algn="l">
              <a:lnSpc>
                <a:spcPct val="80000"/>
              </a:lnSpc>
              <a:defRPr b="1" sz="13000">
                <a:latin typeface="Helvetica Neue"/>
                <a:ea typeface="Helvetica Neue"/>
                <a:cs typeface="Helvetica Neue"/>
                <a:sym typeface="Helvetica Neue"/>
              </a:defRPr>
            </a:pPr>
            <a:r>
              <a:t>   bit </a:t>
            </a:r>
            <a:r>
              <a:rPr>
                <a:solidFill>
                  <a:srgbClr val="FF9300"/>
                </a:solidFill>
              </a:rPr>
              <a:t>a</a:t>
            </a:r>
            <a:r>
              <a:t>←</a:t>
            </a:r>
            <a:r>
              <a:rPr>
                <a:solidFill>
                  <a:srgbClr val="B51700"/>
                </a:solidFill>
              </a:rPr>
              <a:t>b</a:t>
            </a:r>
          </a:p>
          <a:p>
            <a:pPr algn="l">
              <a:defRPr b="1" sz="13000">
                <a:latin typeface="Helvetica Neue"/>
                <a:ea typeface="Helvetica Neue"/>
                <a:cs typeface="Helvetica Neue"/>
                <a:sym typeface="Helvetica Neue"/>
              </a:defRPr>
            </a:pPr>
            <a:r>
              <a:t>}</a:t>
            </a:r>
          </a:p>
        </p:txBody>
      </p:sp>
      <p:sp>
        <p:nvSpPr>
          <p:cNvPr id="3449" name="b"/>
          <p:cNvSpPr txBox="1"/>
          <p:nvPr/>
        </p:nvSpPr>
        <p:spPr>
          <a:xfrm>
            <a:off x="14779987" y="8874012"/>
            <a:ext cx="830670" cy="146972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80000"/>
              </a:lnSpc>
              <a:defRPr b="1" sz="8700">
                <a:solidFill>
                  <a:srgbClr val="B51700"/>
                </a:solidFill>
                <a:latin typeface="Helvetica Neue"/>
                <a:ea typeface="Helvetica Neue"/>
                <a:cs typeface="Helvetica Neue"/>
                <a:sym typeface="Helvetica Neue"/>
              </a:defRPr>
            </a:lvl1pPr>
          </a:lstStyle>
          <a:p>
            <a:pPr>
              <a:defRPr>
                <a:solidFill>
                  <a:srgbClr val="FFFFFF"/>
                </a:solidFill>
              </a:defRPr>
            </a:pPr>
            <a:r>
              <a:rPr>
                <a:solidFill>
                  <a:srgbClr val="B51700"/>
                </a:solidFill>
              </a:rPr>
              <a:t>b</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C 0.029910 -0.008094 0.057515 -0.033333 0.078616 -0.071878 C 0.095171 -0.102119 0.107062 -0.139458 0.112987 -0.180323 C 0.120870 -0.234697 0.117844 -0.291758 0.108110 -0.345158 C 0.094913 -0.417560 0.068920 -0.482917 0.029075 -0.509712 C 0.007111 -0.524482 -0.016712 -0.525046 -0.040094 -0.527866 C -0.064217 -0.530776 -0.089082 -0.535936 -0.111403 -0.519073 C -0.144622 -0.493976 -0.161208 -0.431821 -0.171936 -0.369718 C -0.189603 -0.267452 -0.196928 -0.158934 -0.177992 -0.058259 C -0.158026 0.047891 -0.111395 0.131604 -0.051398 0.167856" origin="layout" pathEditMode="relative">
                                      <p:cBhvr>
                                        <p:cTn id="6" dur="2000" fill="hold"/>
                                        <p:tgtEl>
                                          <p:spTgt spid="3449"/>
                                        </p:tgtEl>
                                        <p:attrNameLst>
                                          <p:attrName>ppt_x</p:attrName>
                                          <p:attrName>ppt_y</p:attrName>
                                        </p:attrNameLst>
                                      </p:cBhvr>
                                    </p:animMotion>
                                  </p:childTnLst>
                                </p:cTn>
                              </p:par>
                            </p:childTnLst>
                          </p:cTn>
                        </p:par>
                        <p:par>
                          <p:cTn id="7" fill="hold">
                            <p:stCondLst>
                              <p:cond delay="2000"/>
                            </p:stCondLst>
                            <p:childTnLst>
                              <p:par>
                                <p:cTn id="8" presetClass="exit" nodeType="afterEffect" presetID="10" grpId="2" fill="hold">
                                  <p:stCondLst>
                                    <p:cond delay="0"/>
                                  </p:stCondLst>
                                  <p:iterate type="el" backwards="0">
                                    <p:tmAbs val="0"/>
                                  </p:iterate>
                                  <p:childTnLst>
                                    <p:animEffect filter="fade" transition="out">
                                      <p:cBhvr>
                                        <p:cTn id="9" dur="1500" fill="hold"/>
                                        <p:tgtEl>
                                          <p:spTgt spid="3449"/>
                                        </p:tgtEl>
                                      </p:cBhvr>
                                    </p:animEffect>
                                    <p:set>
                                      <p:cBhvr>
                                        <p:cTn id="10" fill="hold">
                                          <p:stCondLst>
                                            <p:cond delay="1499"/>
                                          </p:stCondLst>
                                        </p:cTn>
                                        <p:tgtEl>
                                          <p:spTgt spid="344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4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3447"/>
                                        </p:tgtEl>
                                        <p:attrNameLst>
                                          <p:attrName>style.visibility</p:attrName>
                                        </p:attrNameLst>
                                      </p:cBhvr>
                                      <p:to>
                                        <p:strVal val="hidden"/>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3442"/>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6" fill="hold">
                                  <p:stCondLst>
                                    <p:cond delay="0"/>
                                  </p:stCondLst>
                                  <p:iterate type="el" backwards="0">
                                    <p:tmAbs val="0"/>
                                  </p:iterate>
                                  <p:childTnLst>
                                    <p:set>
                                      <p:cBhvr>
                                        <p:cTn id="24" fill="hold"/>
                                        <p:tgtEl>
                                          <p:spTgt spid="34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42" grpId="5"/>
      <p:bldP build="whole" bldLvl="1" animBg="1" rev="0" advAuto="0" spid="3447" grpId="3"/>
      <p:bldP build="whole" bldLvl="1" animBg="1" rev="0" advAuto="0" spid="3447" grpId="4"/>
      <p:bldP build="whole" bldLvl="1" animBg="1" rev="0" advAuto="0" spid="3449" grpId="2"/>
      <p:bldP build="whole" bldLvl="1" animBg="1" rev="0" advAuto="0" spid="3443" grpId="6"/>
    </p:bldLst>
  </p:timing>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466" name="Group"/>
          <p:cNvGrpSpPr/>
          <p:nvPr/>
        </p:nvGrpSpPr>
        <p:grpSpPr>
          <a:xfrm>
            <a:off x="436710" y="1361482"/>
            <a:ext cx="12477146" cy="11713372"/>
            <a:chOff x="0" y="0"/>
            <a:chExt cx="12477145" cy="11713371"/>
          </a:xfrm>
        </p:grpSpPr>
        <p:grpSp>
          <p:nvGrpSpPr>
            <p:cNvPr id="3456" name="Group"/>
            <p:cNvGrpSpPr/>
            <p:nvPr/>
          </p:nvGrpSpPr>
          <p:grpSpPr>
            <a:xfrm>
              <a:off x="0" y="0"/>
              <a:ext cx="12477146" cy="11713372"/>
              <a:chOff x="0" y="0"/>
              <a:chExt cx="12477145" cy="11713371"/>
            </a:xfrm>
          </p:grpSpPr>
          <p:sp>
            <p:nvSpPr>
              <p:cNvPr id="3453" name="Oval"/>
              <p:cNvSpPr/>
              <p:nvPr/>
            </p:nvSpPr>
            <p:spPr>
              <a:xfrm>
                <a:off x="0" y="0"/>
                <a:ext cx="11680435" cy="11713372"/>
              </a:xfrm>
              <a:prstGeom prst="ellipse">
                <a:avLst/>
              </a:prstGeom>
              <a:solidFill>
                <a:srgbClr val="7856A2"/>
              </a:solidFill>
              <a:ln w="254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454" name="Rectangle"/>
              <p:cNvSpPr/>
              <p:nvPr/>
            </p:nvSpPr>
            <p:spPr>
              <a:xfrm>
                <a:off x="8874856" y="4931686"/>
                <a:ext cx="2676686" cy="1954979"/>
              </a:xfrm>
              <a:prstGeom prst="rect">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455" name="signal(){…"/>
              <p:cNvSpPr txBox="1"/>
              <p:nvPr/>
            </p:nvSpPr>
            <p:spPr>
              <a:xfrm>
                <a:off x="8935112" y="4674788"/>
                <a:ext cx="3542034" cy="23723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lnSpc>
                    <a:spcPct val="80000"/>
                  </a:lnSpc>
                  <a:defRPr b="1" sz="5000">
                    <a:solidFill>
                      <a:srgbClr val="000000"/>
                    </a:solidFill>
                    <a:latin typeface="Helvetica Neue"/>
                    <a:ea typeface="Helvetica Neue"/>
                    <a:cs typeface="Helvetica Neue"/>
                    <a:sym typeface="Helvetica Neue"/>
                  </a:defRPr>
                </a:pPr>
                <a:r>
                  <a:t>signal(){</a:t>
                </a:r>
              </a:p>
              <a:p>
                <a:pPr algn="l">
                  <a:lnSpc>
                    <a:spcPct val="80000"/>
                  </a:lnSpc>
                  <a:defRPr b="1" sz="5000">
                    <a:solidFill>
                      <a:srgbClr val="000000"/>
                    </a:solidFill>
                    <a:latin typeface="Helvetica Neue"/>
                    <a:ea typeface="Helvetica Neue"/>
                    <a:cs typeface="Helvetica Neue"/>
                    <a:sym typeface="Helvetica Neue"/>
                  </a:defRPr>
                </a:pPr>
                <a:r>
                  <a:t>   …</a:t>
                </a:r>
              </a:p>
              <a:p>
                <a:pPr algn="l">
                  <a:lnSpc>
                    <a:spcPct val="80000"/>
                  </a:lnSpc>
                  <a:defRPr b="1" sz="5000">
                    <a:solidFill>
                      <a:srgbClr val="000000"/>
                    </a:solidFill>
                    <a:latin typeface="Helvetica Neue"/>
                    <a:ea typeface="Helvetica Neue"/>
                    <a:cs typeface="Helvetica Neue"/>
                    <a:sym typeface="Helvetica Neue"/>
                  </a:defRPr>
                </a:pPr>
                <a:r>
                  <a:t>}</a:t>
                </a:r>
              </a:p>
            </p:txBody>
          </p:sp>
        </p:grpSp>
        <p:grpSp>
          <p:nvGrpSpPr>
            <p:cNvPr id="3461" name="Group"/>
            <p:cNvGrpSpPr/>
            <p:nvPr/>
          </p:nvGrpSpPr>
          <p:grpSpPr>
            <a:xfrm>
              <a:off x="322431" y="1591683"/>
              <a:ext cx="8698064" cy="8530005"/>
              <a:chOff x="0" y="0"/>
              <a:chExt cx="8698062" cy="8530004"/>
            </a:xfrm>
          </p:grpSpPr>
          <p:grpSp>
            <p:nvGrpSpPr>
              <p:cNvPr id="3459" name="Group"/>
              <p:cNvGrpSpPr/>
              <p:nvPr/>
            </p:nvGrpSpPr>
            <p:grpSpPr>
              <a:xfrm>
                <a:off x="-1" y="0"/>
                <a:ext cx="8698064" cy="8530005"/>
                <a:chOff x="0" y="0"/>
                <a:chExt cx="8698062" cy="8530004"/>
              </a:xfrm>
            </p:grpSpPr>
            <p:sp>
              <p:nvSpPr>
                <p:cNvPr id="3457" name="Oval"/>
                <p:cNvSpPr/>
                <p:nvPr/>
              </p:nvSpPr>
              <p:spPr>
                <a:xfrm>
                  <a:off x="0" y="0"/>
                  <a:ext cx="8506020" cy="8530005"/>
                </a:xfrm>
                <a:prstGeom prst="ellipse">
                  <a:avLst/>
                </a:prstGeom>
                <a:solidFill>
                  <a:srgbClr val="84A83E"/>
                </a:solidFill>
                <a:ln w="254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pic>
              <p:nvPicPr>
                <p:cNvPr id="3458" name="folder-structure.png" descr="folder-structure.png"/>
                <p:cNvPicPr>
                  <a:picLocks noChangeAspect="1"/>
                </p:cNvPicPr>
                <p:nvPr/>
              </p:nvPicPr>
              <p:blipFill>
                <a:blip r:embed="rId3">
                  <a:extLst/>
                </a:blip>
                <a:stretch>
                  <a:fillRect/>
                </a:stretch>
              </p:blipFill>
              <p:spPr>
                <a:xfrm>
                  <a:off x="4732638" y="877868"/>
                  <a:ext cx="3965425" cy="3965425"/>
                </a:xfrm>
                <a:prstGeom prst="rect">
                  <a:avLst/>
                </a:prstGeom>
                <a:ln w="12700" cap="flat">
                  <a:noFill/>
                  <a:miter lim="400000"/>
                </a:ln>
                <a:effectLst/>
              </p:spPr>
            </p:pic>
          </p:grpSp>
          <p:sp>
            <p:nvSpPr>
              <p:cNvPr id="3460" name="I/O"/>
              <p:cNvSpPr txBox="1"/>
              <p:nvPr/>
            </p:nvSpPr>
            <p:spPr>
              <a:xfrm>
                <a:off x="6403093" y="4919606"/>
                <a:ext cx="1287838" cy="10865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lnSpc>
                    <a:spcPct val="80000"/>
                  </a:lnSpc>
                  <a:defRPr b="1" sz="5000">
                    <a:latin typeface="Helvetica Neue"/>
                    <a:ea typeface="Helvetica Neue"/>
                    <a:cs typeface="Helvetica Neue"/>
                    <a:sym typeface="Helvetica Neue"/>
                  </a:defRPr>
                </a:lvl1pPr>
              </a:lstStyle>
              <a:p>
                <a:pPr/>
                <a:r>
                  <a:t>I/O</a:t>
                </a:r>
              </a:p>
            </p:txBody>
          </p:sp>
        </p:grpSp>
        <p:grpSp>
          <p:nvGrpSpPr>
            <p:cNvPr id="3465" name="Group"/>
            <p:cNvGrpSpPr/>
            <p:nvPr/>
          </p:nvGrpSpPr>
          <p:grpSpPr>
            <a:xfrm>
              <a:off x="588352" y="3348765"/>
              <a:ext cx="5578401" cy="5594131"/>
              <a:chOff x="0" y="0"/>
              <a:chExt cx="5578400" cy="5594130"/>
            </a:xfrm>
          </p:grpSpPr>
          <p:sp>
            <p:nvSpPr>
              <p:cNvPr id="3462" name="Oval"/>
              <p:cNvSpPr/>
              <p:nvPr/>
            </p:nvSpPr>
            <p:spPr>
              <a:xfrm>
                <a:off x="0" y="0"/>
                <a:ext cx="5578401" cy="5594131"/>
              </a:xfrm>
              <a:prstGeom prst="ellipse">
                <a:avLst/>
              </a:prstGeom>
              <a:solidFill>
                <a:srgbClr val="BB3835"/>
              </a:solidFill>
              <a:ln w="254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pic>
            <p:nvPicPr>
              <p:cNvPr id="3463" name="BTgRaepT8.png" descr="BTgRaepT8.png"/>
              <p:cNvPicPr>
                <a:picLocks noChangeAspect="1"/>
              </p:cNvPicPr>
              <p:nvPr/>
            </p:nvPicPr>
            <p:blipFill>
              <a:blip r:embed="rId4">
                <a:extLst/>
              </a:blip>
              <a:stretch>
                <a:fillRect/>
              </a:stretch>
            </p:blipFill>
            <p:spPr>
              <a:xfrm>
                <a:off x="929574" y="2998840"/>
                <a:ext cx="3719253" cy="1673186"/>
              </a:xfrm>
              <a:prstGeom prst="rect">
                <a:avLst/>
              </a:prstGeom>
              <a:ln w="12700" cap="flat">
                <a:noFill/>
                <a:miter lim="400000"/>
              </a:ln>
              <a:effectLst/>
            </p:spPr>
          </p:pic>
          <p:pic>
            <p:nvPicPr>
              <p:cNvPr id="3464" name="Названия-процессора.png" descr="Названия-процессора.png"/>
              <p:cNvPicPr>
                <a:picLocks noChangeAspect="1"/>
              </p:cNvPicPr>
              <p:nvPr/>
            </p:nvPicPr>
            <p:blipFill>
              <a:blip r:embed="rId5">
                <a:extLst/>
              </a:blip>
              <a:stretch>
                <a:fillRect/>
              </a:stretch>
            </p:blipFill>
            <p:spPr>
              <a:xfrm>
                <a:off x="1336539" y="241525"/>
                <a:ext cx="2905322" cy="2905321"/>
              </a:xfrm>
              <a:prstGeom prst="rect">
                <a:avLst/>
              </a:prstGeom>
              <a:ln w="12700" cap="flat">
                <a:noFill/>
                <a:miter lim="400000"/>
              </a:ln>
              <a:effectLst/>
            </p:spPr>
          </p:pic>
        </p:grpSp>
      </p:grpSp>
      <p:sp>
        <p:nvSpPr>
          <p:cNvPr id="3467" name="bit value;…"/>
          <p:cNvSpPr txBox="1"/>
          <p:nvPr/>
        </p:nvSpPr>
        <p:spPr>
          <a:xfrm>
            <a:off x="12579415" y="108722"/>
            <a:ext cx="10363747" cy="134985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8700">
                <a:latin typeface="Helvetica Neue"/>
                <a:ea typeface="Helvetica Neue"/>
                <a:cs typeface="Helvetica Neue"/>
                <a:sym typeface="Helvetica Neue"/>
              </a:defRPr>
            </a:pPr>
            <a:r>
              <a:t>bit value;</a:t>
            </a:r>
          </a:p>
          <a:p>
            <a:pPr algn="l">
              <a:lnSpc>
                <a:spcPct val="80000"/>
              </a:lnSpc>
              <a:defRPr b="1" sz="8700">
                <a:latin typeface="Helvetica Neue"/>
                <a:ea typeface="Helvetica Neue"/>
                <a:cs typeface="Helvetica Neue"/>
                <a:sym typeface="Helvetica Neue"/>
              </a:defRPr>
            </a:pPr>
            <a:r>
              <a:t>void handler(…) {</a:t>
            </a:r>
          </a:p>
          <a:p>
            <a:pPr algn="l">
              <a:lnSpc>
                <a:spcPct val="80000"/>
              </a:lnSpc>
              <a:defRPr b="1" sz="8700">
                <a:latin typeface="Helvetica Neue"/>
                <a:ea typeface="Helvetica Neue"/>
                <a:cs typeface="Helvetica Neue"/>
                <a:sym typeface="Helvetica Neue"/>
              </a:defRPr>
            </a:pPr>
            <a:r>
              <a:t>   value ← 1</a:t>
            </a:r>
          </a:p>
          <a:p>
            <a:pPr algn="l">
              <a:lnSpc>
                <a:spcPct val="80000"/>
              </a:lnSpc>
              <a:defRPr b="1" sz="8700">
                <a:latin typeface="Helvetica Neue"/>
                <a:ea typeface="Helvetica Neue"/>
                <a:cs typeface="Helvetica Neue"/>
                <a:sym typeface="Helvetica Neue"/>
              </a:defRPr>
            </a:pPr>
            <a:r>
              <a:t>}</a:t>
            </a:r>
          </a:p>
          <a:p>
            <a:pPr algn="l">
              <a:lnSpc>
                <a:spcPct val="80000"/>
              </a:lnSpc>
              <a:defRPr b="1" sz="8700">
                <a:latin typeface="Helvetica Neue"/>
                <a:ea typeface="Helvetica Neue"/>
                <a:cs typeface="Helvetica Neue"/>
                <a:sym typeface="Helvetica Neue"/>
              </a:defRPr>
            </a:pPr>
          </a:p>
          <a:p>
            <a:pPr algn="l">
              <a:lnSpc>
                <a:spcPct val="80000"/>
              </a:lnSpc>
              <a:defRPr b="1" sz="8700">
                <a:latin typeface="Helvetica Neue"/>
                <a:ea typeface="Helvetica Neue"/>
                <a:cs typeface="Helvetica Neue"/>
                <a:sym typeface="Helvetica Neue"/>
              </a:defRPr>
            </a:pPr>
            <a:r>
              <a:t>main(){</a:t>
            </a:r>
          </a:p>
          <a:p>
            <a:pPr algn="l">
              <a:lnSpc>
                <a:spcPct val="80000"/>
              </a:lnSpc>
              <a:defRPr b="1" sz="8700">
                <a:latin typeface="Helvetica Neue"/>
                <a:ea typeface="Helvetica Neue"/>
                <a:cs typeface="Helvetica Neue"/>
                <a:sym typeface="Helvetica Neue"/>
              </a:defRPr>
            </a:pPr>
            <a:r>
              <a:t>   value ← 0</a:t>
            </a:r>
          </a:p>
          <a:p>
            <a:pPr algn="l">
              <a:lnSpc>
                <a:spcPct val="80000"/>
              </a:lnSpc>
              <a:defRPr b="1" sz="8700">
                <a:latin typeface="Helvetica Neue"/>
                <a:ea typeface="Helvetica Neue"/>
                <a:cs typeface="Helvetica Neue"/>
                <a:sym typeface="Helvetica Neue"/>
              </a:defRPr>
            </a:pPr>
            <a:r>
              <a:t>   signal(31,handler)</a:t>
            </a:r>
          </a:p>
          <a:p>
            <a:pPr algn="l">
              <a:lnSpc>
                <a:spcPct val="80000"/>
              </a:lnSpc>
              <a:defRPr b="1" sz="8700">
                <a:latin typeface="Helvetica Neue"/>
                <a:ea typeface="Helvetica Neue"/>
                <a:cs typeface="Helvetica Neue"/>
                <a:sym typeface="Helvetica Neue"/>
              </a:defRPr>
            </a:pPr>
            <a:r>
              <a:t>   if (</a:t>
            </a:r>
            <a:r>
              <a:rPr>
                <a:solidFill>
                  <a:srgbClr val="B51700"/>
                </a:solidFill>
              </a:rPr>
              <a:t>b </a:t>
            </a:r>
            <a:r>
              <a:t>== 1)</a:t>
            </a:r>
          </a:p>
          <a:p>
            <a:pPr algn="l">
              <a:lnSpc>
                <a:spcPct val="80000"/>
              </a:lnSpc>
              <a:defRPr b="1" sz="8700">
                <a:latin typeface="Helvetica Neue"/>
                <a:ea typeface="Helvetica Neue"/>
                <a:cs typeface="Helvetica Neue"/>
                <a:sym typeface="Helvetica Neue"/>
              </a:defRPr>
            </a:pPr>
            <a:r>
              <a:t>      raise(31)</a:t>
            </a:r>
          </a:p>
          <a:p>
            <a:pPr algn="l">
              <a:lnSpc>
                <a:spcPct val="80000"/>
              </a:lnSpc>
              <a:defRPr b="1" sz="8700">
                <a:latin typeface="Helvetica Neue"/>
                <a:ea typeface="Helvetica Neue"/>
                <a:cs typeface="Helvetica Neue"/>
                <a:sym typeface="Helvetica Neue"/>
              </a:defRPr>
            </a:pPr>
            <a:r>
              <a:t>   </a:t>
            </a:r>
            <a:r>
              <a:rPr>
                <a:solidFill>
                  <a:srgbClr val="FF9300"/>
                </a:solidFill>
              </a:rPr>
              <a:t>a</a:t>
            </a:r>
            <a:r>
              <a:t> ← value</a:t>
            </a:r>
          </a:p>
          <a:p>
            <a:pPr algn="l">
              <a:lnSpc>
                <a:spcPct val="80000"/>
              </a:lnSpc>
              <a:defRPr b="1" sz="8700">
                <a:latin typeface="Helvetica Neue"/>
                <a:ea typeface="Helvetica Neue"/>
                <a:cs typeface="Helvetica Neue"/>
                <a:sym typeface="Helvetica Neue"/>
              </a:defRPr>
            </a:pPr>
            <a:r>
              <a:t>}</a:t>
            </a:r>
          </a:p>
        </p:txBody>
      </p:sp>
      <p:sp>
        <p:nvSpPr>
          <p:cNvPr id="3468" name="b"/>
          <p:cNvSpPr txBox="1"/>
          <p:nvPr/>
        </p:nvSpPr>
        <p:spPr>
          <a:xfrm>
            <a:off x="14788105" y="8871650"/>
            <a:ext cx="830670" cy="146972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80000"/>
              </a:lnSpc>
              <a:defRPr b="1" sz="8700">
                <a:solidFill>
                  <a:srgbClr val="B51700"/>
                </a:solidFill>
                <a:latin typeface="Helvetica Neue"/>
                <a:ea typeface="Helvetica Neue"/>
                <a:cs typeface="Helvetica Neue"/>
                <a:sym typeface="Helvetica Neue"/>
              </a:defRPr>
            </a:lvl1pPr>
          </a:lstStyle>
          <a:p>
            <a:pPr>
              <a:defRPr>
                <a:solidFill>
                  <a:srgbClr val="FFFFFF"/>
                </a:solidFill>
              </a:defRPr>
            </a:pPr>
            <a:r>
              <a:rPr>
                <a:solidFill>
                  <a:srgbClr val="B51700"/>
                </a:solidFill>
              </a:rPr>
              <a:t>b</a:t>
            </a:r>
          </a:p>
        </p:txBody>
      </p:sp>
      <p:sp>
        <p:nvSpPr>
          <p:cNvPr id="3469" name="b"/>
          <p:cNvSpPr txBox="1"/>
          <p:nvPr/>
        </p:nvSpPr>
        <p:spPr>
          <a:xfrm>
            <a:off x="10872097" y="6483305"/>
            <a:ext cx="830670" cy="146972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80000"/>
              </a:lnSpc>
              <a:defRPr b="1" sz="8700">
                <a:solidFill>
                  <a:srgbClr val="B51700"/>
                </a:solidFill>
                <a:latin typeface="Helvetica Neue"/>
                <a:ea typeface="Helvetica Neue"/>
                <a:cs typeface="Helvetica Neue"/>
                <a:sym typeface="Helvetica Neue"/>
              </a:defRPr>
            </a:lvl1pPr>
          </a:lstStyle>
          <a:p>
            <a:pPr>
              <a:defRPr>
                <a:solidFill>
                  <a:srgbClr val="FFFFFF"/>
                </a:solidFill>
              </a:defRPr>
            </a:pPr>
            <a:r>
              <a:rPr>
                <a:solidFill>
                  <a:srgbClr val="B51700"/>
                </a:solidFill>
              </a:rPr>
              <a:t>b</a:t>
            </a:r>
          </a:p>
        </p:txBody>
      </p:sp>
      <p:sp>
        <p:nvSpPr>
          <p:cNvPr id="3470" name="b"/>
          <p:cNvSpPr txBox="1"/>
          <p:nvPr/>
        </p:nvSpPr>
        <p:spPr>
          <a:xfrm>
            <a:off x="18858403" y="2399898"/>
            <a:ext cx="830670" cy="146972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80000"/>
              </a:lnSpc>
              <a:defRPr b="1" sz="8700">
                <a:solidFill>
                  <a:srgbClr val="B51700"/>
                </a:solidFill>
                <a:latin typeface="Helvetica Neue"/>
                <a:ea typeface="Helvetica Neue"/>
                <a:cs typeface="Helvetica Neue"/>
                <a:sym typeface="Helvetica Neue"/>
              </a:defRPr>
            </a:lvl1pPr>
          </a:lstStyle>
          <a:p>
            <a:pPr>
              <a:defRPr>
                <a:solidFill>
                  <a:srgbClr val="FFFFFF"/>
                </a:solidFill>
              </a:defRPr>
            </a:pPr>
            <a:r>
              <a:rPr>
                <a:solidFill>
                  <a:srgbClr val="B51700"/>
                </a:solidFill>
              </a:rPr>
              <a:t>b</a:t>
            </a:r>
          </a:p>
        </p:txBody>
      </p:sp>
      <p:sp>
        <p:nvSpPr>
          <p:cNvPr id="3471" name="b"/>
          <p:cNvSpPr txBox="1"/>
          <p:nvPr/>
        </p:nvSpPr>
        <p:spPr>
          <a:xfrm>
            <a:off x="9870936" y="6483306"/>
            <a:ext cx="830670" cy="146972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80000"/>
              </a:lnSpc>
              <a:defRPr b="1" sz="8700">
                <a:solidFill>
                  <a:srgbClr val="B51700"/>
                </a:solidFill>
                <a:latin typeface="Helvetica Neue"/>
                <a:ea typeface="Helvetica Neue"/>
                <a:cs typeface="Helvetica Neue"/>
                <a:sym typeface="Helvetica Neue"/>
              </a:defRPr>
            </a:lvl1pPr>
          </a:lstStyle>
          <a:p>
            <a:pPr>
              <a:defRPr>
                <a:solidFill>
                  <a:srgbClr val="FFFFFF"/>
                </a:solidFill>
              </a:defRPr>
            </a:pPr>
            <a:r>
              <a:rPr>
                <a:solidFill>
                  <a:srgbClr val="B51700"/>
                </a:solidFill>
              </a:rPr>
              <a:t>b</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C -0.032126 0.077586 -0.094088 0.092157 -0.136457 0.032089 C -0.171274 -0.017272 -0.181439 -0.103661 -0.160671 -0.173694" origin="layout" pathEditMode="relative">
                                      <p:cBhvr>
                                        <p:cTn id="6" dur="1000" fill="hold"/>
                                        <p:tgtEl>
                                          <p:spTgt spid="3468"/>
                                        </p:tgtEl>
                                        <p:attrNameLst>
                                          <p:attrName>ppt_x</p:attrName>
                                          <p:attrName>ppt_y</p:attrName>
                                        </p:attrNameLst>
                                      </p:cBhvr>
                                    </p:animMotion>
                                  </p:childTnLst>
                                </p:cTn>
                              </p:par>
                            </p:childTnLst>
                          </p:cTn>
                        </p:par>
                        <p:par>
                          <p:cTn id="7" fill="hold">
                            <p:stCondLst>
                              <p:cond delay="1000"/>
                            </p:stCondLst>
                            <p:childTnLst>
                              <p:par>
                                <p:cTn id="8" presetClass="entr" nodeType="afterEffect" presetSubtype="0" presetID="1" grpId="2" fill="hold">
                                  <p:stCondLst>
                                    <p:cond delay="0"/>
                                  </p:stCondLst>
                                  <p:iterate type="el" backwards="0">
                                    <p:tmAbs val="0"/>
                                  </p:iterate>
                                  <p:childTnLst>
                                    <p:set>
                                      <p:cBhvr>
                                        <p:cTn id="9" fill="hold"/>
                                        <p:tgtEl>
                                          <p:spTgt spid="346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xit" nodeType="clickEffect" presetSubtype="0" presetID="1" grpId="3" fill="hold">
                                  <p:stCondLst>
                                    <p:cond delay="0"/>
                                  </p:stCondLst>
                                  <p:iterate type="el" backwards="0">
                                    <p:tmAbs val="0"/>
                                  </p:iterate>
                                  <p:childTnLst>
                                    <p:set>
                                      <p:cBhvr>
                                        <p:cTn id="13" fill="hold">
                                          <p:stCondLst>
                                            <p:cond delay="0"/>
                                          </p:stCondLst>
                                        </p:cTn>
                                        <p:tgtEl>
                                          <p:spTgt spid="3468"/>
                                        </p:tgtEl>
                                        <p:attrNameLst>
                                          <p:attrName>style.visibility</p:attrName>
                                        </p:attrNameLst>
                                      </p:cBhvr>
                                      <p:to>
                                        <p:strVal val="hidden"/>
                                      </p:to>
                                    </p:set>
                                  </p:childTnLst>
                                </p:cTn>
                              </p:par>
                            </p:childTnLst>
                          </p:cTn>
                        </p:par>
                        <p:par>
                          <p:cTn id="14" fill="hold">
                            <p:stCondLst>
                              <p:cond delay="0"/>
                            </p:stCondLst>
                            <p:childTnLst>
                              <p:par>
                                <p:cTn id="15" presetClass="path" nodeType="afterEffect" presetSubtype="0" presetID="-1" grpId="4" accel="50000" decel="50000" fill="hold">
                                  <p:stCondLst>
                                    <p:cond delay="0"/>
                                  </p:stCondLst>
                                  <p:childTnLst>
                                    <p:animMotion path="M 0.000000 0.000000 C -0.026485 -0.114398 -0.004828 -0.246412 0.052112 -0.317525 C 0.092312 -0.367733 0.141194 -0.378339 0.187572 -0.372464 C 0.235766 -0.366359 0.283413 -0.342471 0.327522 -0.300466" origin="layout" pathEditMode="relative">
                                      <p:cBhvr>
                                        <p:cTn id="16" dur="1000" fill="hold"/>
                                        <p:tgtEl>
                                          <p:spTgt spid="3469"/>
                                        </p:tgtEl>
                                        <p:attrNameLst>
                                          <p:attrName>ppt_x</p:attrName>
                                          <p:attrName>ppt_y</p:attrName>
                                        </p:attrNameLst>
                                      </p:cBhvr>
                                    </p:animMotion>
                                  </p:childTnLst>
                                </p:cTn>
                              </p:par>
                            </p:childTnLst>
                          </p:cTn>
                        </p:par>
                        <p:par>
                          <p:cTn id="17" fill="hold">
                            <p:stCondLst>
                              <p:cond delay="1000"/>
                            </p:stCondLst>
                            <p:childTnLst>
                              <p:par>
                                <p:cTn id="18" presetClass="entr" nodeType="afterEffect" presetSubtype="0" presetID="1" grpId="5" fill="hold">
                                  <p:stCondLst>
                                    <p:cond delay="0"/>
                                  </p:stCondLst>
                                  <p:iterate type="el" backwards="0">
                                    <p:tmAbs val="0"/>
                                  </p:iterate>
                                  <p:childTnLst>
                                    <p:set>
                                      <p:cBhvr>
                                        <p:cTn id="19" fill="hold"/>
                                        <p:tgtEl>
                                          <p:spTgt spid="34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xit" nodeType="clickEffect" presetSubtype="0" presetID="1" grpId="6" fill="hold">
                                  <p:stCondLst>
                                    <p:cond delay="0"/>
                                  </p:stCondLst>
                                  <p:iterate type="el" backwards="0">
                                    <p:tmAbs val="0"/>
                                  </p:iterate>
                                  <p:childTnLst>
                                    <p:set>
                                      <p:cBhvr>
                                        <p:cTn id="23" fill="hold">
                                          <p:stCondLst>
                                            <p:cond delay="0"/>
                                          </p:stCondLst>
                                        </p:cTn>
                                        <p:tgtEl>
                                          <p:spTgt spid="3469"/>
                                        </p:tgtEl>
                                        <p:attrNameLst>
                                          <p:attrName>style.visibility</p:attrName>
                                        </p:attrNameLst>
                                      </p:cBhvr>
                                      <p:to>
                                        <p:strVal val="hidden"/>
                                      </p:to>
                                    </p:set>
                                  </p:childTnLst>
                                </p:cTn>
                              </p:par>
                            </p:childTnLst>
                          </p:cTn>
                        </p:par>
                        <p:par>
                          <p:cTn id="24" fill="hold">
                            <p:stCondLst>
                              <p:cond delay="0"/>
                            </p:stCondLst>
                            <p:childTnLst>
                              <p:par>
                                <p:cTn id="25" presetClass="path" nodeType="afterEffect" presetSubtype="0" presetID="-1" grpId="7" accel="50000" decel="50000" fill="hold">
                                  <p:stCondLst>
                                    <p:cond delay="0"/>
                                  </p:stCondLst>
                                  <p:childTnLst>
                                    <p:animMotion path="M 0.000000 0.000000 C -0.035452 0.044458 -0.078028 0.067027 -0.121246 0.064509 C -0.194035 0.060267 -0.270292 -0.011797 -0.333200 0.059282 C -0.378208 0.110137 -0.393620 0.214004 -0.368581 0.297711" origin="layout" pathEditMode="relative">
                                      <p:cBhvr>
                                        <p:cTn id="26" dur="1000" fill="hold"/>
                                        <p:tgtEl>
                                          <p:spTgt spid="3470"/>
                                        </p:tgtEl>
                                        <p:attrNameLst>
                                          <p:attrName>ppt_x</p:attrName>
                                          <p:attrName>ppt_y</p:attrName>
                                        </p:attrNameLst>
                                      </p:cBhvr>
                                    </p:animMotion>
                                  </p:childTnLst>
                                </p:cTn>
                              </p:par>
                            </p:childTnLst>
                          </p:cTn>
                        </p:par>
                        <p:par>
                          <p:cTn id="27" fill="hold">
                            <p:stCondLst>
                              <p:cond delay="1000"/>
                            </p:stCondLst>
                            <p:childTnLst>
                              <p:par>
                                <p:cTn id="28" presetClass="entr" nodeType="afterEffect" presetSubtype="0" presetID="1" grpId="8" fill="hold">
                                  <p:stCondLst>
                                    <p:cond delay="0"/>
                                  </p:stCondLst>
                                  <p:iterate type="el" backwards="0">
                                    <p:tmAbs val="0"/>
                                  </p:iterate>
                                  <p:childTnLst>
                                    <p:set>
                                      <p:cBhvr>
                                        <p:cTn id="29" fill="hold"/>
                                        <p:tgtEl>
                                          <p:spTgt spid="3471"/>
                                        </p:tgtEl>
                                        <p:attrNameLst>
                                          <p:attrName>style.visibility</p:attrName>
                                        </p:attrNameLst>
                                      </p:cBhvr>
                                      <p:to>
                                        <p:strVal val="visible"/>
                                      </p:to>
                                    </p:set>
                                  </p:childTnLst>
                                </p:cTn>
                              </p:par>
                            </p:childTnLst>
                          </p:cTn>
                        </p:par>
                        <p:par>
                          <p:cTn id="30" fill="hold">
                            <p:stCondLst>
                              <p:cond delay="1000"/>
                            </p:stCondLst>
                            <p:childTnLst>
                              <p:par>
                                <p:cTn id="31" presetClass="exit" nodeType="afterEffect" presetSubtype="0" presetID="1" grpId="9" fill="hold">
                                  <p:stCondLst>
                                    <p:cond delay="0"/>
                                  </p:stCondLst>
                                  <p:iterate type="el" backwards="0">
                                    <p:tmAbs val="0"/>
                                  </p:iterate>
                                  <p:childTnLst>
                                    <p:set>
                                      <p:cBhvr>
                                        <p:cTn id="32" fill="hold">
                                          <p:stCondLst>
                                            <p:cond delay="0"/>
                                          </p:stCondLst>
                                        </p:cTn>
                                        <p:tgtEl>
                                          <p:spTgt spid="347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Class="path" nodeType="clickEffect" presetSubtype="0" presetID="-1" grpId="10" accel="50000" decel="50000" fill="hold">
                                  <p:stCondLst>
                                    <p:cond delay="0"/>
                                  </p:stCondLst>
                                  <p:childTnLst>
                                    <p:animMotion path="M 0.000000 0.000000 C -0.059126 0.063786 -0.062913 0.214227 -0.007199 0.287077 C 0.014388 0.315304 0.040678 0.323757 0.065933 0.328882 C 0.093436 0.334464 0.121569 0.336370 0.150372 0.334162" origin="layout" pathEditMode="relative">
                                      <p:cBhvr>
                                        <p:cTn id="36" dur="1000" fill="hold"/>
                                        <p:tgtEl>
                                          <p:spTgt spid="3471"/>
                                        </p:tgtEl>
                                        <p:attrNameLst>
                                          <p:attrName>ppt_x</p:attrName>
                                          <p:attrName>ppt_y</p:attrName>
                                        </p:attrNameLst>
                                      </p:cBhvr>
                                    </p:animMotion>
                                  </p:childTnLst>
                                </p:cTn>
                              </p:par>
                            </p:childTnLst>
                          </p:cTn>
                        </p:par>
                        <p:par>
                          <p:cTn id="37" fill="hold">
                            <p:stCondLst>
                              <p:cond delay="1000"/>
                            </p:stCondLst>
                            <p:childTnLst>
                              <p:par>
                                <p:cTn id="38" presetClass="exit" nodeType="afterEffect" presetID="10" grpId="11" fill="hold">
                                  <p:stCondLst>
                                    <p:cond delay="0"/>
                                  </p:stCondLst>
                                  <p:iterate type="el" backwards="0">
                                    <p:tmAbs val="0"/>
                                  </p:iterate>
                                  <p:childTnLst>
                                    <p:animEffect filter="fade" transition="out">
                                      <p:cBhvr>
                                        <p:cTn id="39" dur="1500" fill="hold"/>
                                        <p:tgtEl>
                                          <p:spTgt spid="3471"/>
                                        </p:tgtEl>
                                      </p:cBhvr>
                                    </p:animEffect>
                                    <p:set>
                                      <p:cBhvr>
                                        <p:cTn id="40" fill="hold">
                                          <p:stCondLst>
                                            <p:cond delay="1499"/>
                                          </p:stCondLst>
                                        </p:cTn>
                                        <p:tgtEl>
                                          <p:spTgt spid="347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71" grpId="8"/>
      <p:bldP build="whole" bldLvl="1" animBg="1" rev="0" advAuto="0" spid="3471" grpId="11"/>
      <p:bldP build="whole" bldLvl="1" animBg="1" rev="0" advAuto="0" spid="3469" grpId="6"/>
      <p:bldP build="whole" bldLvl="1" animBg="1" rev="0" advAuto="0" spid="3470" grpId="5"/>
      <p:bldP build="whole" bldLvl="1" animBg="1" rev="0" advAuto="0" spid="3468" grpId="3"/>
      <p:bldP build="whole" bldLvl="1" animBg="1" rev="0" advAuto="0" spid="3470" grpId="9"/>
      <p:bldP build="whole" bldLvl="1" animBg="1" rev="0" advAuto="0" spid="3469" grpId="2"/>
    </p:bldLst>
  </p:timing>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493" name="Group"/>
          <p:cNvGrpSpPr/>
          <p:nvPr/>
        </p:nvGrpSpPr>
        <p:grpSpPr>
          <a:xfrm>
            <a:off x="1093726" y="4112143"/>
            <a:ext cx="9317363" cy="9308688"/>
            <a:chOff x="0" y="0"/>
            <a:chExt cx="9317361" cy="9308686"/>
          </a:xfrm>
        </p:grpSpPr>
        <p:sp>
          <p:nvSpPr>
            <p:cNvPr id="3475" name="Oval"/>
            <p:cNvSpPr/>
            <p:nvPr/>
          </p:nvSpPr>
          <p:spPr>
            <a:xfrm>
              <a:off x="0" y="0"/>
              <a:ext cx="9282512" cy="9308687"/>
            </a:xfrm>
            <a:prstGeom prst="ellipse">
              <a:avLst/>
            </a:prstGeom>
            <a:solidFill>
              <a:srgbClr val="F8BA00"/>
            </a:solidFill>
            <a:ln w="254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476" name="Oval"/>
            <p:cNvSpPr/>
            <p:nvPr/>
          </p:nvSpPr>
          <p:spPr>
            <a:xfrm>
              <a:off x="174413" y="944322"/>
              <a:ext cx="7399180" cy="7420044"/>
            </a:xfrm>
            <a:prstGeom prst="ellipse">
              <a:avLst/>
            </a:prstGeom>
            <a:solidFill>
              <a:srgbClr val="7856A2"/>
            </a:solidFill>
            <a:ln w="254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477" name="signal()"/>
            <p:cNvSpPr txBox="1"/>
            <p:nvPr/>
          </p:nvSpPr>
          <p:spPr>
            <a:xfrm>
              <a:off x="4898750" y="1948975"/>
              <a:ext cx="1847033" cy="735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lnSpc>
                  <a:spcPct val="80000"/>
                </a:lnSpc>
                <a:defRPr b="1" sz="3200">
                  <a:latin typeface="Helvetica Neue"/>
                  <a:ea typeface="Helvetica Neue"/>
                  <a:cs typeface="Helvetica Neue"/>
                  <a:sym typeface="Helvetica Neue"/>
                </a:defRPr>
              </a:lvl1pPr>
            </a:lstStyle>
            <a:p>
              <a:pPr/>
              <a:r>
                <a:t>signal()</a:t>
              </a:r>
            </a:p>
          </p:txBody>
        </p:sp>
        <p:sp>
          <p:nvSpPr>
            <p:cNvPr id="3478" name="read()"/>
            <p:cNvSpPr txBox="1"/>
            <p:nvPr/>
          </p:nvSpPr>
          <p:spPr>
            <a:xfrm>
              <a:off x="5886005" y="3449113"/>
              <a:ext cx="1506125" cy="735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lnSpc>
                  <a:spcPct val="80000"/>
                </a:lnSpc>
                <a:defRPr b="1" sz="3200">
                  <a:latin typeface="Helvetica Neue"/>
                  <a:ea typeface="Helvetica Neue"/>
                  <a:cs typeface="Helvetica Neue"/>
                  <a:sym typeface="Helvetica Neue"/>
                </a:defRPr>
              </a:lvl1pPr>
            </a:lstStyle>
            <a:p>
              <a:pPr/>
              <a:r>
                <a:t>read()</a:t>
              </a:r>
            </a:p>
          </p:txBody>
        </p:sp>
        <p:sp>
          <p:nvSpPr>
            <p:cNvPr id="3479" name="write()"/>
            <p:cNvSpPr txBox="1"/>
            <p:nvPr/>
          </p:nvSpPr>
          <p:spPr>
            <a:xfrm>
              <a:off x="5823513" y="5313989"/>
              <a:ext cx="1631109" cy="735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lnSpc>
                  <a:spcPct val="80000"/>
                </a:lnSpc>
                <a:defRPr b="1" sz="3200">
                  <a:latin typeface="Helvetica Neue"/>
                  <a:ea typeface="Helvetica Neue"/>
                  <a:cs typeface="Helvetica Neue"/>
                  <a:sym typeface="Helvetica Neue"/>
                </a:defRPr>
              </a:lvl1pPr>
            </a:lstStyle>
            <a:p>
              <a:pPr/>
              <a:r>
                <a:t>write()</a:t>
              </a:r>
            </a:p>
          </p:txBody>
        </p:sp>
        <p:grpSp>
          <p:nvGrpSpPr>
            <p:cNvPr id="3484" name="Group"/>
            <p:cNvGrpSpPr/>
            <p:nvPr/>
          </p:nvGrpSpPr>
          <p:grpSpPr>
            <a:xfrm>
              <a:off x="385308" y="1864705"/>
              <a:ext cx="5689201" cy="5579278"/>
              <a:chOff x="0" y="0"/>
              <a:chExt cx="5689199" cy="5579276"/>
            </a:xfrm>
          </p:grpSpPr>
          <p:grpSp>
            <p:nvGrpSpPr>
              <p:cNvPr id="3482" name="Group"/>
              <p:cNvGrpSpPr/>
              <p:nvPr/>
            </p:nvGrpSpPr>
            <p:grpSpPr>
              <a:xfrm>
                <a:off x="0" y="0"/>
                <a:ext cx="5689200" cy="5579277"/>
                <a:chOff x="0" y="0"/>
                <a:chExt cx="5689199" cy="5579276"/>
              </a:xfrm>
            </p:grpSpPr>
            <p:sp>
              <p:nvSpPr>
                <p:cNvPr id="3480" name="Oval"/>
                <p:cNvSpPr/>
                <p:nvPr/>
              </p:nvSpPr>
              <p:spPr>
                <a:xfrm>
                  <a:off x="0" y="0"/>
                  <a:ext cx="5563589" cy="5579277"/>
                </a:xfrm>
                <a:prstGeom prst="ellipse">
                  <a:avLst/>
                </a:prstGeom>
                <a:solidFill>
                  <a:srgbClr val="84A83E"/>
                </a:solidFill>
                <a:ln w="254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pic>
              <p:nvPicPr>
                <p:cNvPr id="3481" name="folder-structure.png" descr="folder-structure.png"/>
                <p:cNvPicPr>
                  <a:picLocks noChangeAspect="1"/>
                </p:cNvPicPr>
                <p:nvPr/>
              </p:nvPicPr>
              <p:blipFill>
                <a:blip r:embed="rId3">
                  <a:extLst/>
                </a:blip>
                <a:stretch>
                  <a:fillRect/>
                </a:stretch>
              </p:blipFill>
              <p:spPr>
                <a:xfrm>
                  <a:off x="3095508" y="574193"/>
                  <a:ext cx="2593692" cy="2593692"/>
                </a:xfrm>
                <a:prstGeom prst="rect">
                  <a:avLst/>
                </a:prstGeom>
                <a:ln w="12700" cap="flat">
                  <a:noFill/>
                  <a:miter lim="400000"/>
                </a:ln>
                <a:effectLst/>
              </p:spPr>
            </p:pic>
          </p:grpSp>
          <p:sp>
            <p:nvSpPr>
              <p:cNvPr id="3483" name="I/O"/>
              <p:cNvSpPr txBox="1"/>
              <p:nvPr/>
            </p:nvSpPr>
            <p:spPr>
              <a:xfrm>
                <a:off x="4188113" y="3205331"/>
                <a:ext cx="884612" cy="735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lnSpc>
                    <a:spcPct val="80000"/>
                  </a:lnSpc>
                  <a:defRPr b="1" sz="3200">
                    <a:latin typeface="Helvetica Neue"/>
                    <a:ea typeface="Helvetica Neue"/>
                    <a:cs typeface="Helvetica Neue"/>
                    <a:sym typeface="Helvetica Neue"/>
                  </a:defRPr>
                </a:lvl1pPr>
              </a:lstStyle>
              <a:p>
                <a:pPr/>
                <a:r>
                  <a:t>I/O</a:t>
                </a:r>
              </a:p>
            </p:txBody>
          </p:sp>
        </p:grpSp>
        <p:grpSp>
          <p:nvGrpSpPr>
            <p:cNvPr id="3488" name="Group"/>
            <p:cNvGrpSpPr/>
            <p:nvPr/>
          </p:nvGrpSpPr>
          <p:grpSpPr>
            <a:xfrm>
              <a:off x="559241" y="3013971"/>
              <a:ext cx="3648702" cy="3658991"/>
              <a:chOff x="0" y="0"/>
              <a:chExt cx="3648700" cy="3658990"/>
            </a:xfrm>
          </p:grpSpPr>
          <p:sp>
            <p:nvSpPr>
              <p:cNvPr id="3485" name="Oval"/>
              <p:cNvSpPr/>
              <p:nvPr/>
            </p:nvSpPr>
            <p:spPr>
              <a:xfrm>
                <a:off x="0" y="0"/>
                <a:ext cx="3648701" cy="3658991"/>
              </a:xfrm>
              <a:prstGeom prst="ellipse">
                <a:avLst/>
              </a:prstGeom>
              <a:solidFill>
                <a:srgbClr val="BB3835"/>
              </a:solidFill>
              <a:ln w="254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pic>
            <p:nvPicPr>
              <p:cNvPr id="3486" name="BTgRaepT8.png" descr="BTgRaepT8.png"/>
              <p:cNvPicPr>
                <a:picLocks noChangeAspect="1"/>
              </p:cNvPicPr>
              <p:nvPr/>
            </p:nvPicPr>
            <p:blipFill>
              <a:blip r:embed="rId4">
                <a:extLst/>
              </a:blip>
              <a:stretch>
                <a:fillRect/>
              </a:stretch>
            </p:blipFill>
            <p:spPr>
              <a:xfrm>
                <a:off x="608012" y="1961471"/>
                <a:ext cx="2432677" cy="1094393"/>
              </a:xfrm>
              <a:prstGeom prst="rect">
                <a:avLst/>
              </a:prstGeom>
              <a:ln w="12700" cap="flat">
                <a:noFill/>
                <a:miter lim="400000"/>
              </a:ln>
              <a:effectLst/>
            </p:spPr>
          </p:pic>
          <p:pic>
            <p:nvPicPr>
              <p:cNvPr id="3487" name="Названия-процессора.png" descr="Названия-процессора.png"/>
              <p:cNvPicPr>
                <a:picLocks noChangeAspect="1"/>
              </p:cNvPicPr>
              <p:nvPr/>
            </p:nvPicPr>
            <p:blipFill>
              <a:blip r:embed="rId5">
                <a:extLst/>
              </a:blip>
              <a:stretch>
                <a:fillRect/>
              </a:stretch>
            </p:blipFill>
            <p:spPr>
              <a:xfrm>
                <a:off x="874199" y="157976"/>
                <a:ext cx="1900303" cy="1900302"/>
              </a:xfrm>
              <a:prstGeom prst="rect">
                <a:avLst/>
              </a:prstGeom>
              <a:ln w="12700" cap="flat">
                <a:noFill/>
                <a:miter lim="400000"/>
              </a:ln>
              <a:effectLst/>
            </p:spPr>
          </p:pic>
        </p:grpSp>
        <p:sp>
          <p:nvSpPr>
            <p:cNvPr id="3489" name="libc"/>
            <p:cNvSpPr txBox="1"/>
            <p:nvPr/>
          </p:nvSpPr>
          <p:spPr>
            <a:xfrm>
              <a:off x="6615450" y="1264375"/>
              <a:ext cx="2042224" cy="8133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lnSpc>
                  <a:spcPct val="80000"/>
                </a:lnSpc>
                <a:defRPr b="1" sz="3200">
                  <a:solidFill>
                    <a:srgbClr val="000000"/>
                  </a:solidFill>
                  <a:latin typeface="Helvetica Neue"/>
                  <a:ea typeface="Helvetica Neue"/>
                  <a:cs typeface="Helvetica Neue"/>
                  <a:sym typeface="Helvetica Neue"/>
                </a:defRPr>
              </a:lvl1pPr>
            </a:lstStyle>
            <a:p>
              <a:pPr/>
              <a:r>
                <a:t>libc</a:t>
              </a:r>
            </a:p>
          </p:txBody>
        </p:sp>
        <p:sp>
          <p:nvSpPr>
            <p:cNvPr id="3490" name="GC"/>
            <p:cNvSpPr txBox="1"/>
            <p:nvPr/>
          </p:nvSpPr>
          <p:spPr>
            <a:xfrm>
              <a:off x="7383635" y="3164231"/>
              <a:ext cx="1665289" cy="1263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nSpc>
                  <a:spcPct val="80000"/>
                </a:lnSpc>
                <a:defRPr b="1" sz="3200">
                  <a:solidFill>
                    <a:srgbClr val="000000"/>
                  </a:solidFill>
                  <a:latin typeface="Helvetica Neue"/>
                  <a:ea typeface="Helvetica Neue"/>
                  <a:cs typeface="Helvetica Neue"/>
                  <a:sym typeface="Helvetica Neue"/>
                </a:defRPr>
              </a:lvl1pPr>
            </a:lstStyle>
            <a:p>
              <a:pPr/>
              <a:r>
                <a:t>GC</a:t>
              </a:r>
            </a:p>
          </p:txBody>
        </p:sp>
        <p:sp>
          <p:nvSpPr>
            <p:cNvPr id="3491" name="pthreads"/>
            <p:cNvSpPr txBox="1"/>
            <p:nvPr/>
          </p:nvSpPr>
          <p:spPr>
            <a:xfrm>
              <a:off x="7513881" y="5016448"/>
              <a:ext cx="1803481" cy="8133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lnSpc>
                  <a:spcPct val="80000"/>
                </a:lnSpc>
                <a:defRPr b="1" sz="3200">
                  <a:solidFill>
                    <a:srgbClr val="000000"/>
                  </a:solidFill>
                  <a:latin typeface="Helvetica Neue"/>
                  <a:ea typeface="Helvetica Neue"/>
                  <a:cs typeface="Helvetica Neue"/>
                  <a:sym typeface="Helvetica Neue"/>
                </a:defRPr>
              </a:lvl1pPr>
            </a:lstStyle>
            <a:p>
              <a:pPr/>
              <a:r>
                <a:t>pthreads</a:t>
              </a:r>
            </a:p>
          </p:txBody>
        </p:sp>
        <p:sp>
          <p:nvSpPr>
            <p:cNvPr id="3492" name="jitting"/>
            <p:cNvSpPr txBox="1"/>
            <p:nvPr/>
          </p:nvSpPr>
          <p:spPr>
            <a:xfrm>
              <a:off x="6879013" y="6935930"/>
              <a:ext cx="2042224" cy="8133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lnSpc>
                  <a:spcPct val="80000"/>
                </a:lnSpc>
                <a:defRPr b="1" sz="3200">
                  <a:solidFill>
                    <a:srgbClr val="000000"/>
                  </a:solidFill>
                  <a:latin typeface="Helvetica Neue"/>
                  <a:ea typeface="Helvetica Neue"/>
                  <a:cs typeface="Helvetica Neue"/>
                  <a:sym typeface="Helvetica Neue"/>
                </a:defRPr>
              </a:lvl1pPr>
            </a:lstStyle>
            <a:p>
              <a:pPr/>
              <a:r>
                <a:t>jitting</a:t>
              </a:r>
            </a:p>
          </p:txBody>
        </p:sp>
      </p:grpSp>
      <p:sp>
        <p:nvSpPr>
          <p:cNvPr id="3494" name="main(){…"/>
          <p:cNvSpPr txBox="1"/>
          <p:nvPr/>
        </p:nvSpPr>
        <p:spPr>
          <a:xfrm>
            <a:off x="1333897" y="295169"/>
            <a:ext cx="4695826" cy="418223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10000">
                <a:latin typeface="Helvetica Neue"/>
                <a:ea typeface="Helvetica Neue"/>
                <a:cs typeface="Helvetica Neue"/>
                <a:sym typeface="Helvetica Neue"/>
              </a:defRPr>
            </a:pPr>
            <a:r>
              <a:t>main(){</a:t>
            </a:r>
          </a:p>
          <a:p>
            <a:pPr algn="l">
              <a:lnSpc>
                <a:spcPct val="80000"/>
              </a:lnSpc>
              <a:defRPr b="1" sz="10000">
                <a:latin typeface="Helvetica Neue"/>
                <a:ea typeface="Helvetica Neue"/>
                <a:cs typeface="Helvetica Neue"/>
                <a:sym typeface="Helvetica Neue"/>
              </a:defRPr>
            </a:pPr>
            <a:r>
              <a:t>   </a:t>
            </a:r>
            <a:r>
              <a:rPr>
                <a:solidFill>
                  <a:srgbClr val="FF9300"/>
                </a:solidFill>
              </a:rPr>
              <a:t>a </a:t>
            </a:r>
            <a:r>
              <a:t>← </a:t>
            </a:r>
            <a:r>
              <a:rPr>
                <a:solidFill>
                  <a:srgbClr val="B51700"/>
                </a:solidFill>
              </a:rPr>
              <a:t>b</a:t>
            </a:r>
          </a:p>
          <a:p>
            <a:pPr algn="l">
              <a:defRPr b="1" sz="10000">
                <a:latin typeface="Helvetica Neue"/>
                <a:ea typeface="Helvetica Neue"/>
                <a:cs typeface="Helvetica Neue"/>
                <a:sym typeface="Helvetica Neue"/>
              </a:defRPr>
            </a:pPr>
            <a:r>
              <a:t>}</a:t>
            </a:r>
          </a:p>
        </p:txBody>
      </p:sp>
      <p:sp>
        <p:nvSpPr>
          <p:cNvPr id="3495" name="b"/>
          <p:cNvSpPr txBox="1"/>
          <p:nvPr/>
        </p:nvSpPr>
        <p:spPr>
          <a:xfrm>
            <a:off x="5080606" y="1552217"/>
            <a:ext cx="931546" cy="166813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80000"/>
              </a:lnSpc>
              <a:defRPr b="1" sz="10000">
                <a:solidFill>
                  <a:srgbClr val="B51700"/>
                </a:solidFill>
                <a:latin typeface="Helvetica Neue"/>
                <a:ea typeface="Helvetica Neue"/>
                <a:cs typeface="Helvetica Neue"/>
                <a:sym typeface="Helvetica Neue"/>
              </a:defRPr>
            </a:lvl1pPr>
          </a:lstStyle>
          <a:p>
            <a:pPr>
              <a:defRPr>
                <a:solidFill>
                  <a:srgbClr val="FFFFFF"/>
                </a:solidFill>
              </a:defRPr>
            </a:pPr>
            <a:r>
              <a:rPr>
                <a:solidFill>
                  <a:srgbClr val="B51700"/>
                </a:solidFill>
              </a:rPr>
              <a:t>b</a:t>
            </a:r>
          </a:p>
        </p:txBody>
      </p:sp>
      <p:grpSp>
        <p:nvGrpSpPr>
          <p:cNvPr id="3498" name="Group"/>
          <p:cNvGrpSpPr/>
          <p:nvPr/>
        </p:nvGrpSpPr>
        <p:grpSpPr>
          <a:xfrm>
            <a:off x="16235992" y="6152649"/>
            <a:ext cx="5279390" cy="2290181"/>
            <a:chOff x="0" y="0"/>
            <a:chExt cx="5279388" cy="2290180"/>
          </a:xfrm>
        </p:grpSpPr>
        <p:sp>
          <p:nvSpPr>
            <p:cNvPr id="3496" name="Rounded Rectangle"/>
            <p:cNvSpPr/>
            <p:nvPr/>
          </p:nvSpPr>
          <p:spPr>
            <a:xfrm>
              <a:off x="235706" y="0"/>
              <a:ext cx="4807978" cy="2290181"/>
            </a:xfrm>
            <a:prstGeom prst="roundRect">
              <a:avLst>
                <a:gd name="adj" fmla="val 29852"/>
              </a:avLst>
            </a:prstGeom>
            <a:solidFill>
              <a:srgbClr val="87D6FF"/>
            </a:solidFill>
            <a:ln w="101600" cap="flat">
              <a:solidFill>
                <a:srgbClr val="3D315B"/>
              </a:solidFill>
              <a:prstDash val="solid"/>
              <a:miter lim="400000"/>
            </a:ln>
            <a:effectLst>
              <a:outerShdw sx="100000" sy="100000" kx="0" ky="0" algn="b" rotWithShape="0" blurRad="190500" dist="228600" dir="959345">
                <a:srgbClr val="000000"/>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497" name="Program…"/>
            <p:cNvSpPr txBox="1"/>
            <p:nvPr/>
          </p:nvSpPr>
          <p:spPr>
            <a:xfrm>
              <a:off x="0" y="78173"/>
              <a:ext cx="5279389" cy="21338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1" sz="6000">
                  <a:solidFill>
                    <a:srgbClr val="000000"/>
                  </a:solidFill>
                  <a:latin typeface="+mj-lt"/>
                  <a:ea typeface="+mj-ea"/>
                  <a:cs typeface="+mj-cs"/>
                  <a:sym typeface="Trebuchet MS"/>
                </a:defRPr>
              </a:pPr>
              <a:r>
                <a:t>Program</a:t>
              </a:r>
            </a:p>
            <a:p>
              <a:pPr>
                <a:defRPr b="1" sz="6000">
                  <a:solidFill>
                    <a:srgbClr val="000000"/>
                  </a:solidFill>
                  <a:latin typeface="+mj-lt"/>
                  <a:ea typeface="+mj-ea"/>
                  <a:cs typeface="+mj-cs"/>
                  <a:sym typeface="Trebuchet MS"/>
                </a:defRPr>
              </a:pPr>
              <a:r>
                <a:t>Analysis</a:t>
              </a:r>
            </a:p>
          </p:txBody>
        </p:sp>
      </p:grpSp>
      <p:sp>
        <p:nvSpPr>
          <p:cNvPr id="3499" name="}"/>
          <p:cNvSpPr txBox="1"/>
          <p:nvPr/>
        </p:nvSpPr>
        <p:spPr>
          <a:xfrm>
            <a:off x="12752231" y="-1769330"/>
            <a:ext cx="3017360" cy="1521549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100000">
                <a:solidFill>
                  <a:srgbClr val="731B70"/>
                </a:solidFill>
                <a:latin typeface="Avenir Next Condensed"/>
                <a:ea typeface="Avenir Next Condensed"/>
                <a:cs typeface="Avenir Next Condensed"/>
                <a:sym typeface="Avenir Next Condensed"/>
              </a:defRPr>
            </a:lvl1pPr>
          </a:lstStyle>
          <a:p>
            <a:pPr/>
            <a:r>
              <a:t>}</a:t>
            </a:r>
          </a:p>
        </p:txBody>
      </p:sp>
      <p:grpSp>
        <p:nvGrpSpPr>
          <p:cNvPr id="3502" name="Group"/>
          <p:cNvGrpSpPr/>
          <p:nvPr/>
        </p:nvGrpSpPr>
        <p:grpSpPr>
          <a:xfrm>
            <a:off x="19987229" y="8034631"/>
            <a:ext cx="3757930" cy="4665283"/>
            <a:chOff x="0" y="0"/>
            <a:chExt cx="3757929" cy="4665281"/>
          </a:xfrm>
        </p:grpSpPr>
        <p:pic>
          <p:nvPicPr>
            <p:cNvPr id="3500" name="sp2.png" descr="sp2.png"/>
            <p:cNvPicPr>
              <a:picLocks noChangeAspect="1"/>
            </p:cNvPicPr>
            <p:nvPr/>
          </p:nvPicPr>
          <p:blipFill>
            <a:blip r:embed="rId6">
              <a:extLst/>
            </a:blip>
            <a:stretch>
              <a:fillRect/>
            </a:stretch>
          </p:blipFill>
          <p:spPr>
            <a:xfrm>
              <a:off x="447858" y="544294"/>
              <a:ext cx="2862214" cy="4120988"/>
            </a:xfrm>
            <a:prstGeom prst="rect">
              <a:avLst/>
            </a:prstGeom>
            <a:ln w="25400" cap="flat">
              <a:noFill/>
              <a:miter lim="400000"/>
            </a:ln>
            <a:effectLst>
              <a:outerShdw sx="100000" sy="100000" kx="0" ky="0" algn="b" rotWithShape="0" blurRad="355600" dist="177800" dir="5400000">
                <a:srgbClr val="000000">
                  <a:alpha val="70000"/>
                </a:srgbClr>
              </a:outerShdw>
            </a:effectLst>
          </p:spPr>
        </p:pic>
        <p:pic>
          <p:nvPicPr>
            <p:cNvPr id="3501" name="sp7.png" descr="sp7.png"/>
            <p:cNvPicPr>
              <a:picLocks noChangeAspect="1"/>
            </p:cNvPicPr>
            <p:nvPr/>
          </p:nvPicPr>
          <p:blipFill>
            <a:blip r:embed="rId7">
              <a:extLst/>
            </a:blip>
            <a:stretch>
              <a:fillRect/>
            </a:stretch>
          </p:blipFill>
          <p:spPr>
            <a:xfrm>
              <a:off x="0" y="0"/>
              <a:ext cx="3757930" cy="1422645"/>
            </a:xfrm>
            <a:prstGeom prst="rect">
              <a:avLst/>
            </a:prstGeom>
            <a:ln w="25400" cap="flat">
              <a:noFill/>
              <a:miter lim="400000"/>
            </a:ln>
            <a:effectLst/>
          </p:spPr>
        </p:pic>
      </p:grpSp>
      <p:grpSp>
        <p:nvGrpSpPr>
          <p:cNvPr id="3505" name="Group"/>
          <p:cNvGrpSpPr/>
          <p:nvPr/>
        </p:nvGrpSpPr>
        <p:grpSpPr>
          <a:xfrm>
            <a:off x="6019627" y="937846"/>
            <a:ext cx="7207912" cy="1270001"/>
            <a:chOff x="0" y="672651"/>
            <a:chExt cx="7207910" cy="1270000"/>
          </a:xfrm>
        </p:grpSpPr>
        <p:sp>
          <p:nvSpPr>
            <p:cNvPr id="3503" name="Line"/>
            <p:cNvSpPr/>
            <p:nvPr/>
          </p:nvSpPr>
          <p:spPr>
            <a:xfrm flipH="1">
              <a:off x="0" y="734647"/>
              <a:ext cx="2893957" cy="969065"/>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504" name="Visible State"/>
            <p:cNvSpPr/>
            <p:nvPr/>
          </p:nvSpPr>
          <p:spPr>
            <a:xfrm>
              <a:off x="5937910" y="67265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nSpc>
                  <a:spcPct val="90000"/>
                </a:lnSpc>
                <a:defRPr b="1" sz="8000">
                  <a:latin typeface="Helvetica Neue"/>
                  <a:ea typeface="Helvetica Neue"/>
                  <a:cs typeface="Helvetica Neue"/>
                  <a:sym typeface="Helvetica Neue"/>
                </a:defRPr>
              </a:lvl1pPr>
            </a:lstStyle>
            <a:p>
              <a:pPr/>
              <a:r>
                <a:t>Visible State</a:t>
              </a:r>
            </a:p>
          </p:txBody>
        </p:sp>
      </p:grpSp>
      <p:grpSp>
        <p:nvGrpSpPr>
          <p:cNvPr id="3511" name="Group"/>
          <p:cNvGrpSpPr/>
          <p:nvPr/>
        </p:nvGrpSpPr>
        <p:grpSpPr>
          <a:xfrm>
            <a:off x="896316" y="3329074"/>
            <a:ext cx="11425693" cy="9838140"/>
            <a:chOff x="0" y="672652"/>
            <a:chExt cx="11425692" cy="9838139"/>
          </a:xfrm>
        </p:grpSpPr>
        <p:sp>
          <p:nvSpPr>
            <p:cNvPr id="3506" name="Rectangle"/>
            <p:cNvSpPr/>
            <p:nvPr/>
          </p:nvSpPr>
          <p:spPr>
            <a:xfrm>
              <a:off x="0" y="3029221"/>
              <a:ext cx="11425693" cy="6186774"/>
            </a:xfrm>
            <a:prstGeom prst="rect">
              <a:avLst/>
            </a:prstGeom>
            <a:solidFill>
              <a:srgbClr val="FFFFFF"/>
            </a:solidFill>
            <a:ln w="88900" cap="flat">
              <a:solidFill>
                <a:srgbClr val="000000"/>
              </a:solidFill>
              <a:prstDash val="solid"/>
              <a:miter lim="400000"/>
            </a:ln>
            <a:effectLst>
              <a:outerShdw sx="100000" sy="100000" kx="0" ky="0" algn="b" rotWithShape="0" blurRad="266700" dist="190500" dir="3296472">
                <a:srgbClr val="000000">
                  <a:alpha val="70010"/>
                </a:srgbClr>
              </a:outerShdw>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grpSp>
          <p:nvGrpSpPr>
            <p:cNvPr id="3509" name="Group"/>
            <p:cNvGrpSpPr/>
            <p:nvPr/>
          </p:nvGrpSpPr>
          <p:grpSpPr>
            <a:xfrm>
              <a:off x="7085234" y="672652"/>
              <a:ext cx="3880091" cy="2750905"/>
              <a:chOff x="976961" y="672651"/>
              <a:chExt cx="3880089" cy="2750904"/>
            </a:xfrm>
          </p:grpSpPr>
          <p:sp>
            <p:nvSpPr>
              <p:cNvPr id="3507" name="Line"/>
              <p:cNvSpPr/>
              <p:nvPr/>
            </p:nvSpPr>
            <p:spPr>
              <a:xfrm flipH="1">
                <a:off x="976961" y="1311590"/>
                <a:ext cx="3124988" cy="2111967"/>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508" name="Invisible State"/>
              <p:cNvSpPr/>
              <p:nvPr/>
            </p:nvSpPr>
            <p:spPr>
              <a:xfrm>
                <a:off x="3587051" y="67265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nSpc>
                    <a:spcPct val="90000"/>
                  </a:lnSpc>
                  <a:defRPr b="1" sz="8000">
                    <a:latin typeface="Helvetica Neue"/>
                    <a:ea typeface="Helvetica Neue"/>
                    <a:cs typeface="Helvetica Neue"/>
                    <a:sym typeface="Helvetica Neue"/>
                  </a:defRPr>
                </a:lvl1pPr>
              </a:lstStyle>
              <a:p>
                <a:pPr/>
                <a:r>
                  <a:t>Invisible State</a:t>
                </a:r>
              </a:p>
            </p:txBody>
          </p:sp>
        </p:grpSp>
        <p:sp>
          <p:nvSpPr>
            <p:cNvPr id="3510" name="Runtime clock…"/>
            <p:cNvSpPr txBox="1"/>
            <p:nvPr/>
          </p:nvSpPr>
          <p:spPr>
            <a:xfrm>
              <a:off x="251993" y="1676389"/>
              <a:ext cx="10956890" cy="88344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marL="228600" indent="-228600" algn="l">
                <a:lnSpc>
                  <a:spcPct val="90000"/>
                </a:lnSpc>
                <a:buSzPct val="100000"/>
                <a:buChar char="•"/>
                <a:defRPr b="1" sz="8000">
                  <a:solidFill>
                    <a:srgbClr val="000000"/>
                  </a:solidFill>
                  <a:latin typeface="Helvetica Neue"/>
                  <a:ea typeface="Helvetica Neue"/>
                  <a:cs typeface="Helvetica Neue"/>
                  <a:sym typeface="Helvetica Neue"/>
                </a:defRPr>
              </a:pPr>
              <a:r>
                <a:t> Runtime clock</a:t>
              </a:r>
            </a:p>
            <a:p>
              <a:pPr marL="228600" indent="-228600" algn="l">
                <a:lnSpc>
                  <a:spcPct val="90000"/>
                </a:lnSpc>
                <a:buSzPct val="100000"/>
                <a:buChar char="•"/>
                <a:defRPr b="1" sz="8000">
                  <a:solidFill>
                    <a:srgbClr val="000000"/>
                  </a:solidFill>
                  <a:latin typeface="Helvetica Neue"/>
                  <a:ea typeface="Helvetica Neue"/>
                  <a:cs typeface="Helvetica Neue"/>
                  <a:sym typeface="Helvetica Neue"/>
                </a:defRPr>
              </a:pPr>
              <a:r>
                <a:t> State of CPU caches</a:t>
              </a:r>
            </a:p>
            <a:p>
              <a:pPr marL="228600" indent="-228600" algn="l">
                <a:lnSpc>
                  <a:spcPct val="90000"/>
                </a:lnSpc>
                <a:buSzPct val="100000"/>
                <a:buChar char="•"/>
                <a:defRPr b="1" sz="8000">
                  <a:solidFill>
                    <a:srgbClr val="000000"/>
                  </a:solidFill>
                  <a:latin typeface="Helvetica Neue"/>
                  <a:ea typeface="Helvetica Neue"/>
                  <a:cs typeface="Helvetica Neue"/>
                  <a:sym typeface="Helvetica Neue"/>
                </a:defRPr>
              </a:pPr>
              <a:r>
                <a:t> State of file cache</a:t>
              </a:r>
            </a:p>
            <a:p>
              <a:pPr marL="228600" indent="-228600" algn="l">
                <a:lnSpc>
                  <a:spcPct val="90000"/>
                </a:lnSpc>
                <a:buSzPct val="100000"/>
                <a:buChar char="•"/>
                <a:defRPr b="1" sz="8000">
                  <a:solidFill>
                    <a:srgbClr val="000000"/>
                  </a:solidFill>
                  <a:latin typeface="Helvetica Neue"/>
                  <a:ea typeface="Helvetica Neue"/>
                  <a:cs typeface="Helvetica Neue"/>
                  <a:sym typeface="Helvetica Neue"/>
                </a:defRPr>
              </a:pPr>
              <a:r>
                <a:t> State of GC</a:t>
              </a:r>
            </a:p>
            <a:p>
              <a:pPr marL="228600" indent="-228600" algn="l">
                <a:lnSpc>
                  <a:spcPct val="90000"/>
                </a:lnSpc>
                <a:buSzPct val="100000"/>
                <a:buChar char="•"/>
                <a:defRPr b="1" sz="8000">
                  <a:solidFill>
                    <a:srgbClr val="000000"/>
                  </a:solidFill>
                  <a:latin typeface="Helvetica Neue"/>
                  <a:ea typeface="Helvetica Neue"/>
                  <a:cs typeface="Helvetica Neue"/>
                  <a:sym typeface="Helvetica Neue"/>
                </a:defRPr>
              </a:pPr>
              <a:r>
                <a:t> State of JITter</a:t>
              </a:r>
            </a:p>
          </p:txBody>
        </p:sp>
      </p:grpSp>
      <p:sp>
        <p:nvSpPr>
          <p:cNvPr id="3512" name="a"/>
          <p:cNvSpPr txBox="1"/>
          <p:nvPr/>
        </p:nvSpPr>
        <p:spPr>
          <a:xfrm>
            <a:off x="2380092" y="1552217"/>
            <a:ext cx="884556" cy="166813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80000"/>
              </a:lnSpc>
              <a:defRPr b="1" sz="10000">
                <a:solidFill>
                  <a:srgbClr val="FF9300"/>
                </a:solidFill>
                <a:latin typeface="Helvetica Neue"/>
                <a:ea typeface="Helvetica Neue"/>
                <a:cs typeface="Helvetica Neue"/>
                <a:sym typeface="Helvetica Neue"/>
              </a:defRPr>
            </a:lvl1pPr>
          </a:lstStyle>
          <a:p>
            <a:pPr>
              <a:defRPr>
                <a:solidFill>
                  <a:srgbClr val="FFFFFF"/>
                </a:solidFill>
              </a:defRPr>
            </a:pPr>
            <a:r>
              <a:rPr>
                <a:solidFill>
                  <a:srgbClr val="FF9300"/>
                </a:solidFill>
              </a:rPr>
              <a:t>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493"/>
                                        </p:tgtEl>
                                        <p:attrNameLst>
                                          <p:attrName>style.visibility</p:attrName>
                                        </p:attrNameLst>
                                      </p:cBhvr>
                                      <p:to>
                                        <p:strVal val="visible"/>
                                      </p:to>
                                    </p:set>
                                  </p:childTnLst>
                                </p:cTn>
                              </p:par>
                            </p:childTnLst>
                          </p:cTn>
                        </p:par>
                        <p:par>
                          <p:cTn id="11" fill="hold">
                            <p:stCondLst>
                              <p:cond delay="0"/>
                            </p:stCondLst>
                            <p:childTnLst>
                              <p:par>
                                <p:cTn id="12" presetClass="exit" nodeType="afterEffect" presetSubtype="0" presetID="1" grpId="3" fill="hold">
                                  <p:stCondLst>
                                    <p:cond delay="0"/>
                                  </p:stCondLst>
                                  <p:iterate type="el" backwards="0">
                                    <p:tmAbs val="0"/>
                                  </p:iterate>
                                  <p:childTnLst>
                                    <p:set>
                                      <p:cBhvr>
                                        <p:cTn id="13" fill="hold">
                                          <p:stCondLst>
                                            <p:cond delay="0"/>
                                          </p:stCondLst>
                                        </p:cTn>
                                        <p:tgtEl>
                                          <p:spTgt spid="351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Class="path" nodeType="clickEffect" presetSubtype="0" presetID="-1" grpId="4" fill="hold">
                                  <p:stCondLst>
                                    <p:cond delay="0"/>
                                  </p:stCondLst>
                                  <p:childTnLst>
                                    <p:animMotion path="M 0.000000 0.000000 C 0.061947 0.068304 0.113485 0.162157 0.150396 0.273903 C 0.160090 0.303252 0.168692 0.333688 0.173971 0.366427 C 0.195048 0.497147 0.169075 0.624086 0.116668 0.708874 C 0.102705 0.731465 0.082266 0.735206 0.068321 0.756232 C 0.036325 0.804476 -0.015835 0.792140 0.001319 0.754023 C 0.007657 0.739940 0.019617 0.746746 0.028161 0.739274 C 0.037271 0.731308 0.039468 0.711803 0.042583 0.694591 C 0.055026 0.625837 0.093775 0.584236 0.110787 0.518705 C 0.132386 0.435506 0.116415 0.337636 0.075766 0.279862 C 0.067622 0.268286 0.057509 0.259145 0.048406 0.266993 C 0.022127 0.289649 0.051400 0.342380 0.076535 0.389589 C 0.089840 0.414581 0.093655 0.450490 0.087941 0.482762 C 0.078997 0.533274 0.048818 0.559905 0.026751 0.532457 C -0.003665 0.494624 0.021094 0.389193 -0.009950 0.344324 C -0.035184 0.307851 -0.070195 0.330572 -0.075926 0.401626 C -0.079021 0.440012 -0.069301 0.487653 -0.088460 0.509462 C -0.122475 0.548180 -0.156296 0.435889 -0.129519 0.325645 C -0.104605 0.223070 -0.098336 0.109267 -0.111467 -0.000000" origin="layout" pathEditMode="relative">
                                      <p:cBhvr>
                                        <p:cTn id="17" dur="2000" fill="hold"/>
                                        <p:tgtEl>
                                          <p:spTgt spid="3495"/>
                                        </p:tgtEl>
                                        <p:attrNameLst>
                                          <p:attrName>ppt_x</p:attrName>
                                          <p:attrName>ppt_y</p:attrName>
                                        </p:attrNameLst>
                                      </p:cBhvr>
                                    </p:animMotion>
                                  </p:childTnLst>
                                </p:cTn>
                              </p:par>
                            </p:childTnLst>
                          </p:cTn>
                        </p:par>
                        <p:par>
                          <p:cTn id="18" fill="hold">
                            <p:stCondLst>
                              <p:cond delay="2000"/>
                            </p:stCondLst>
                            <p:childTnLst>
                              <p:par>
                                <p:cTn id="19" presetClass="exit" nodeType="afterEffect" presetID="9" grpId="5" fill="hold">
                                  <p:stCondLst>
                                    <p:cond delay="0"/>
                                  </p:stCondLst>
                                  <p:iterate type="el" backwards="0">
                                    <p:tmAbs val="0"/>
                                  </p:iterate>
                                  <p:childTnLst>
                                    <p:animEffect filter="dissolve" transition="out">
                                      <p:cBhvr>
                                        <p:cTn id="20" dur="1000" fill="hold"/>
                                        <p:tgtEl>
                                          <p:spTgt spid="3495"/>
                                        </p:tgtEl>
                                      </p:cBhvr>
                                    </p:animEffect>
                                    <p:set>
                                      <p:cBhvr>
                                        <p:cTn id="21" fill="hold">
                                          <p:stCondLst>
                                            <p:cond delay="999"/>
                                          </p:stCondLst>
                                        </p:cTn>
                                        <p:tgtEl>
                                          <p:spTgt spid="3495"/>
                                        </p:tgtEl>
                                        <p:attrNameLst>
                                          <p:attrName>style.visibility</p:attrName>
                                        </p:attrNameLst>
                                      </p:cBhvr>
                                      <p:to>
                                        <p:strVal val="hidden"/>
                                      </p:to>
                                    </p:set>
                                  </p:childTnLst>
                                </p:cTn>
                              </p:par>
                            </p:childTnLst>
                          </p:cTn>
                        </p:par>
                        <p:par>
                          <p:cTn id="22" fill="hold">
                            <p:stCondLst>
                              <p:cond delay="3000"/>
                            </p:stCondLst>
                            <p:childTnLst>
                              <p:par>
                                <p:cTn id="23" presetClass="entr" nodeType="afterEffect" presetID="10" grpId="6" fill="hold">
                                  <p:stCondLst>
                                    <p:cond delay="0"/>
                                  </p:stCondLst>
                                  <p:iterate type="el" backwards="0">
                                    <p:tmAbs val="0"/>
                                  </p:iterate>
                                  <p:childTnLst>
                                    <p:set>
                                      <p:cBhvr>
                                        <p:cTn id="24" fill="hold"/>
                                        <p:tgtEl>
                                          <p:spTgt spid="3512"/>
                                        </p:tgtEl>
                                        <p:attrNameLst>
                                          <p:attrName>style.visibility</p:attrName>
                                        </p:attrNameLst>
                                      </p:cBhvr>
                                      <p:to>
                                        <p:strVal val="visible"/>
                                      </p:to>
                                    </p:set>
                                    <p:animEffect filter="fade" transition="in">
                                      <p:cBhvr>
                                        <p:cTn id="25" dur="1000"/>
                                        <p:tgtEl>
                                          <p:spTgt spid="3512"/>
                                        </p:tgtEl>
                                      </p:cBhvr>
                                    </p:animEffect>
                                  </p:childTnLst>
                                </p:cTn>
                              </p:par>
                            </p:childTnLst>
                          </p:cTn>
                        </p:par>
                      </p:childTnLst>
                    </p:cTn>
                  </p:par>
                  <p:par>
                    <p:cTn id="26" fill="hold">
                      <p:stCondLst>
                        <p:cond delay="indefinite"/>
                      </p:stCondLst>
                      <p:childTnLst>
                        <p:par>
                          <p:cTn id="27" fill="hold">
                            <p:stCondLst>
                              <p:cond delay="0"/>
                            </p:stCondLst>
                            <p:childTnLst>
                              <p:par>
                                <p:cTn id="28" presetClass="exit" nodeType="clickEffect" presetSubtype="4" presetID="22" grpId="7" fill="hold">
                                  <p:stCondLst>
                                    <p:cond delay="0"/>
                                  </p:stCondLst>
                                  <p:iterate type="el" backwards="0">
                                    <p:tmAbs val="0"/>
                                  </p:iterate>
                                  <p:childTnLst>
                                    <p:animEffect filter="wipe(down)" transition="out">
                                      <p:cBhvr>
                                        <p:cTn id="29" dur="1500" fill="hold"/>
                                        <p:tgtEl>
                                          <p:spTgt spid="3498"/>
                                        </p:tgtEl>
                                      </p:cBhvr>
                                    </p:animEffect>
                                    <p:set>
                                      <p:cBhvr>
                                        <p:cTn id="30" fill="hold">
                                          <p:stCondLst>
                                            <p:cond delay="1499"/>
                                          </p:stCondLst>
                                        </p:cTn>
                                        <p:tgtEl>
                                          <p:spTgt spid="349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11" grpId="3"/>
      <p:bldP build="whole" bldLvl="1" animBg="1" rev="0" advAuto="0" spid="3493" grpId="2"/>
      <p:bldP build="whole" bldLvl="1" animBg="1" rev="0" advAuto="0" spid="3495" grpId="5"/>
      <p:bldP build="whole" bldLvl="1" animBg="1" rev="0" advAuto="0" spid="3512" grpId="6"/>
      <p:bldP build="whole" bldLvl="1" animBg="1" rev="0" advAuto="0" spid="3498" grpId="7"/>
      <p:bldP build="whole" bldLvl="1" animBg="1" rev="0" advAuto="0" spid="3511" grpId="1"/>
    </p:bldLst>
  </p:timing>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6" name="main(){…"/>
          <p:cNvSpPr txBox="1"/>
          <p:nvPr/>
        </p:nvSpPr>
        <p:spPr>
          <a:xfrm>
            <a:off x="782828" y="656528"/>
            <a:ext cx="8425816" cy="111806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130000"/>
              </a:lnSpc>
              <a:defRPr b="1" sz="20000">
                <a:latin typeface="Helvetica Neue"/>
                <a:ea typeface="Helvetica Neue"/>
                <a:cs typeface="Helvetica Neue"/>
                <a:sym typeface="Helvetica Neue"/>
              </a:defRPr>
            </a:pPr>
            <a:r>
              <a:t>main(){</a:t>
            </a:r>
          </a:p>
          <a:p>
            <a:pPr algn="l">
              <a:lnSpc>
                <a:spcPct val="130000"/>
              </a:lnSpc>
              <a:defRPr b="1" sz="20000">
                <a:latin typeface="Helvetica Neue"/>
                <a:ea typeface="Helvetica Neue"/>
                <a:cs typeface="Helvetica Neue"/>
                <a:sym typeface="Helvetica Neue"/>
              </a:defRPr>
            </a:pPr>
            <a:r>
              <a:t>  </a:t>
            </a:r>
          </a:p>
          <a:p>
            <a:pPr algn="l">
              <a:lnSpc>
                <a:spcPct val="130000"/>
              </a:lnSpc>
              <a:defRPr b="1" sz="20000">
                <a:latin typeface="Helvetica Neue"/>
                <a:ea typeface="Helvetica Neue"/>
                <a:cs typeface="Helvetica Neue"/>
                <a:sym typeface="Helvetica Neue"/>
              </a:defRPr>
            </a:pPr>
            <a:r>
              <a:t>}</a:t>
            </a:r>
          </a:p>
        </p:txBody>
      </p:sp>
      <p:grpSp>
        <p:nvGrpSpPr>
          <p:cNvPr id="3521" name="Group"/>
          <p:cNvGrpSpPr/>
          <p:nvPr/>
        </p:nvGrpSpPr>
        <p:grpSpPr>
          <a:xfrm>
            <a:off x="14147302" y="4032511"/>
            <a:ext cx="4759314" cy="4032592"/>
            <a:chOff x="0" y="0"/>
            <a:chExt cx="4759313" cy="4032591"/>
          </a:xfrm>
        </p:grpSpPr>
        <p:grpSp>
          <p:nvGrpSpPr>
            <p:cNvPr id="3519" name="Group"/>
            <p:cNvGrpSpPr/>
            <p:nvPr/>
          </p:nvGrpSpPr>
          <p:grpSpPr>
            <a:xfrm>
              <a:off x="0" y="0"/>
              <a:ext cx="3699124" cy="4032592"/>
              <a:chOff x="0" y="0"/>
              <a:chExt cx="3699123" cy="4032591"/>
            </a:xfrm>
          </p:grpSpPr>
          <p:sp>
            <p:nvSpPr>
              <p:cNvPr id="3517" name="Rectangle"/>
              <p:cNvSpPr/>
              <p:nvPr/>
            </p:nvSpPr>
            <p:spPr>
              <a:xfrm>
                <a:off x="0" y="0"/>
                <a:ext cx="3699124" cy="4032592"/>
              </a:xfrm>
              <a:prstGeom prst="rect">
                <a:avLst/>
              </a:prstGeom>
              <a:solidFill>
                <a:srgbClr val="FFD479"/>
              </a:solidFill>
              <a:ln w="635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518" name="leak…"/>
              <p:cNvSpPr/>
              <p:nvPr/>
            </p:nvSpPr>
            <p:spPr>
              <a:xfrm>
                <a:off x="1882664" y="193520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80000"/>
                  </a:lnSpc>
                  <a:defRPr b="1" sz="10000">
                    <a:solidFill>
                      <a:srgbClr val="000000"/>
                    </a:solidFill>
                    <a:latin typeface="Helvetica Neue"/>
                    <a:ea typeface="Helvetica Neue"/>
                    <a:cs typeface="Helvetica Neue"/>
                    <a:sym typeface="Helvetica Neue"/>
                  </a:defRPr>
                </a:pPr>
                <a:r>
                  <a:rPr sz="6600"/>
                  <a:t>leak</a:t>
                </a:r>
                <a:endParaRPr sz="6600"/>
              </a:p>
              <a:p>
                <a:pPr>
                  <a:lnSpc>
                    <a:spcPct val="80000"/>
                  </a:lnSpc>
                  <a:defRPr b="1" sz="10000">
                    <a:solidFill>
                      <a:srgbClr val="000000"/>
                    </a:solidFill>
                    <a:latin typeface="Helvetica Neue"/>
                    <a:ea typeface="Helvetica Neue"/>
                    <a:cs typeface="Helvetica Neue"/>
                    <a:sym typeface="Helvetica Neue"/>
                  </a:defRPr>
                </a:pPr>
                <a:r>
                  <a:rPr sz="6600"/>
                  <a:t>into</a:t>
                </a:r>
                <a:endParaRPr sz="6600"/>
              </a:p>
              <a:p>
                <a:pPr>
                  <a:lnSpc>
                    <a:spcPct val="80000"/>
                  </a:lnSpc>
                  <a:defRPr b="1" sz="10000">
                    <a:solidFill>
                      <a:srgbClr val="000000"/>
                    </a:solidFill>
                    <a:latin typeface="Helvetica Neue"/>
                    <a:ea typeface="Helvetica Neue"/>
                    <a:cs typeface="Helvetica Neue"/>
                    <a:sym typeface="Helvetica Neue"/>
                  </a:defRPr>
                </a:pPr>
                <a:r>
                  <a:rPr sz="6600"/>
                  <a:t>invisible</a:t>
                </a:r>
                <a:endParaRPr sz="6600"/>
              </a:p>
              <a:p>
                <a:pPr>
                  <a:lnSpc>
                    <a:spcPct val="80000"/>
                  </a:lnSpc>
                  <a:defRPr b="1" sz="10000">
                    <a:solidFill>
                      <a:srgbClr val="000000"/>
                    </a:solidFill>
                    <a:latin typeface="Helvetica Neue"/>
                    <a:ea typeface="Helvetica Neue"/>
                    <a:cs typeface="Helvetica Neue"/>
                    <a:sym typeface="Helvetica Neue"/>
                  </a:defRPr>
                </a:pPr>
                <a:r>
                  <a:rPr sz="6600"/>
                  <a:t>state</a:t>
                </a:r>
              </a:p>
            </p:txBody>
          </p:sp>
        </p:grpSp>
        <p:sp>
          <p:nvSpPr>
            <p:cNvPr id="3520" name="← b"/>
            <p:cNvSpPr/>
            <p:nvPr/>
          </p:nvSpPr>
          <p:spPr>
            <a:xfrm>
              <a:off x="3489313" y="201629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lnSpc>
                  <a:spcPct val="80000"/>
                </a:lnSpc>
                <a:defRPr b="1" sz="20000">
                  <a:latin typeface="Helvetica Neue"/>
                  <a:ea typeface="Helvetica Neue"/>
                  <a:cs typeface="Helvetica Neue"/>
                  <a:sym typeface="Helvetica Neue"/>
                </a:defRPr>
              </a:pPr>
              <a:r>
                <a:t> ← </a:t>
              </a:r>
              <a:r>
                <a:rPr>
                  <a:solidFill>
                    <a:srgbClr val="B51700"/>
                  </a:solidFill>
                </a:rPr>
                <a:t>b</a:t>
              </a:r>
            </a:p>
          </p:txBody>
        </p:sp>
      </p:grpSp>
      <p:grpSp>
        <p:nvGrpSpPr>
          <p:cNvPr id="3526" name="Group"/>
          <p:cNvGrpSpPr/>
          <p:nvPr/>
        </p:nvGrpSpPr>
        <p:grpSpPr>
          <a:xfrm>
            <a:off x="7154480" y="4032511"/>
            <a:ext cx="5095744" cy="4032592"/>
            <a:chOff x="0" y="0"/>
            <a:chExt cx="5095743" cy="4032591"/>
          </a:xfrm>
        </p:grpSpPr>
        <p:grpSp>
          <p:nvGrpSpPr>
            <p:cNvPr id="3524" name="Group"/>
            <p:cNvGrpSpPr/>
            <p:nvPr/>
          </p:nvGrpSpPr>
          <p:grpSpPr>
            <a:xfrm>
              <a:off x="0" y="0"/>
              <a:ext cx="3699124" cy="4032592"/>
              <a:chOff x="0" y="0"/>
              <a:chExt cx="3699123" cy="4032591"/>
            </a:xfrm>
          </p:grpSpPr>
          <p:sp>
            <p:nvSpPr>
              <p:cNvPr id="3522" name="Rectangle"/>
              <p:cNvSpPr/>
              <p:nvPr/>
            </p:nvSpPr>
            <p:spPr>
              <a:xfrm>
                <a:off x="0" y="0"/>
                <a:ext cx="3699124" cy="4032592"/>
              </a:xfrm>
              <a:prstGeom prst="rect">
                <a:avLst/>
              </a:prstGeom>
              <a:solidFill>
                <a:srgbClr val="86D6FF"/>
              </a:solidFill>
              <a:ln w="635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523" name="retrieve…"/>
              <p:cNvSpPr/>
              <p:nvPr/>
            </p:nvSpPr>
            <p:spPr>
              <a:xfrm>
                <a:off x="1882664" y="193520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80000"/>
                  </a:lnSpc>
                  <a:defRPr b="1" sz="10000">
                    <a:solidFill>
                      <a:srgbClr val="000000"/>
                    </a:solidFill>
                    <a:latin typeface="Helvetica Neue"/>
                    <a:ea typeface="Helvetica Neue"/>
                    <a:cs typeface="Helvetica Neue"/>
                    <a:sym typeface="Helvetica Neue"/>
                  </a:defRPr>
                </a:pPr>
                <a:r>
                  <a:rPr sz="6600"/>
                  <a:t>retrieve</a:t>
                </a:r>
                <a:endParaRPr sz="6600"/>
              </a:p>
              <a:p>
                <a:pPr>
                  <a:lnSpc>
                    <a:spcPct val="80000"/>
                  </a:lnSpc>
                  <a:defRPr b="1" sz="10000">
                    <a:solidFill>
                      <a:srgbClr val="000000"/>
                    </a:solidFill>
                    <a:latin typeface="Helvetica Neue"/>
                    <a:ea typeface="Helvetica Neue"/>
                    <a:cs typeface="Helvetica Neue"/>
                    <a:sym typeface="Helvetica Neue"/>
                  </a:defRPr>
                </a:pPr>
                <a:r>
                  <a:rPr sz="6600"/>
                  <a:t>into</a:t>
                </a:r>
                <a:endParaRPr sz="6600"/>
              </a:p>
              <a:p>
                <a:pPr>
                  <a:lnSpc>
                    <a:spcPct val="80000"/>
                  </a:lnSpc>
                  <a:defRPr b="1" sz="10000">
                    <a:solidFill>
                      <a:srgbClr val="000000"/>
                    </a:solidFill>
                    <a:latin typeface="Helvetica Neue"/>
                    <a:ea typeface="Helvetica Neue"/>
                    <a:cs typeface="Helvetica Neue"/>
                    <a:sym typeface="Helvetica Neue"/>
                  </a:defRPr>
                </a:pPr>
                <a:r>
                  <a:rPr sz="6600"/>
                  <a:t>visible</a:t>
                </a:r>
                <a:endParaRPr sz="6600"/>
              </a:p>
              <a:p>
                <a:pPr>
                  <a:lnSpc>
                    <a:spcPct val="80000"/>
                  </a:lnSpc>
                  <a:defRPr b="1" sz="10000">
                    <a:solidFill>
                      <a:srgbClr val="000000"/>
                    </a:solidFill>
                    <a:latin typeface="Helvetica Neue"/>
                    <a:ea typeface="Helvetica Neue"/>
                    <a:cs typeface="Helvetica Neue"/>
                    <a:sym typeface="Helvetica Neue"/>
                  </a:defRPr>
                </a:pPr>
                <a:r>
                  <a:rPr sz="6600"/>
                  <a:t>state</a:t>
                </a:r>
              </a:p>
            </p:txBody>
          </p:sp>
        </p:grpSp>
        <p:sp>
          <p:nvSpPr>
            <p:cNvPr id="3525" name="←"/>
            <p:cNvSpPr/>
            <p:nvPr/>
          </p:nvSpPr>
          <p:spPr>
            <a:xfrm>
              <a:off x="3825743" y="201629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nSpc>
                  <a:spcPct val="80000"/>
                </a:lnSpc>
                <a:defRPr b="1" sz="20000">
                  <a:latin typeface="Helvetica Neue"/>
                  <a:ea typeface="Helvetica Neue"/>
                  <a:cs typeface="Helvetica Neue"/>
                  <a:sym typeface="Helvetica Neue"/>
                </a:defRPr>
              </a:lvl1pPr>
            </a:lstStyle>
            <a:p>
              <a:pPr/>
              <a:r>
                <a:t>←</a:t>
              </a:r>
            </a:p>
          </p:txBody>
        </p:sp>
      </p:grpSp>
      <p:sp>
        <p:nvSpPr>
          <p:cNvPr id="3527" name="a ←"/>
          <p:cNvSpPr txBox="1"/>
          <p:nvPr/>
        </p:nvSpPr>
        <p:spPr>
          <a:xfrm>
            <a:off x="1823320" y="4464808"/>
            <a:ext cx="4859656" cy="31679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180000"/>
              </a:lnSpc>
              <a:defRPr b="1" sz="20000">
                <a:latin typeface="Helvetica Neue"/>
                <a:ea typeface="Helvetica Neue"/>
                <a:cs typeface="Helvetica Neue"/>
                <a:sym typeface="Helvetica Neue"/>
              </a:defRPr>
            </a:pPr>
            <a:r>
              <a:rPr>
                <a:solidFill>
                  <a:srgbClr val="FF9300"/>
                </a:solidFill>
              </a:rPr>
              <a:t>a</a:t>
            </a:r>
            <a:r>
              <a:t> ←</a:t>
            </a:r>
          </a:p>
        </p:txBody>
      </p:sp>
      <p:sp>
        <p:nvSpPr>
          <p:cNvPr id="3528" name="b"/>
          <p:cNvSpPr txBox="1"/>
          <p:nvPr/>
        </p:nvSpPr>
        <p:spPr>
          <a:xfrm>
            <a:off x="7552915" y="4464808"/>
            <a:ext cx="1707516" cy="31679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80000"/>
              </a:lnSpc>
              <a:defRPr b="1" sz="20000">
                <a:solidFill>
                  <a:srgbClr val="B51700"/>
                </a:solidFill>
                <a:latin typeface="Helvetica Neue"/>
                <a:ea typeface="Helvetica Neue"/>
                <a:cs typeface="Helvetica Neue"/>
                <a:sym typeface="Helvetica Neue"/>
              </a:defRPr>
            </a:lvl1pPr>
          </a:lstStyle>
          <a:p>
            <a:pPr>
              <a:defRPr>
                <a:solidFill>
                  <a:srgbClr val="FFFFFF"/>
                </a:solidFill>
              </a:defRPr>
            </a:pPr>
            <a:r>
              <a:rPr>
                <a:solidFill>
                  <a:srgbClr val="B51700"/>
                </a:solidFill>
              </a:rPr>
              <a:t>b</a:t>
            </a:r>
          </a:p>
        </p:txBody>
      </p:sp>
      <p:sp>
        <p:nvSpPr>
          <p:cNvPr id="3529" name="a"/>
          <p:cNvSpPr txBox="1"/>
          <p:nvPr/>
        </p:nvSpPr>
        <p:spPr>
          <a:xfrm>
            <a:off x="1784929" y="4464808"/>
            <a:ext cx="1613536" cy="31679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180000"/>
              </a:lnSpc>
              <a:defRPr b="1" sz="20000">
                <a:solidFill>
                  <a:srgbClr val="FF9300"/>
                </a:solidFill>
                <a:latin typeface="Helvetica Neue"/>
                <a:ea typeface="Helvetica Neue"/>
                <a:cs typeface="Helvetica Neue"/>
                <a:sym typeface="Helvetica Neue"/>
              </a:defRPr>
            </a:lvl1pPr>
          </a:lstStyle>
          <a:p>
            <a:pPr>
              <a:defRPr>
                <a:solidFill>
                  <a:srgbClr val="FFFFFF"/>
                </a:solidFill>
              </a:defRPr>
            </a:pPr>
            <a:r>
              <a:rPr>
                <a:solidFill>
                  <a:srgbClr val="FF9300"/>
                </a:solidFill>
              </a:rPr>
              <a:t>a</a:t>
            </a:r>
          </a:p>
        </p:txBody>
      </p:sp>
      <p:sp>
        <p:nvSpPr>
          <p:cNvPr id="3530" name="Stephens, et al., Probabilistic Obfuscation through Covert Channels, Euro S&amp;P 2018"/>
          <p:cNvSpPr txBox="1"/>
          <p:nvPr/>
        </p:nvSpPr>
        <p:spPr>
          <a:xfrm>
            <a:off x="1664338" y="12613552"/>
            <a:ext cx="21055323"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L="642937" indent="-642937" algn="l" defTabSz="642937">
              <a:tabLst>
                <a:tab pos="190500" algn="l"/>
                <a:tab pos="635000" algn="l"/>
              </a:tabLst>
              <a:defRPr b="1" sz="4200">
                <a:solidFill>
                  <a:srgbClr val="000000"/>
                </a:solidFill>
                <a:latin typeface="+mj-lt"/>
                <a:ea typeface="+mj-ea"/>
                <a:cs typeface="+mj-cs"/>
                <a:sym typeface="Trebuchet MS"/>
              </a:defRPr>
            </a:lvl1pPr>
          </a:lstStyle>
          <a:p>
            <a:pPr/>
            <a:r>
              <a:t>Stephens, et al., Probabilistic Obfuscation through Covert Channels, Euro S&amp;P 2018</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576363 0.002326" origin="layout" pathEditMode="relative">
                                      <p:cBhvr>
                                        <p:cTn id="6" dur="1000" fill="hold"/>
                                        <p:tgtEl>
                                          <p:spTgt spid="3528"/>
                                        </p:tgtEl>
                                        <p:attrNameLst>
                                          <p:attrName>ppt_x</p:attrName>
                                          <p:attrName>ppt_y</p:attrName>
                                        </p:attrNameLst>
                                      </p:cBhvr>
                                    </p:animMotion>
                                  </p:childTnLst>
                                </p:cTn>
                              </p:par>
                            </p:childTnLst>
                          </p:cTn>
                        </p:par>
                        <p:par>
                          <p:cTn id="7" fill="hold">
                            <p:stCondLst>
                              <p:cond delay="1000"/>
                            </p:stCondLst>
                            <p:childTnLst>
                              <p:par>
                                <p:cTn id="8" presetClass="entr" nodeType="afterEffect" presetSubtype="0" presetID="1" grpId="2" fill="hold">
                                  <p:stCondLst>
                                    <p:cond delay="0"/>
                                  </p:stCondLst>
                                  <p:iterate type="el" backwards="0">
                                    <p:tmAbs val="0"/>
                                  </p:iterate>
                                  <p:childTnLst>
                                    <p:set>
                                      <p:cBhvr>
                                        <p:cTn id="9" fill="hold"/>
                                        <p:tgtEl>
                                          <p:spTgt spid="352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352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xit" nodeType="clickEffect" presetID="10" grpId="4" fill="hold">
                                  <p:stCondLst>
                                    <p:cond delay="0"/>
                                  </p:stCondLst>
                                  <p:iterate type="el" backwards="0">
                                    <p:tmAbs val="0"/>
                                  </p:iterate>
                                  <p:childTnLst>
                                    <p:animEffect filter="fade" transition="out">
                                      <p:cBhvr>
                                        <p:cTn id="17" dur="1500" fill="hold"/>
                                        <p:tgtEl>
                                          <p:spTgt spid="3529"/>
                                        </p:tgtEl>
                                      </p:cBhvr>
                                    </p:animEffect>
                                    <p:set>
                                      <p:cBhvr>
                                        <p:cTn id="18" fill="hold">
                                          <p:stCondLst>
                                            <p:cond delay="1499"/>
                                          </p:stCondLst>
                                        </p:cTn>
                                        <p:tgtEl>
                                          <p:spTgt spid="352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21" grpId="2"/>
      <p:bldP build="whole" bldLvl="1" animBg="1" rev="0" advAuto="0" spid="3526" grpId="3"/>
      <p:bldP build="whole" bldLvl="1" animBg="1" rev="0" advAuto="0" spid="3529" grpId="4"/>
    </p:bldLst>
  </p:timing>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536" name="Group"/>
          <p:cNvGrpSpPr/>
          <p:nvPr/>
        </p:nvGrpSpPr>
        <p:grpSpPr>
          <a:xfrm>
            <a:off x="1391739" y="2780106"/>
            <a:ext cx="1281371" cy="10232091"/>
            <a:chOff x="0" y="1462591"/>
            <a:chExt cx="1281369" cy="10232089"/>
          </a:xfrm>
        </p:grpSpPr>
        <p:sp>
          <p:nvSpPr>
            <p:cNvPr id="3534" name="start ← clock()"/>
            <p:cNvSpPr/>
            <p:nvPr/>
          </p:nvSpPr>
          <p:spPr>
            <a:xfrm>
              <a:off x="0" y="1462591"/>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nSpc>
                  <a:spcPct val="80000"/>
                </a:lnSpc>
                <a:defRPr b="1" sz="10000">
                  <a:latin typeface="Helvetica Neue"/>
                  <a:ea typeface="Helvetica Neue"/>
                  <a:cs typeface="Helvetica Neue"/>
                  <a:sym typeface="Helvetica Neue"/>
                </a:defRPr>
              </a:lvl1pPr>
            </a:lstStyle>
            <a:p>
              <a:pPr/>
              <a:r>
                <a:t>start ← clock()</a:t>
              </a:r>
            </a:p>
          </p:txBody>
        </p:sp>
        <p:sp>
          <p:nvSpPr>
            <p:cNvPr id="3535" name="a ← (clock()-start) &gt; 𝜹"/>
            <p:cNvSpPr/>
            <p:nvPr/>
          </p:nvSpPr>
          <p:spPr>
            <a:xfrm>
              <a:off x="11369" y="1042468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lnSpc>
                  <a:spcPct val="80000"/>
                </a:lnSpc>
                <a:defRPr b="1" sz="10000">
                  <a:latin typeface="Helvetica Neue"/>
                  <a:ea typeface="Helvetica Neue"/>
                  <a:cs typeface="Helvetica Neue"/>
                  <a:sym typeface="Helvetica Neue"/>
                </a:defRPr>
              </a:pPr>
              <a:r>
                <a:rPr>
                  <a:solidFill>
                    <a:srgbClr val="FF9300"/>
                  </a:solidFill>
                </a:rPr>
                <a:t>a</a:t>
              </a:r>
              <a:r>
                <a:t> ← (clock()-start) &gt; </a:t>
              </a:r>
              <a:r>
                <a:rPr>
                  <a:solidFill>
                    <a:srgbClr val="000000"/>
                  </a:solidFill>
                </a:rPr>
                <a:t>𝜹</a:t>
              </a:r>
            </a:p>
          </p:txBody>
        </p:sp>
      </p:grpSp>
      <p:grpSp>
        <p:nvGrpSpPr>
          <p:cNvPr id="3540" name="Group"/>
          <p:cNvGrpSpPr/>
          <p:nvPr/>
        </p:nvGrpSpPr>
        <p:grpSpPr>
          <a:xfrm>
            <a:off x="1407333" y="4146193"/>
            <a:ext cx="2453600" cy="5999327"/>
            <a:chOff x="0" y="1573345"/>
            <a:chExt cx="2453598" cy="5999326"/>
          </a:xfrm>
        </p:grpSpPr>
        <p:sp>
          <p:nvSpPr>
            <p:cNvPr id="3537" name="if (b == 1)…"/>
            <p:cNvSpPr/>
            <p:nvPr/>
          </p:nvSpPr>
          <p:spPr>
            <a:xfrm>
              <a:off x="0" y="3348163"/>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lnSpc>
                  <a:spcPct val="80000"/>
                </a:lnSpc>
                <a:defRPr b="1" sz="10000">
                  <a:latin typeface="Helvetica Neue"/>
                  <a:ea typeface="Helvetica Neue"/>
                  <a:cs typeface="Helvetica Neue"/>
                  <a:sym typeface="Helvetica Neue"/>
                </a:defRPr>
              </a:pPr>
              <a:r>
                <a:t>if (</a:t>
              </a:r>
              <a:r>
                <a:rPr>
                  <a:solidFill>
                    <a:srgbClr val="B51700"/>
                  </a:solidFill>
                </a:rPr>
                <a:t>b </a:t>
              </a:r>
              <a:r>
                <a:t>== 1)</a:t>
              </a:r>
            </a:p>
            <a:p>
              <a:pPr algn="l">
                <a:lnSpc>
                  <a:spcPct val="80000"/>
                </a:lnSpc>
                <a:defRPr b="1" sz="10000">
                  <a:latin typeface="Helvetica Neue"/>
                  <a:ea typeface="Helvetica Neue"/>
                  <a:cs typeface="Helvetica Neue"/>
                  <a:sym typeface="Helvetica Neue"/>
                </a:defRPr>
              </a:pPr>
            </a:p>
            <a:p>
              <a:pPr algn="l">
                <a:lnSpc>
                  <a:spcPct val="80000"/>
                </a:lnSpc>
                <a:defRPr b="1" sz="10000">
                  <a:latin typeface="Helvetica Neue"/>
                  <a:ea typeface="Helvetica Neue"/>
                  <a:cs typeface="Helvetica Neue"/>
                  <a:sym typeface="Helvetica Neue"/>
                </a:defRPr>
              </a:pPr>
              <a:r>
                <a:t>   </a:t>
              </a:r>
            </a:p>
            <a:p>
              <a:pPr algn="l">
                <a:lnSpc>
                  <a:spcPct val="80000"/>
                </a:lnSpc>
                <a:defRPr b="1" sz="10000">
                  <a:latin typeface="Helvetica Neue"/>
                  <a:ea typeface="Helvetica Neue"/>
                  <a:cs typeface="Helvetica Neue"/>
                  <a:sym typeface="Helvetica Neue"/>
                </a:defRPr>
              </a:pPr>
              <a:r>
                <a:t>else</a:t>
              </a:r>
            </a:p>
          </p:txBody>
        </p:sp>
        <p:pic>
          <p:nvPicPr>
            <p:cNvPr id="3538" name="tortoise_harerun.png" descr="tortoise_harerun.png"/>
            <p:cNvPicPr>
              <a:picLocks noChangeAspect="1"/>
            </p:cNvPicPr>
            <p:nvPr/>
          </p:nvPicPr>
          <p:blipFill>
            <a:blip r:embed="rId3">
              <a:extLst/>
            </a:blip>
            <a:srcRect l="0" t="0" r="0" b="0"/>
            <a:stretch>
              <a:fillRect/>
            </a:stretch>
          </p:blipFill>
          <p:spPr>
            <a:xfrm>
              <a:off x="591322" y="1573345"/>
              <a:ext cx="1862277" cy="2090108"/>
            </a:xfrm>
            <a:prstGeom prst="rect">
              <a:avLst/>
            </a:prstGeom>
            <a:ln w="12700" cap="flat">
              <a:noFill/>
              <a:miter lim="400000"/>
            </a:ln>
            <a:effectLst/>
          </p:spPr>
        </p:pic>
        <p:pic>
          <p:nvPicPr>
            <p:cNvPr id="3539" name="tortoise_harerun-1.png" descr="tortoise_harerun-1.png"/>
            <p:cNvPicPr>
              <a:picLocks noChangeAspect="1"/>
            </p:cNvPicPr>
            <p:nvPr/>
          </p:nvPicPr>
          <p:blipFill>
            <a:blip r:embed="rId4">
              <a:extLst/>
            </a:blip>
            <a:srcRect l="2384" t="0" r="2384" b="0"/>
            <a:stretch>
              <a:fillRect/>
            </a:stretch>
          </p:blipFill>
          <p:spPr>
            <a:xfrm>
              <a:off x="591323" y="5482563"/>
              <a:ext cx="1862276" cy="2090109"/>
            </a:xfrm>
            <a:prstGeom prst="rect">
              <a:avLst/>
            </a:prstGeom>
            <a:ln w="12700" cap="flat">
              <a:noFill/>
              <a:miter lim="400000"/>
            </a:ln>
            <a:effectLst/>
          </p:spPr>
        </p:pic>
      </p:grpSp>
      <p:grpSp>
        <p:nvGrpSpPr>
          <p:cNvPr id="3547" name="Group"/>
          <p:cNvGrpSpPr/>
          <p:nvPr/>
        </p:nvGrpSpPr>
        <p:grpSpPr>
          <a:xfrm>
            <a:off x="14753885" y="-2050009"/>
            <a:ext cx="8575548" cy="15215497"/>
            <a:chOff x="0" y="0"/>
            <a:chExt cx="8575547" cy="15215496"/>
          </a:xfrm>
        </p:grpSpPr>
        <p:sp>
          <p:nvSpPr>
            <p:cNvPr id="3541" name="Line"/>
            <p:cNvSpPr/>
            <p:nvPr/>
          </p:nvSpPr>
          <p:spPr>
            <a:xfrm>
              <a:off x="6197212" y="11047974"/>
              <a:ext cx="10592" cy="1425384"/>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542" name="“a depends…"/>
            <p:cNvSpPr/>
            <p:nvPr/>
          </p:nvSpPr>
          <p:spPr>
            <a:xfrm>
              <a:off x="6553669" y="1353778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sz="6000">
                  <a:solidFill>
                    <a:srgbClr val="000000"/>
                  </a:solidFill>
                  <a:latin typeface="+mj-lt"/>
                  <a:ea typeface="+mj-ea"/>
                  <a:cs typeface="+mj-cs"/>
                  <a:sym typeface="Trebuchet MS"/>
                </a:defRPr>
              </a:pPr>
              <a:r>
                <a:t>“</a:t>
              </a:r>
              <a:r>
                <a:rPr>
                  <a:solidFill>
                    <a:srgbClr val="FF9300"/>
                  </a:solidFill>
                </a:rPr>
                <a:t>a</a:t>
              </a:r>
              <a:r>
                <a:t> depends </a:t>
              </a:r>
            </a:p>
            <a:p>
              <a:pPr>
                <a:defRPr b="1" sz="6000">
                  <a:solidFill>
                    <a:srgbClr val="000000"/>
                  </a:solidFill>
                  <a:latin typeface="+mj-lt"/>
                  <a:ea typeface="+mj-ea"/>
                  <a:cs typeface="+mj-cs"/>
                  <a:sym typeface="Trebuchet MS"/>
                </a:defRPr>
              </a:pPr>
              <a:r>
                <a:t>on clock()”</a:t>
              </a:r>
            </a:p>
          </p:txBody>
        </p:sp>
        <p:grpSp>
          <p:nvGrpSpPr>
            <p:cNvPr id="3545" name="Group"/>
            <p:cNvGrpSpPr/>
            <p:nvPr/>
          </p:nvGrpSpPr>
          <p:grpSpPr>
            <a:xfrm>
              <a:off x="3296158" y="8069922"/>
              <a:ext cx="5279390" cy="2290181"/>
              <a:chOff x="0" y="0"/>
              <a:chExt cx="5279388" cy="2290180"/>
            </a:xfrm>
          </p:grpSpPr>
          <p:sp>
            <p:nvSpPr>
              <p:cNvPr id="3543" name="Rounded Rectangle"/>
              <p:cNvSpPr/>
              <p:nvPr/>
            </p:nvSpPr>
            <p:spPr>
              <a:xfrm>
                <a:off x="235706" y="0"/>
                <a:ext cx="4807978" cy="2290181"/>
              </a:xfrm>
              <a:prstGeom prst="roundRect">
                <a:avLst>
                  <a:gd name="adj" fmla="val 29852"/>
                </a:avLst>
              </a:prstGeom>
              <a:solidFill>
                <a:srgbClr val="87D6FF"/>
              </a:solidFill>
              <a:ln w="101600" cap="flat">
                <a:solidFill>
                  <a:srgbClr val="3D315B"/>
                </a:solidFill>
                <a:prstDash val="solid"/>
                <a:miter lim="400000"/>
              </a:ln>
              <a:effectLst>
                <a:outerShdw sx="100000" sy="100000" kx="0" ky="0" algn="b" rotWithShape="0" blurRad="190500" dist="228600" dir="959345">
                  <a:srgbClr val="000000"/>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3544" name="Program…"/>
              <p:cNvSpPr txBox="1"/>
              <p:nvPr/>
            </p:nvSpPr>
            <p:spPr>
              <a:xfrm>
                <a:off x="0" y="78173"/>
                <a:ext cx="5279389" cy="21338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1" sz="6000">
                    <a:solidFill>
                      <a:srgbClr val="000000"/>
                    </a:solidFill>
                    <a:latin typeface="+mj-lt"/>
                    <a:ea typeface="+mj-ea"/>
                    <a:cs typeface="+mj-cs"/>
                    <a:sym typeface="Trebuchet MS"/>
                  </a:defRPr>
                </a:pPr>
                <a:r>
                  <a:t>Program</a:t>
                </a:r>
              </a:p>
              <a:p>
                <a:pPr>
                  <a:defRPr b="1" sz="6000">
                    <a:solidFill>
                      <a:srgbClr val="000000"/>
                    </a:solidFill>
                    <a:latin typeface="+mj-lt"/>
                    <a:ea typeface="+mj-ea"/>
                    <a:cs typeface="+mj-cs"/>
                    <a:sym typeface="Trebuchet MS"/>
                  </a:defRPr>
                </a:pPr>
                <a:r>
                  <a:t>Analysis</a:t>
                </a:r>
              </a:p>
            </p:txBody>
          </p:sp>
        </p:grpSp>
        <p:sp>
          <p:nvSpPr>
            <p:cNvPr id="3546" name="}"/>
            <p:cNvSpPr txBox="1"/>
            <p:nvPr/>
          </p:nvSpPr>
          <p:spPr>
            <a:xfrm>
              <a:off x="0" y="0"/>
              <a:ext cx="3017359" cy="152154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100000">
                  <a:solidFill>
                    <a:srgbClr val="731B70"/>
                  </a:solidFill>
                  <a:latin typeface="Avenir Next Condensed"/>
                  <a:ea typeface="Avenir Next Condensed"/>
                  <a:cs typeface="Avenir Next Condensed"/>
                  <a:sym typeface="Avenir Next Condensed"/>
                </a:defRPr>
              </a:lvl1pPr>
            </a:lstStyle>
            <a:p>
              <a:pPr/>
              <a:r>
                <a:t>}</a:t>
              </a:r>
            </a:p>
          </p:txBody>
        </p:sp>
      </p:grpSp>
      <p:grpSp>
        <p:nvGrpSpPr>
          <p:cNvPr id="3550" name="Group"/>
          <p:cNvGrpSpPr/>
          <p:nvPr/>
        </p:nvGrpSpPr>
        <p:grpSpPr>
          <a:xfrm>
            <a:off x="2194442" y="2188006"/>
            <a:ext cx="12330270" cy="8622844"/>
            <a:chOff x="0" y="0"/>
            <a:chExt cx="12330269" cy="8622842"/>
          </a:xfrm>
        </p:grpSpPr>
        <p:sp>
          <p:nvSpPr>
            <p:cNvPr id="3548" name="Line"/>
            <p:cNvSpPr/>
            <p:nvPr/>
          </p:nvSpPr>
          <p:spPr>
            <a:xfrm>
              <a:off x="0" y="0"/>
              <a:ext cx="6920803" cy="8622843"/>
            </a:xfrm>
            <a:custGeom>
              <a:avLst/>
              <a:gdLst/>
              <a:ahLst/>
              <a:cxnLst>
                <a:cxn ang="0">
                  <a:pos x="wd2" y="hd2"/>
                </a:cxn>
                <a:cxn ang="5400000">
                  <a:pos x="wd2" y="hd2"/>
                </a:cxn>
                <a:cxn ang="10800000">
                  <a:pos x="wd2" y="hd2"/>
                </a:cxn>
                <a:cxn ang="16200000">
                  <a:pos x="wd2" y="hd2"/>
                </a:cxn>
              </a:cxnLst>
              <a:rect l="0" t="0" r="r" b="b"/>
              <a:pathLst>
                <a:path w="19407" h="21150" fill="norm" stroke="1" extrusionOk="0">
                  <a:moveTo>
                    <a:pt x="3953" y="2052"/>
                  </a:moveTo>
                  <a:cubicBezTo>
                    <a:pt x="6067" y="294"/>
                    <a:pt x="9270" y="-450"/>
                    <a:pt x="12288" y="277"/>
                  </a:cubicBezTo>
                  <a:cubicBezTo>
                    <a:pt x="19128" y="1924"/>
                    <a:pt x="21600" y="9068"/>
                    <a:pt x="17214" y="13684"/>
                  </a:cubicBezTo>
                  <a:cubicBezTo>
                    <a:pt x="16675" y="14251"/>
                    <a:pt x="16015" y="14830"/>
                    <a:pt x="15225" y="15237"/>
                  </a:cubicBezTo>
                  <a:cubicBezTo>
                    <a:pt x="14444" y="15639"/>
                    <a:pt x="13564" y="15835"/>
                    <a:pt x="12704" y="16061"/>
                  </a:cubicBezTo>
                  <a:cubicBezTo>
                    <a:pt x="8223" y="17240"/>
                    <a:pt x="3950" y="18956"/>
                    <a:pt x="0" y="21150"/>
                  </a:cubicBezTo>
                </a:path>
              </a:pathLst>
            </a:custGeom>
            <a:noFill/>
            <a:ln w="177800" cap="flat">
              <a:solidFill>
                <a:srgbClr val="B51700"/>
              </a:solidFill>
              <a:prstDash val="sysDot"/>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549" name="no data or control…"/>
            <p:cNvSpPr txBox="1"/>
            <p:nvPr/>
          </p:nvSpPr>
          <p:spPr>
            <a:xfrm>
              <a:off x="6030409" y="2311139"/>
              <a:ext cx="6299861" cy="3043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defRPr b="1" sz="6000">
                  <a:solidFill>
                    <a:srgbClr val="000000"/>
                  </a:solidFill>
                  <a:latin typeface="Helvetica Neue"/>
                  <a:ea typeface="Helvetica Neue"/>
                  <a:cs typeface="Helvetica Neue"/>
                  <a:sym typeface="Helvetica Neue"/>
                </a:defRPr>
              </a:pPr>
              <a:r>
                <a:t>no data or control</a:t>
              </a:r>
            </a:p>
            <a:p>
              <a:pPr>
                <a:defRPr b="1" sz="6000">
                  <a:solidFill>
                    <a:srgbClr val="000000"/>
                  </a:solidFill>
                  <a:latin typeface="Helvetica Neue"/>
                  <a:ea typeface="Helvetica Neue"/>
                  <a:cs typeface="Helvetica Neue"/>
                  <a:sym typeface="Helvetica Neue"/>
                </a:defRPr>
              </a:pPr>
              <a:r>
                <a:t>dependence! </a:t>
              </a:r>
            </a:p>
          </p:txBody>
        </p:sp>
      </p:grpSp>
      <p:sp>
        <p:nvSpPr>
          <p:cNvPr id="3551" name="😄"/>
          <p:cNvSpPr txBox="1"/>
          <p:nvPr/>
        </p:nvSpPr>
        <p:spPr>
          <a:xfrm>
            <a:off x="12904553" y="5243102"/>
            <a:ext cx="1298576"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9000">
                <a:solidFill>
                  <a:srgbClr val="000000"/>
                </a:solidFill>
                <a:latin typeface="Apple Color Emoji"/>
                <a:ea typeface="Apple Color Emoji"/>
                <a:cs typeface="Apple Color Emoji"/>
                <a:sym typeface="Apple Color Emoji"/>
              </a:defRPr>
            </a:lvl1pPr>
          </a:lstStyle>
          <a:p>
            <a:pPr>
              <a:defRPr b="1" sz="3200">
                <a:latin typeface="Helvetica Neue"/>
                <a:ea typeface="Helvetica Neue"/>
                <a:cs typeface="Helvetica Neue"/>
                <a:sym typeface="Helvetica Neue"/>
              </a:defRPr>
            </a:pPr>
            <a:r>
              <a:rPr b="0" sz="9000">
                <a:latin typeface="Apple Color Emoji"/>
                <a:ea typeface="Apple Color Emoji"/>
                <a:cs typeface="Apple Color Emoji"/>
                <a:sym typeface="Apple Color Emoji"/>
              </a:rP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550"/>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355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35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47" grpId="4"/>
      <p:bldP build="whole" bldLvl="1" animBg="1" rev="0" advAuto="0" spid="3550" grpId="2"/>
      <p:bldP build="whole" bldLvl="1" animBg="1" rev="0" advAuto="0" spid="3536" grpId="1"/>
      <p:bldP build="whole" bldLvl="1" animBg="1" rev="0" advAuto="0" spid="3551" grpId="3"/>
    </p:bldLst>
  </p:timing>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5" name="start ← clock()…"/>
          <p:cNvSpPr txBox="1"/>
          <p:nvPr/>
        </p:nvSpPr>
        <p:spPr>
          <a:xfrm>
            <a:off x="1411080" y="1317541"/>
            <a:ext cx="13122276" cy="1087261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10000">
                <a:latin typeface="Helvetica Neue"/>
                <a:ea typeface="Helvetica Neue"/>
                <a:cs typeface="Helvetica Neue"/>
                <a:sym typeface="Helvetica Neue"/>
              </a:defRPr>
            </a:pPr>
            <a:r>
              <a:t>start ← clock()</a:t>
            </a:r>
          </a:p>
          <a:p>
            <a:pPr algn="l">
              <a:lnSpc>
                <a:spcPct val="80000"/>
              </a:lnSpc>
              <a:defRPr b="1" sz="10000">
                <a:latin typeface="Helvetica Neue"/>
                <a:ea typeface="Helvetica Neue"/>
                <a:cs typeface="Helvetica Neue"/>
                <a:sym typeface="Helvetica Neue"/>
              </a:defRPr>
            </a:pPr>
            <a:r>
              <a:t>if (</a:t>
            </a:r>
            <a:r>
              <a:rPr>
                <a:solidFill>
                  <a:srgbClr val="B51700"/>
                </a:solidFill>
              </a:rPr>
              <a:t>b </a:t>
            </a:r>
            <a:r>
              <a:t>== 1)</a:t>
            </a:r>
          </a:p>
          <a:p>
            <a:pPr algn="l">
              <a:lnSpc>
                <a:spcPct val="80000"/>
              </a:lnSpc>
              <a:defRPr b="1" sz="10000">
                <a:latin typeface="Helvetica Neue"/>
                <a:ea typeface="Helvetica Neue"/>
                <a:cs typeface="Helvetica Neue"/>
                <a:sym typeface="Helvetica Neue"/>
              </a:defRPr>
            </a:pPr>
          </a:p>
          <a:p>
            <a:pPr algn="l">
              <a:lnSpc>
                <a:spcPct val="80000"/>
              </a:lnSpc>
              <a:defRPr b="1" sz="10000">
                <a:latin typeface="Helvetica Neue"/>
                <a:ea typeface="Helvetica Neue"/>
                <a:cs typeface="Helvetica Neue"/>
                <a:sym typeface="Helvetica Neue"/>
              </a:defRPr>
            </a:pPr>
            <a:r>
              <a:t>   </a:t>
            </a:r>
          </a:p>
          <a:p>
            <a:pPr algn="l">
              <a:lnSpc>
                <a:spcPct val="80000"/>
              </a:lnSpc>
              <a:defRPr b="1" sz="10000">
                <a:latin typeface="Helvetica Neue"/>
                <a:ea typeface="Helvetica Neue"/>
                <a:cs typeface="Helvetica Neue"/>
                <a:sym typeface="Helvetica Neue"/>
              </a:defRPr>
            </a:pPr>
            <a:r>
              <a:t>else</a:t>
            </a:r>
          </a:p>
          <a:p>
            <a:pPr algn="l">
              <a:lnSpc>
                <a:spcPct val="80000"/>
              </a:lnSpc>
              <a:defRPr b="1" sz="10000">
                <a:latin typeface="Helvetica Neue"/>
                <a:ea typeface="Helvetica Neue"/>
                <a:cs typeface="Helvetica Neue"/>
                <a:sym typeface="Helvetica Neue"/>
              </a:defRPr>
            </a:pPr>
          </a:p>
          <a:p>
            <a:pPr algn="l">
              <a:lnSpc>
                <a:spcPct val="80000"/>
              </a:lnSpc>
              <a:defRPr b="1" sz="10000">
                <a:latin typeface="Helvetica Neue"/>
                <a:ea typeface="Helvetica Neue"/>
                <a:cs typeface="Helvetica Neue"/>
                <a:sym typeface="Helvetica Neue"/>
              </a:defRPr>
            </a:pPr>
          </a:p>
          <a:p>
            <a:pPr algn="l">
              <a:lnSpc>
                <a:spcPct val="80000"/>
              </a:lnSpc>
              <a:defRPr b="1" sz="10000">
                <a:latin typeface="Helvetica Neue"/>
                <a:ea typeface="Helvetica Neue"/>
                <a:cs typeface="Helvetica Neue"/>
                <a:sym typeface="Helvetica Neue"/>
              </a:defRPr>
            </a:pPr>
            <a:r>
              <a:rPr>
                <a:solidFill>
                  <a:srgbClr val="FF9300"/>
                </a:solidFill>
              </a:rPr>
              <a:t>a</a:t>
            </a:r>
            <a:r>
              <a:t> ← (clock()-start) &gt; </a:t>
            </a:r>
            <a:r>
              <a:rPr>
                <a:solidFill>
                  <a:srgbClr val="000000"/>
                </a:solidFill>
              </a:rPr>
              <a:t>𝜹</a:t>
            </a:r>
          </a:p>
        </p:txBody>
      </p:sp>
      <p:pic>
        <p:nvPicPr>
          <p:cNvPr id="3556" name="tortoise_harerun.png" descr="tortoise_harerun.png"/>
          <p:cNvPicPr>
            <a:picLocks noChangeAspect="1"/>
          </p:cNvPicPr>
          <p:nvPr/>
        </p:nvPicPr>
        <p:blipFill>
          <a:blip r:embed="rId3">
            <a:extLst/>
          </a:blip>
          <a:stretch>
            <a:fillRect/>
          </a:stretch>
        </p:blipFill>
        <p:spPr>
          <a:xfrm>
            <a:off x="2882900" y="4279900"/>
            <a:ext cx="1862276" cy="2090108"/>
          </a:xfrm>
          <a:prstGeom prst="rect">
            <a:avLst/>
          </a:prstGeom>
          <a:ln w="12700">
            <a:miter lim="400000"/>
          </a:ln>
        </p:spPr>
      </p:pic>
      <p:pic>
        <p:nvPicPr>
          <p:cNvPr id="3557" name="tortoise_harerun-1.png" descr="tortoise_harerun-1.png"/>
          <p:cNvPicPr>
            <a:picLocks noChangeAspect="1"/>
          </p:cNvPicPr>
          <p:nvPr/>
        </p:nvPicPr>
        <p:blipFill>
          <a:blip r:embed="rId4">
            <a:extLst/>
          </a:blip>
          <a:srcRect l="2384" t="0" r="2384" b="0"/>
          <a:stretch>
            <a:fillRect/>
          </a:stretch>
        </p:blipFill>
        <p:spPr>
          <a:xfrm>
            <a:off x="2882900" y="8194522"/>
            <a:ext cx="1862276" cy="2090108"/>
          </a:xfrm>
          <a:prstGeom prst="rect">
            <a:avLst/>
          </a:prstGeom>
          <a:ln w="12700">
            <a:miter lim="400000"/>
          </a:ln>
        </p:spPr>
      </p:pic>
      <p:sp>
        <p:nvSpPr>
          <p:cNvPr id="3558" name="for(i=0; i&lt;n; i++);"/>
          <p:cNvSpPr txBox="1"/>
          <p:nvPr/>
        </p:nvSpPr>
        <p:spPr>
          <a:xfrm>
            <a:off x="3055846" y="4571481"/>
            <a:ext cx="9855836" cy="292518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10000">
                <a:latin typeface="Helvetica Neue"/>
                <a:ea typeface="Helvetica Neue"/>
                <a:cs typeface="Helvetica Neue"/>
                <a:sym typeface="Helvetica Neue"/>
              </a:defRPr>
            </a:pPr>
            <a:r>
              <a:t>for(i=0; i&lt;</a:t>
            </a:r>
            <a:r>
              <a:rPr>
                <a:solidFill>
                  <a:schemeClr val="accent5"/>
                </a:solidFill>
              </a:rPr>
              <a:t>n</a:t>
            </a:r>
            <a:r>
              <a:t>; i++);</a:t>
            </a:r>
          </a:p>
        </p:txBody>
      </p:sp>
      <p:sp>
        <p:nvSpPr>
          <p:cNvPr id="3559" name="for(i=0; i&lt;m; i++);"/>
          <p:cNvSpPr txBox="1"/>
          <p:nvPr/>
        </p:nvSpPr>
        <p:spPr>
          <a:xfrm>
            <a:off x="3208527" y="8394370"/>
            <a:ext cx="10253346" cy="292518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10000">
                <a:latin typeface="Helvetica Neue"/>
                <a:ea typeface="Helvetica Neue"/>
                <a:cs typeface="Helvetica Neue"/>
                <a:sym typeface="Helvetica Neue"/>
              </a:defRPr>
            </a:pPr>
            <a:r>
              <a:t>for(i=0; i&lt;</a:t>
            </a:r>
            <a:r>
              <a:rPr>
                <a:solidFill>
                  <a:schemeClr val="accent5"/>
                </a:solidFill>
              </a:rPr>
              <a:t>m</a:t>
            </a:r>
            <a:r>
              <a:t>; i++);</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536979 0.015205" origin="layout" pathEditMode="relative">
                                      <p:cBhvr>
                                        <p:cTn id="6" dur="1000" fill="hold"/>
                                        <p:tgtEl>
                                          <p:spTgt spid="3556"/>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537101 0.009066" origin="layout" pathEditMode="relative">
                                      <p:cBhvr>
                                        <p:cTn id="9" dur="1000" fill="hold"/>
                                        <p:tgtEl>
                                          <p:spTgt spid="3557"/>
                                        </p:tgtEl>
                                        <p:attrNameLst>
                                          <p:attrName>ppt_x</p:attrName>
                                          <p:attrName>ppt_y</p:attrName>
                                        </p:attrNameLst>
                                      </p:cBhvr>
                                    </p:animMotion>
                                  </p:childTnLst>
                                </p:cTn>
                              </p:par>
                            </p:childTnLst>
                          </p:cTn>
                        </p:par>
                        <p:par>
                          <p:cTn id="10" fill="hold">
                            <p:stCondLst>
                              <p:cond delay="1000"/>
                            </p:stCondLst>
                            <p:childTnLst>
                              <p:par>
                                <p:cTn id="11" presetClass="entr" nodeType="afterEffect" presetSubtype="0" presetID="1" grpId="3" fill="hold">
                                  <p:stCondLst>
                                    <p:cond delay="0"/>
                                  </p:stCondLst>
                                  <p:iterate type="el" backwards="0">
                                    <p:tmAbs val="0"/>
                                  </p:iterate>
                                  <p:childTnLst>
                                    <p:set>
                                      <p:cBhvr>
                                        <p:cTn id="12" fill="hold"/>
                                        <p:tgtEl>
                                          <p:spTgt spid="3559"/>
                                        </p:tgtEl>
                                        <p:attrNameLst>
                                          <p:attrName>style.visibility</p:attrName>
                                        </p:attrNameLst>
                                      </p:cBhvr>
                                      <p:to>
                                        <p:strVal val="visible"/>
                                      </p:to>
                                    </p:set>
                                  </p:childTnLst>
                                </p:cTn>
                              </p:par>
                            </p:childTnLst>
                          </p:cTn>
                        </p:par>
                        <p:par>
                          <p:cTn id="13" fill="hold">
                            <p:stCondLst>
                              <p:cond delay="1000"/>
                            </p:stCondLst>
                            <p:childTnLst>
                              <p:par>
                                <p:cTn id="14" presetClass="entr" nodeType="afterEffect" presetSubtype="0" presetID="1" grpId="4" fill="hold">
                                  <p:stCondLst>
                                    <p:cond delay="0"/>
                                  </p:stCondLst>
                                  <p:iterate type="el" backwards="0">
                                    <p:tmAbs val="0"/>
                                  </p:iterate>
                                  <p:childTnLst>
                                    <p:set>
                                      <p:cBhvr>
                                        <p:cTn id="15" fill="hold"/>
                                        <p:tgtEl>
                                          <p:spTgt spid="3558"/>
                                        </p:tgtEl>
                                        <p:attrNameLst>
                                          <p:attrName>style.visibility</p:attrName>
                                        </p:attrNameLst>
                                      </p:cBhvr>
                                      <p:to>
                                        <p:strVal val="visible"/>
                                      </p:to>
                                    </p:set>
                                  </p:childTnLst>
                                </p:cTn>
                              </p:par>
                            </p:childTnLst>
                          </p:cTn>
                        </p:par>
                        <p:par>
                          <p:cTn id="16" fill="hold">
                            <p:stCondLst>
                              <p:cond delay="0"/>
                            </p:stCondLst>
                            <p:childTnLst>
                              <p:par>
                                <p:cTn id="17" presetClass="emph" nodeType="afterEffect" presetSubtype="0" presetID="8" grpId="5" accel="50000" decel="50000" fill="hold">
                                  <p:stCondLst>
                                    <p:cond delay="0"/>
                                  </p:stCondLst>
                                  <p:childTnLst>
                                    <p:animRot by="86340000">
                                      <p:cBhvr>
                                        <p:cTn id="18" dur="4000" fill="hold"/>
                                        <p:tgtEl>
                                          <p:spTgt spid="3556"/>
                                        </p:tgtEl>
                                        <p:attrNameLst>
                                          <p:attrName>r</p:attrName>
                                        </p:attrNameLst>
                                      </p:cBhvr>
                                    </p:animRot>
                                  </p:childTnLst>
                                </p:cTn>
                              </p:par>
                            </p:childTnLst>
                          </p:cTn>
                        </p:par>
                        <p:par>
                          <p:cTn id="19" fill="hold">
                            <p:stCondLst>
                              <p:cond delay="0"/>
                            </p:stCondLst>
                            <p:childTnLst>
                              <p:par>
                                <p:cTn id="20" presetClass="emph" nodeType="withEffect" presetSubtype="0" presetID="8" grpId="6" accel="50000" decel="50000" fill="hold">
                                  <p:stCondLst>
                                    <p:cond delay="0"/>
                                  </p:stCondLst>
                                  <p:childTnLst>
                                    <p:animRot by="86340000">
                                      <p:cBhvr>
                                        <p:cTn id="21" dur="2000" fill="hold"/>
                                        <p:tgtEl>
                                          <p:spTgt spid="3557"/>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58" grpId="4"/>
      <p:bldP build="whole" bldLvl="1" animBg="1" rev="0" advAuto="0" spid="3556" grpId="5"/>
      <p:bldP build="whole" bldLvl="1" animBg="1" rev="0" advAuto="0" spid="3559" grpId="3"/>
      <p:bldP build="whole" bldLvl="1" animBg="1" rev="0" advAuto="0" spid="3557" grpId="6"/>
    </p:bldLst>
  </p:timing>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581" name="Group"/>
          <p:cNvGrpSpPr/>
          <p:nvPr/>
        </p:nvGrpSpPr>
        <p:grpSpPr>
          <a:xfrm>
            <a:off x="13335007" y="1727081"/>
            <a:ext cx="10271402" cy="10261838"/>
            <a:chOff x="0" y="0"/>
            <a:chExt cx="10271400" cy="10261837"/>
          </a:xfrm>
        </p:grpSpPr>
        <p:sp>
          <p:nvSpPr>
            <p:cNvPr id="3563" name="Oval"/>
            <p:cNvSpPr/>
            <p:nvPr/>
          </p:nvSpPr>
          <p:spPr>
            <a:xfrm>
              <a:off x="0" y="0"/>
              <a:ext cx="10232983" cy="10261838"/>
            </a:xfrm>
            <a:prstGeom prst="ellipse">
              <a:avLst/>
            </a:prstGeom>
            <a:solidFill>
              <a:srgbClr val="F8BA00"/>
            </a:solidFill>
            <a:ln w="254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564" name="Oval"/>
            <p:cNvSpPr/>
            <p:nvPr/>
          </p:nvSpPr>
          <p:spPr>
            <a:xfrm>
              <a:off x="192272" y="1041014"/>
              <a:ext cx="8156809" cy="8179810"/>
            </a:xfrm>
            <a:prstGeom prst="ellipse">
              <a:avLst/>
            </a:prstGeom>
            <a:solidFill>
              <a:srgbClr val="7856A2"/>
            </a:solidFill>
            <a:ln w="254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565" name="signal()"/>
            <p:cNvSpPr txBox="1"/>
            <p:nvPr/>
          </p:nvSpPr>
          <p:spPr>
            <a:xfrm>
              <a:off x="5400351" y="2148538"/>
              <a:ext cx="2036158" cy="8109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lnSpc>
                  <a:spcPct val="80000"/>
                </a:lnSpc>
                <a:defRPr b="1" sz="3200">
                  <a:latin typeface="Helvetica Neue"/>
                  <a:ea typeface="Helvetica Neue"/>
                  <a:cs typeface="Helvetica Neue"/>
                  <a:sym typeface="Helvetica Neue"/>
                </a:defRPr>
              </a:lvl1pPr>
            </a:lstStyle>
            <a:p>
              <a:pPr/>
              <a:r>
                <a:t>signal()</a:t>
              </a:r>
            </a:p>
          </p:txBody>
        </p:sp>
        <p:sp>
          <p:nvSpPr>
            <p:cNvPr id="3566" name="read()"/>
            <p:cNvSpPr txBox="1"/>
            <p:nvPr/>
          </p:nvSpPr>
          <p:spPr>
            <a:xfrm>
              <a:off x="6488695" y="3802281"/>
              <a:ext cx="1660343" cy="810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lnSpc>
                  <a:spcPct val="80000"/>
                </a:lnSpc>
                <a:defRPr b="1" sz="3200">
                  <a:latin typeface="Helvetica Neue"/>
                  <a:ea typeface="Helvetica Neue"/>
                  <a:cs typeface="Helvetica Neue"/>
                  <a:sym typeface="Helvetica Neue"/>
                </a:defRPr>
              </a:lvl1pPr>
            </a:lstStyle>
            <a:p>
              <a:pPr/>
              <a:r>
                <a:t>read()</a:t>
              </a:r>
            </a:p>
          </p:txBody>
        </p:sp>
        <p:sp>
          <p:nvSpPr>
            <p:cNvPr id="3567" name="write()"/>
            <p:cNvSpPr txBox="1"/>
            <p:nvPr/>
          </p:nvSpPr>
          <p:spPr>
            <a:xfrm>
              <a:off x="6419805" y="5858108"/>
              <a:ext cx="1798123" cy="8109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lnSpc>
                  <a:spcPct val="80000"/>
                </a:lnSpc>
                <a:defRPr b="1" sz="3200">
                  <a:latin typeface="Helvetica Neue"/>
                  <a:ea typeface="Helvetica Neue"/>
                  <a:cs typeface="Helvetica Neue"/>
                  <a:sym typeface="Helvetica Neue"/>
                </a:defRPr>
              </a:lvl1pPr>
            </a:lstStyle>
            <a:p>
              <a:pPr/>
              <a:r>
                <a:t>write()</a:t>
              </a:r>
            </a:p>
          </p:txBody>
        </p:sp>
        <p:grpSp>
          <p:nvGrpSpPr>
            <p:cNvPr id="3572" name="Group"/>
            <p:cNvGrpSpPr/>
            <p:nvPr/>
          </p:nvGrpSpPr>
          <p:grpSpPr>
            <a:xfrm>
              <a:off x="424761" y="2055639"/>
              <a:ext cx="6271739" cy="6150561"/>
              <a:chOff x="0" y="0"/>
              <a:chExt cx="6271737" cy="6150559"/>
            </a:xfrm>
          </p:grpSpPr>
          <p:grpSp>
            <p:nvGrpSpPr>
              <p:cNvPr id="3570" name="Group"/>
              <p:cNvGrpSpPr/>
              <p:nvPr/>
            </p:nvGrpSpPr>
            <p:grpSpPr>
              <a:xfrm>
                <a:off x="0" y="0"/>
                <a:ext cx="6271738" cy="6150560"/>
                <a:chOff x="0" y="0"/>
                <a:chExt cx="6271737" cy="6150559"/>
              </a:xfrm>
            </p:grpSpPr>
            <p:sp>
              <p:nvSpPr>
                <p:cNvPr id="3568" name="Oval"/>
                <p:cNvSpPr/>
                <p:nvPr/>
              </p:nvSpPr>
              <p:spPr>
                <a:xfrm>
                  <a:off x="0" y="0"/>
                  <a:ext cx="6133265" cy="6150560"/>
                </a:xfrm>
                <a:prstGeom prst="ellipse">
                  <a:avLst/>
                </a:prstGeom>
                <a:solidFill>
                  <a:srgbClr val="84A83E"/>
                </a:solidFill>
                <a:ln w="254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pic>
              <p:nvPicPr>
                <p:cNvPr id="3569" name="folder-structure.png" descr="folder-structure.png"/>
                <p:cNvPicPr>
                  <a:picLocks noChangeAspect="1"/>
                </p:cNvPicPr>
                <p:nvPr/>
              </p:nvPicPr>
              <p:blipFill>
                <a:blip r:embed="rId3">
                  <a:extLst/>
                </a:blip>
                <a:stretch>
                  <a:fillRect/>
                </a:stretch>
              </p:blipFill>
              <p:spPr>
                <a:xfrm>
                  <a:off x="3412468" y="632987"/>
                  <a:ext cx="2859270" cy="2859270"/>
                </a:xfrm>
                <a:prstGeom prst="rect">
                  <a:avLst/>
                </a:prstGeom>
                <a:ln w="12700" cap="flat">
                  <a:noFill/>
                  <a:miter lim="400000"/>
                </a:ln>
                <a:effectLst/>
              </p:spPr>
            </p:pic>
          </p:grpSp>
          <p:sp>
            <p:nvSpPr>
              <p:cNvPr id="3571" name="I/O"/>
              <p:cNvSpPr txBox="1"/>
              <p:nvPr/>
            </p:nvSpPr>
            <p:spPr>
              <a:xfrm>
                <a:off x="4616950" y="3533537"/>
                <a:ext cx="975190" cy="8109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lnSpc>
                    <a:spcPct val="80000"/>
                  </a:lnSpc>
                  <a:defRPr b="1" sz="3200">
                    <a:latin typeface="Helvetica Neue"/>
                    <a:ea typeface="Helvetica Neue"/>
                    <a:cs typeface="Helvetica Neue"/>
                    <a:sym typeface="Helvetica Neue"/>
                  </a:defRPr>
                </a:lvl1pPr>
              </a:lstStyle>
              <a:p>
                <a:pPr/>
                <a:r>
                  <a:t>I/O</a:t>
                </a:r>
              </a:p>
            </p:txBody>
          </p:sp>
        </p:grpSp>
        <p:grpSp>
          <p:nvGrpSpPr>
            <p:cNvPr id="3576" name="Group"/>
            <p:cNvGrpSpPr/>
            <p:nvPr/>
          </p:nvGrpSpPr>
          <p:grpSpPr>
            <a:xfrm>
              <a:off x="616503" y="3322583"/>
              <a:ext cx="4022306" cy="4033649"/>
              <a:chOff x="0" y="0"/>
              <a:chExt cx="4022304" cy="4033647"/>
            </a:xfrm>
          </p:grpSpPr>
          <p:sp>
            <p:nvSpPr>
              <p:cNvPr id="3573" name="Oval"/>
              <p:cNvSpPr/>
              <p:nvPr/>
            </p:nvSpPr>
            <p:spPr>
              <a:xfrm>
                <a:off x="0" y="0"/>
                <a:ext cx="4022305" cy="4033648"/>
              </a:xfrm>
              <a:prstGeom prst="ellipse">
                <a:avLst/>
              </a:prstGeom>
              <a:solidFill>
                <a:srgbClr val="BB3835"/>
              </a:solidFill>
              <a:ln w="254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pic>
            <p:nvPicPr>
              <p:cNvPr id="3574" name="BTgRaepT8.png" descr="BTgRaepT8.png"/>
              <p:cNvPicPr>
                <a:picLocks noChangeAspect="1"/>
              </p:cNvPicPr>
              <p:nvPr/>
            </p:nvPicPr>
            <p:blipFill>
              <a:blip r:embed="rId4">
                <a:extLst/>
              </a:blip>
              <a:stretch>
                <a:fillRect/>
              </a:stretch>
            </p:blipFill>
            <p:spPr>
              <a:xfrm>
                <a:off x="670269" y="2162313"/>
                <a:ext cx="2681768" cy="1206452"/>
              </a:xfrm>
              <a:prstGeom prst="rect">
                <a:avLst/>
              </a:prstGeom>
              <a:ln w="12700" cap="flat">
                <a:noFill/>
                <a:miter lim="400000"/>
              </a:ln>
              <a:effectLst/>
            </p:spPr>
          </p:pic>
          <p:pic>
            <p:nvPicPr>
              <p:cNvPr id="3575" name="Названия-процессора.png" descr="Названия-процессора.png"/>
              <p:cNvPicPr>
                <a:picLocks noChangeAspect="1"/>
              </p:cNvPicPr>
              <p:nvPr/>
            </p:nvPicPr>
            <p:blipFill>
              <a:blip r:embed="rId5">
                <a:extLst/>
              </a:blip>
              <a:stretch>
                <a:fillRect/>
              </a:stretch>
            </p:blipFill>
            <p:spPr>
              <a:xfrm>
                <a:off x="963712" y="174151"/>
                <a:ext cx="2094881" cy="2094882"/>
              </a:xfrm>
              <a:prstGeom prst="rect">
                <a:avLst/>
              </a:prstGeom>
              <a:ln w="12700" cap="flat">
                <a:noFill/>
                <a:miter lim="400000"/>
              </a:ln>
              <a:effectLst/>
            </p:spPr>
          </p:pic>
        </p:grpSp>
        <p:sp>
          <p:nvSpPr>
            <p:cNvPr id="3577" name="libc"/>
            <p:cNvSpPr txBox="1"/>
            <p:nvPr/>
          </p:nvSpPr>
          <p:spPr>
            <a:xfrm>
              <a:off x="7292830" y="1393839"/>
              <a:ext cx="2251336" cy="8966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lnSpc>
                  <a:spcPct val="80000"/>
                </a:lnSpc>
                <a:defRPr b="1" sz="3200">
                  <a:solidFill>
                    <a:srgbClr val="000000"/>
                  </a:solidFill>
                  <a:latin typeface="Helvetica Neue"/>
                  <a:ea typeface="Helvetica Neue"/>
                  <a:cs typeface="Helvetica Neue"/>
                  <a:sym typeface="Helvetica Neue"/>
                </a:defRPr>
              </a:lvl1pPr>
            </a:lstStyle>
            <a:p>
              <a:pPr/>
              <a:r>
                <a:t>libc</a:t>
              </a:r>
            </a:p>
          </p:txBody>
        </p:sp>
        <p:sp>
          <p:nvSpPr>
            <p:cNvPr id="3578" name="GC"/>
            <p:cNvSpPr txBox="1"/>
            <p:nvPr/>
          </p:nvSpPr>
          <p:spPr>
            <a:xfrm>
              <a:off x="8139672" y="3488228"/>
              <a:ext cx="1835805" cy="13928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nSpc>
                  <a:spcPct val="80000"/>
                </a:lnSpc>
                <a:defRPr b="1" sz="3200">
                  <a:solidFill>
                    <a:srgbClr val="000000"/>
                  </a:solidFill>
                  <a:latin typeface="Helvetica Neue"/>
                  <a:ea typeface="Helvetica Neue"/>
                  <a:cs typeface="Helvetica Neue"/>
                  <a:sym typeface="Helvetica Neue"/>
                </a:defRPr>
              </a:lvl1pPr>
            </a:lstStyle>
            <a:p>
              <a:pPr/>
              <a:r>
                <a:t>GC</a:t>
              </a:r>
            </a:p>
          </p:txBody>
        </p:sp>
        <p:sp>
          <p:nvSpPr>
            <p:cNvPr id="3579" name="pthreads"/>
            <p:cNvSpPr txBox="1"/>
            <p:nvPr/>
          </p:nvSpPr>
          <p:spPr>
            <a:xfrm>
              <a:off x="8283255" y="5530100"/>
              <a:ext cx="1988146" cy="8966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lnSpc>
                  <a:spcPct val="80000"/>
                </a:lnSpc>
                <a:defRPr b="1" sz="3200">
                  <a:solidFill>
                    <a:srgbClr val="000000"/>
                  </a:solidFill>
                  <a:latin typeface="Helvetica Neue"/>
                  <a:ea typeface="Helvetica Neue"/>
                  <a:cs typeface="Helvetica Neue"/>
                  <a:sym typeface="Helvetica Neue"/>
                </a:defRPr>
              </a:lvl1pPr>
            </a:lstStyle>
            <a:p>
              <a:pPr/>
              <a:r>
                <a:t>pthreads</a:t>
              </a:r>
            </a:p>
          </p:txBody>
        </p:sp>
        <p:sp>
          <p:nvSpPr>
            <p:cNvPr id="3580" name="jitting"/>
            <p:cNvSpPr txBox="1"/>
            <p:nvPr/>
          </p:nvSpPr>
          <p:spPr>
            <a:xfrm>
              <a:off x="7583381" y="7646127"/>
              <a:ext cx="2251335" cy="8966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lnSpc>
                  <a:spcPct val="80000"/>
                </a:lnSpc>
                <a:defRPr b="1" sz="3200">
                  <a:solidFill>
                    <a:srgbClr val="000000"/>
                  </a:solidFill>
                  <a:latin typeface="Helvetica Neue"/>
                  <a:ea typeface="Helvetica Neue"/>
                  <a:cs typeface="Helvetica Neue"/>
                  <a:sym typeface="Helvetica Neue"/>
                </a:defRPr>
              </a:lvl1pPr>
            </a:lstStyle>
            <a:p>
              <a:pPr/>
              <a:r>
                <a:t>jitting</a:t>
              </a:r>
            </a:p>
          </p:txBody>
        </p:sp>
      </p:grpSp>
      <p:sp>
        <p:nvSpPr>
          <p:cNvPr id="3582" name="start ← clock()…"/>
          <p:cNvSpPr txBox="1"/>
          <p:nvPr/>
        </p:nvSpPr>
        <p:spPr>
          <a:xfrm>
            <a:off x="1403695" y="1320800"/>
            <a:ext cx="13122276" cy="120486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10000">
                <a:latin typeface="Helvetica Neue"/>
                <a:ea typeface="Helvetica Neue"/>
                <a:cs typeface="Helvetica Neue"/>
                <a:sym typeface="Helvetica Neue"/>
              </a:defRPr>
            </a:pPr>
            <a:r>
              <a:t>start ← clock()</a:t>
            </a:r>
          </a:p>
          <a:p>
            <a:pPr algn="l">
              <a:lnSpc>
                <a:spcPct val="80000"/>
              </a:lnSpc>
              <a:defRPr b="1" sz="10000">
                <a:latin typeface="Helvetica Neue"/>
                <a:ea typeface="Helvetica Neue"/>
                <a:cs typeface="Helvetica Neue"/>
                <a:sym typeface="Helvetica Neue"/>
              </a:defRPr>
            </a:pPr>
            <a:r>
              <a:t>if (</a:t>
            </a:r>
            <a:r>
              <a:rPr>
                <a:solidFill>
                  <a:srgbClr val="B51700"/>
                </a:solidFill>
              </a:rPr>
              <a:t>b </a:t>
            </a:r>
            <a:r>
              <a:t>== 1)</a:t>
            </a:r>
          </a:p>
          <a:p>
            <a:pPr algn="l">
              <a:lnSpc>
                <a:spcPct val="80000"/>
              </a:lnSpc>
              <a:defRPr b="1" sz="10000">
                <a:latin typeface="Helvetica Neue"/>
                <a:ea typeface="Helvetica Neue"/>
                <a:cs typeface="Helvetica Neue"/>
                <a:sym typeface="Helvetica Neue"/>
              </a:defRPr>
            </a:pPr>
          </a:p>
          <a:p>
            <a:pPr algn="l">
              <a:lnSpc>
                <a:spcPct val="80000"/>
              </a:lnSpc>
              <a:defRPr b="1" sz="10000">
                <a:latin typeface="Helvetica Neue"/>
                <a:ea typeface="Helvetica Neue"/>
                <a:cs typeface="Helvetica Neue"/>
                <a:sym typeface="Helvetica Neue"/>
              </a:defRPr>
            </a:pPr>
            <a:r>
              <a:t>   </a:t>
            </a:r>
          </a:p>
          <a:p>
            <a:pPr algn="l">
              <a:lnSpc>
                <a:spcPct val="80000"/>
              </a:lnSpc>
              <a:defRPr b="1" sz="10000">
                <a:latin typeface="Helvetica Neue"/>
                <a:ea typeface="Helvetica Neue"/>
                <a:cs typeface="Helvetica Neue"/>
                <a:sym typeface="Helvetica Neue"/>
              </a:defRPr>
            </a:pPr>
            <a:r>
              <a:t>else</a:t>
            </a:r>
          </a:p>
          <a:p>
            <a:pPr algn="l">
              <a:lnSpc>
                <a:spcPct val="80000"/>
              </a:lnSpc>
              <a:defRPr b="1" sz="10000">
                <a:latin typeface="Helvetica Neue"/>
                <a:ea typeface="Helvetica Neue"/>
                <a:cs typeface="Helvetica Neue"/>
                <a:sym typeface="Helvetica Neue"/>
              </a:defRPr>
            </a:pPr>
          </a:p>
          <a:p>
            <a:pPr algn="l">
              <a:lnSpc>
                <a:spcPct val="80000"/>
              </a:lnSpc>
              <a:defRPr b="1" sz="10000">
                <a:latin typeface="Helvetica Neue"/>
                <a:ea typeface="Helvetica Neue"/>
                <a:cs typeface="Helvetica Neue"/>
                <a:sym typeface="Helvetica Neue"/>
              </a:defRPr>
            </a:pPr>
          </a:p>
          <a:p>
            <a:pPr algn="l">
              <a:lnSpc>
                <a:spcPct val="80000"/>
              </a:lnSpc>
              <a:defRPr b="1" sz="10000">
                <a:latin typeface="Helvetica Neue"/>
                <a:ea typeface="Helvetica Neue"/>
                <a:cs typeface="Helvetica Neue"/>
                <a:sym typeface="Helvetica Neue"/>
              </a:defRPr>
            </a:pPr>
            <a:r>
              <a:rPr>
                <a:solidFill>
                  <a:srgbClr val="FF9300"/>
                </a:solidFill>
              </a:rPr>
              <a:t>a</a:t>
            </a:r>
            <a:r>
              <a:t> ← (clock()-start) &gt; </a:t>
            </a:r>
            <a:r>
              <a:rPr>
                <a:solidFill>
                  <a:srgbClr val="000000"/>
                </a:solidFill>
              </a:rPr>
              <a:t>𝜹</a:t>
            </a:r>
          </a:p>
        </p:txBody>
      </p:sp>
      <p:pic>
        <p:nvPicPr>
          <p:cNvPr id="3583" name="tortoise_harerun.png" descr="tortoise_harerun.png"/>
          <p:cNvPicPr>
            <a:picLocks noChangeAspect="1"/>
          </p:cNvPicPr>
          <p:nvPr/>
        </p:nvPicPr>
        <p:blipFill>
          <a:blip r:embed="rId6">
            <a:extLst/>
          </a:blip>
          <a:stretch>
            <a:fillRect/>
          </a:stretch>
        </p:blipFill>
        <p:spPr>
          <a:xfrm>
            <a:off x="2882900" y="4279273"/>
            <a:ext cx="1862276" cy="2090109"/>
          </a:xfrm>
          <a:prstGeom prst="rect">
            <a:avLst/>
          </a:prstGeom>
          <a:ln w="12700">
            <a:miter lim="400000"/>
          </a:ln>
        </p:spPr>
      </p:pic>
      <p:pic>
        <p:nvPicPr>
          <p:cNvPr id="3584" name="tortoise_harerun-1.png" descr="tortoise_harerun-1.png"/>
          <p:cNvPicPr>
            <a:picLocks noChangeAspect="1"/>
          </p:cNvPicPr>
          <p:nvPr/>
        </p:nvPicPr>
        <p:blipFill>
          <a:blip r:embed="rId7">
            <a:extLst/>
          </a:blip>
          <a:srcRect l="2384" t="0" r="2384" b="0"/>
          <a:stretch>
            <a:fillRect/>
          </a:stretch>
        </p:blipFill>
        <p:spPr>
          <a:xfrm>
            <a:off x="2882900" y="8191500"/>
            <a:ext cx="1862276" cy="209010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fill="hold">
                                  <p:stCondLst>
                                    <p:cond delay="0"/>
                                  </p:stCondLst>
                                  <p:childTnLst>
                                    <p:animMotion path="M 0.000000 0.000000 C 0.083764 -0.023834 0.166419 -0.059085 0.246881 -0.106857 C 0.409343 -0.203315 0.592721 -0.318844 0.707723 -0.106723 C 0.825436 0.110397 0.767149 0.400403 0.631033 0.445611 C 0.560792 0.468940 0.492838 0.410078 0.444177 0.314470 C 0.400132 0.227932 0.372029 0.113332 0.393360 0.004926 C 0.407099 -0.064901 0.439870 -0.116454 0.479241 -0.140894 C 0.582247 -0.204838 0.692413 -0.085447 0.696573 0.101711 C 0.699463 0.231721 0.656167 0.323085 0.584634 0.345900 C 0.499808 0.372955 0.407779 0.267911 0.321560 0.159338 C 0.228878 0.042625 0.114591 -0.014196 0.001328 0.000834" origin="layout" pathEditMode="relative">
                                      <p:cBhvr>
                                        <p:cTn id="6" dur="4000" fill="hold"/>
                                        <p:tgtEl>
                                          <p:spTgt spid="3583"/>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fill="hold">
                                  <p:stCondLst>
                                    <p:cond delay="0"/>
                                  </p:stCondLst>
                                  <p:childTnLst>
                                    <p:animMotion path="M 0.000000 0.000000 C 0.086270 0.005570 0.171809 -0.031084 0.246881 -0.106857 C 0.415795 -0.277351 0.595473 -0.557921 0.719602 -0.318558 C 0.797296 -0.168737 0.761883 0.074586 0.653118 0.168213 C 0.579954 0.231194 0.491904 0.205122 0.437994 0.097954 C 0.416273 0.054775 0.402396 0.000953 0.398072 -0.056463 C 0.393297 -0.119862 0.400366 -0.183876 0.415257 -0.242087 C 0.432138 -0.308081 0.459228 -0.365910 0.497024 -0.392846 C 0.581771 -0.453241 0.675366 -0.352667 0.694887 -0.188600 C 0.706669 -0.089577 0.686639 0.012879 0.637640 0.060185 C 0.600917 0.095638 0.556915 0.087483 0.515166 0.084912 C 0.450121 0.080906 0.385243 0.094958 0.320184 0.096571 C 0.211464 0.099265 0.103506 0.066925 0.001328 0.000834" origin="layout" pathEditMode="relative">
                                      <p:cBhvr>
                                        <p:cTn id="9" dur="2000" fill="hold"/>
                                        <p:tgtEl>
                                          <p:spTgt spid="3584"/>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8" name="start ← clock()…"/>
          <p:cNvSpPr txBox="1"/>
          <p:nvPr/>
        </p:nvSpPr>
        <p:spPr>
          <a:xfrm>
            <a:off x="1409700" y="1320799"/>
            <a:ext cx="13122275" cy="133093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90000"/>
              </a:lnSpc>
              <a:defRPr b="1" sz="10000">
                <a:latin typeface="Helvetica Neue"/>
                <a:ea typeface="Helvetica Neue"/>
                <a:cs typeface="Helvetica Neue"/>
                <a:sym typeface="Helvetica Neue"/>
              </a:defRPr>
            </a:pPr>
            <a:r>
              <a:t>start ← clock()</a:t>
            </a:r>
          </a:p>
          <a:p>
            <a:pPr algn="l">
              <a:lnSpc>
                <a:spcPct val="90000"/>
              </a:lnSpc>
              <a:defRPr b="1" sz="10000">
                <a:latin typeface="Helvetica Neue"/>
                <a:ea typeface="Helvetica Neue"/>
                <a:cs typeface="Helvetica Neue"/>
                <a:sym typeface="Helvetica Neue"/>
              </a:defRPr>
            </a:pPr>
          </a:p>
          <a:p>
            <a:pPr algn="l">
              <a:lnSpc>
                <a:spcPct val="90000"/>
              </a:lnSpc>
              <a:defRPr b="1" sz="10000">
                <a:latin typeface="Helvetica Neue"/>
                <a:ea typeface="Helvetica Neue"/>
                <a:cs typeface="Helvetica Neue"/>
                <a:sym typeface="Helvetica Neue"/>
              </a:defRPr>
            </a:pPr>
          </a:p>
          <a:p>
            <a:pPr algn="l">
              <a:lnSpc>
                <a:spcPct val="90000"/>
              </a:lnSpc>
              <a:defRPr b="1" sz="10000">
                <a:latin typeface="Helvetica Neue"/>
                <a:ea typeface="Helvetica Neue"/>
                <a:cs typeface="Helvetica Neue"/>
                <a:sym typeface="Helvetica Neue"/>
              </a:defRPr>
            </a:pPr>
          </a:p>
          <a:p>
            <a:pPr algn="l">
              <a:lnSpc>
                <a:spcPct val="90000"/>
              </a:lnSpc>
              <a:defRPr b="1" sz="10000">
                <a:latin typeface="Helvetica Neue"/>
                <a:ea typeface="Helvetica Neue"/>
                <a:cs typeface="Helvetica Neue"/>
                <a:sym typeface="Helvetica Neue"/>
              </a:defRPr>
            </a:pPr>
          </a:p>
          <a:p>
            <a:pPr algn="l">
              <a:lnSpc>
                <a:spcPct val="90000"/>
              </a:lnSpc>
              <a:defRPr b="1" sz="10000">
                <a:latin typeface="Helvetica Neue"/>
                <a:ea typeface="Helvetica Neue"/>
                <a:cs typeface="Helvetica Neue"/>
                <a:sym typeface="Helvetica Neue"/>
              </a:defRPr>
            </a:pPr>
          </a:p>
          <a:p>
            <a:pPr algn="l">
              <a:lnSpc>
                <a:spcPct val="90000"/>
              </a:lnSpc>
              <a:defRPr b="1" sz="10000">
                <a:latin typeface="Helvetica Neue"/>
                <a:ea typeface="Helvetica Neue"/>
                <a:cs typeface="Helvetica Neue"/>
                <a:sym typeface="Helvetica Neue"/>
              </a:defRPr>
            </a:pPr>
          </a:p>
          <a:p>
            <a:pPr algn="l">
              <a:lnSpc>
                <a:spcPct val="90000"/>
              </a:lnSpc>
              <a:defRPr b="1" sz="10000">
                <a:latin typeface="Helvetica Neue"/>
                <a:ea typeface="Helvetica Neue"/>
                <a:cs typeface="Helvetica Neue"/>
                <a:sym typeface="Helvetica Neue"/>
              </a:defRPr>
            </a:pPr>
            <a:r>
              <a:rPr>
                <a:solidFill>
                  <a:srgbClr val="FF9300"/>
                </a:solidFill>
              </a:rPr>
              <a:t>a</a:t>
            </a:r>
            <a:r>
              <a:t> ← (clock()-start) &gt; </a:t>
            </a:r>
            <a:r>
              <a:rPr>
                <a:solidFill>
                  <a:srgbClr val="000000"/>
                </a:solidFill>
              </a:rPr>
              <a:t>𝜹</a:t>
            </a:r>
          </a:p>
        </p:txBody>
      </p:sp>
      <p:grpSp>
        <p:nvGrpSpPr>
          <p:cNvPr id="3599" name="Group"/>
          <p:cNvGrpSpPr/>
          <p:nvPr/>
        </p:nvGrpSpPr>
        <p:grpSpPr>
          <a:xfrm>
            <a:off x="1040608" y="6295006"/>
            <a:ext cx="22728922" cy="4886807"/>
            <a:chOff x="0" y="2895848"/>
            <a:chExt cx="22728921" cy="4886806"/>
          </a:xfrm>
        </p:grpSpPr>
        <p:grpSp>
          <p:nvGrpSpPr>
            <p:cNvPr id="3596" name="Group"/>
            <p:cNvGrpSpPr/>
            <p:nvPr/>
          </p:nvGrpSpPr>
          <p:grpSpPr>
            <a:xfrm>
              <a:off x="381572" y="3072683"/>
              <a:ext cx="22347350" cy="3884466"/>
              <a:chOff x="0" y="3072683"/>
              <a:chExt cx="22347349" cy="3884465"/>
            </a:xfrm>
          </p:grpSpPr>
          <p:sp>
            <p:nvSpPr>
              <p:cNvPr id="3589" name="for (i=0; i&lt;n; i++)…"/>
              <p:cNvSpPr/>
              <p:nvPr/>
            </p:nvSpPr>
            <p:spPr>
              <a:xfrm>
                <a:off x="0" y="4358002"/>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lnSpc>
                    <a:spcPct val="90000"/>
                  </a:lnSpc>
                  <a:defRPr b="1" sz="10000">
                    <a:latin typeface="Helvetica Neue"/>
                    <a:ea typeface="Helvetica Neue"/>
                    <a:cs typeface="Helvetica Neue"/>
                    <a:sym typeface="Helvetica Neue"/>
                  </a:defRPr>
                </a:pPr>
                <a:r>
                  <a:t>for (i=0; i&lt;n; i++)</a:t>
                </a:r>
              </a:p>
              <a:p>
                <a:pPr algn="l">
                  <a:lnSpc>
                    <a:spcPct val="90000"/>
                  </a:lnSpc>
                  <a:defRPr b="1" sz="10000">
                    <a:latin typeface="Helvetica Neue"/>
                    <a:ea typeface="Helvetica Neue"/>
                    <a:cs typeface="Helvetica Neue"/>
                    <a:sym typeface="Helvetica Neue"/>
                  </a:defRPr>
                </a:pPr>
                <a:r>
                  <a:t>   if (</a:t>
                </a:r>
                <a:r>
                  <a:rPr>
                    <a:solidFill>
                      <a:srgbClr val="B51700"/>
                    </a:solidFill>
                  </a:rPr>
                  <a:t>b </a:t>
                </a:r>
                <a:r>
                  <a:t>== 1)</a:t>
                </a:r>
              </a:p>
              <a:p>
                <a:pPr algn="l">
                  <a:lnSpc>
                    <a:spcPct val="90000"/>
                  </a:lnSpc>
                  <a:defRPr b="1" sz="10000">
                    <a:latin typeface="Helvetica Neue"/>
                    <a:ea typeface="Helvetica Neue"/>
                    <a:cs typeface="Helvetica Neue"/>
                    <a:sym typeface="Helvetica Neue"/>
                  </a:defRPr>
                </a:pPr>
                <a:r>
                  <a:t>        flush         ; read         ; write         </a:t>
                </a:r>
              </a:p>
              <a:p>
                <a:pPr algn="l">
                  <a:lnSpc>
                    <a:spcPct val="90000"/>
                  </a:lnSpc>
                  <a:defRPr b="1" sz="10000">
                    <a:latin typeface="Helvetica Neue"/>
                    <a:ea typeface="Helvetica Neue"/>
                    <a:cs typeface="Helvetica Neue"/>
                    <a:sym typeface="Helvetica Neue"/>
                  </a:defRPr>
                </a:pPr>
                <a:r>
                  <a:t>   else</a:t>
                </a:r>
              </a:p>
              <a:p>
                <a:pPr algn="l">
                  <a:lnSpc>
                    <a:spcPct val="90000"/>
                  </a:lnSpc>
                  <a:defRPr b="1" sz="10000">
                    <a:latin typeface="Helvetica Neue"/>
                    <a:ea typeface="Helvetica Neue"/>
                    <a:cs typeface="Helvetica Neue"/>
                    <a:sym typeface="Helvetica Neue"/>
                  </a:defRPr>
                </a:pPr>
                <a:r>
                  <a:t>        flush         ; read         ; write</a:t>
                </a:r>
              </a:p>
            </p:txBody>
          </p:sp>
          <p:sp>
            <p:nvSpPr>
              <p:cNvPr id="3590" name="buf1"/>
              <p:cNvSpPr/>
              <p:nvPr/>
            </p:nvSpPr>
            <p:spPr>
              <a:xfrm>
                <a:off x="6135845" y="3072683"/>
                <a:ext cx="2721514" cy="1178720"/>
              </a:xfrm>
              <a:prstGeom prst="rect">
                <a:avLst/>
              </a:prstGeom>
              <a:solidFill>
                <a:srgbClr val="0076BA"/>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6600">
                    <a:latin typeface="Helvetica Neue Medium"/>
                    <a:ea typeface="Helvetica Neue Medium"/>
                    <a:cs typeface="Helvetica Neue Medium"/>
                    <a:sym typeface="Helvetica Neue Medium"/>
                  </a:defRPr>
                </a:lvl1pPr>
              </a:lstStyle>
              <a:p>
                <a:pPr/>
                <a:r>
                  <a:t>buf1</a:t>
                </a:r>
              </a:p>
            </p:txBody>
          </p:sp>
          <p:sp>
            <p:nvSpPr>
              <p:cNvPr id="3591" name="buf1"/>
              <p:cNvSpPr/>
              <p:nvPr/>
            </p:nvSpPr>
            <p:spPr>
              <a:xfrm>
                <a:off x="12732070" y="3072683"/>
                <a:ext cx="2721513" cy="1178720"/>
              </a:xfrm>
              <a:prstGeom prst="rect">
                <a:avLst/>
              </a:prstGeom>
              <a:solidFill>
                <a:srgbClr val="0076BA"/>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6600">
                    <a:latin typeface="Helvetica Neue Medium"/>
                    <a:ea typeface="Helvetica Neue Medium"/>
                    <a:cs typeface="Helvetica Neue Medium"/>
                    <a:sym typeface="Helvetica Neue Medium"/>
                  </a:defRPr>
                </a:lvl1pPr>
              </a:lstStyle>
              <a:p>
                <a:pPr/>
                <a:r>
                  <a:t>buf1</a:t>
                </a:r>
              </a:p>
            </p:txBody>
          </p:sp>
          <p:sp>
            <p:nvSpPr>
              <p:cNvPr id="3592" name="buf2"/>
              <p:cNvSpPr/>
              <p:nvPr/>
            </p:nvSpPr>
            <p:spPr>
              <a:xfrm>
                <a:off x="12732070" y="5778430"/>
                <a:ext cx="2721513" cy="1178719"/>
              </a:xfrm>
              <a:prstGeom prst="rect">
                <a:avLst/>
              </a:prstGeom>
              <a:solidFill>
                <a:srgbClr val="00A89D"/>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6600">
                    <a:latin typeface="Helvetica Neue Medium"/>
                    <a:ea typeface="Helvetica Neue Medium"/>
                    <a:cs typeface="Helvetica Neue Medium"/>
                    <a:sym typeface="Helvetica Neue Medium"/>
                  </a:defRPr>
                </a:lvl1pPr>
              </a:lstStyle>
              <a:p>
                <a:pPr/>
                <a:r>
                  <a:t>buf2</a:t>
                </a:r>
              </a:p>
            </p:txBody>
          </p:sp>
          <p:sp>
            <p:nvSpPr>
              <p:cNvPr id="3593" name="buf1"/>
              <p:cNvSpPr/>
              <p:nvPr/>
            </p:nvSpPr>
            <p:spPr>
              <a:xfrm>
                <a:off x="19625836" y="3072683"/>
                <a:ext cx="2721514" cy="1178720"/>
              </a:xfrm>
              <a:prstGeom prst="rect">
                <a:avLst/>
              </a:prstGeom>
              <a:solidFill>
                <a:srgbClr val="0076BA"/>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6600">
                    <a:latin typeface="Helvetica Neue Medium"/>
                    <a:ea typeface="Helvetica Neue Medium"/>
                    <a:cs typeface="Helvetica Neue Medium"/>
                    <a:sym typeface="Helvetica Neue Medium"/>
                  </a:defRPr>
                </a:lvl1pPr>
              </a:lstStyle>
              <a:p>
                <a:pPr/>
                <a:r>
                  <a:t>buf1</a:t>
                </a:r>
              </a:p>
            </p:txBody>
          </p:sp>
          <p:sp>
            <p:nvSpPr>
              <p:cNvPr id="3594" name="buf2"/>
              <p:cNvSpPr/>
              <p:nvPr/>
            </p:nvSpPr>
            <p:spPr>
              <a:xfrm>
                <a:off x="19625836" y="5778430"/>
                <a:ext cx="2721514" cy="1178719"/>
              </a:xfrm>
              <a:prstGeom prst="rect">
                <a:avLst/>
              </a:prstGeom>
              <a:solidFill>
                <a:srgbClr val="00A89D"/>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6600">
                    <a:latin typeface="Helvetica Neue Medium"/>
                    <a:ea typeface="Helvetica Neue Medium"/>
                    <a:cs typeface="Helvetica Neue Medium"/>
                    <a:sym typeface="Helvetica Neue Medium"/>
                  </a:defRPr>
                </a:lvl1pPr>
              </a:lstStyle>
              <a:p>
                <a:pPr/>
                <a:r>
                  <a:t>buf2</a:t>
                </a:r>
              </a:p>
            </p:txBody>
          </p:sp>
          <p:sp>
            <p:nvSpPr>
              <p:cNvPr id="3595" name="buf1"/>
              <p:cNvSpPr/>
              <p:nvPr/>
            </p:nvSpPr>
            <p:spPr>
              <a:xfrm>
                <a:off x="6135845" y="5778430"/>
                <a:ext cx="2721514" cy="1178719"/>
              </a:xfrm>
              <a:prstGeom prst="rect">
                <a:avLst/>
              </a:prstGeom>
              <a:solidFill>
                <a:srgbClr val="0076BA"/>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6600">
                    <a:latin typeface="Helvetica Neue Medium"/>
                    <a:ea typeface="Helvetica Neue Medium"/>
                    <a:cs typeface="Helvetica Neue Medium"/>
                    <a:sym typeface="Helvetica Neue Medium"/>
                  </a:defRPr>
                </a:lvl1pPr>
              </a:lstStyle>
              <a:p>
                <a:pPr/>
                <a:r>
                  <a:t>buf1</a:t>
                </a:r>
              </a:p>
            </p:txBody>
          </p:sp>
        </p:grpSp>
        <p:pic>
          <p:nvPicPr>
            <p:cNvPr id="3597" name="tortoise_harerun.png" descr="tortoise_harerun.png"/>
            <p:cNvPicPr>
              <a:picLocks noChangeAspect="1"/>
            </p:cNvPicPr>
            <p:nvPr/>
          </p:nvPicPr>
          <p:blipFill>
            <a:blip r:embed="rId3">
              <a:extLst/>
            </a:blip>
            <a:srcRect l="0" t="0" r="0" b="0"/>
            <a:stretch>
              <a:fillRect/>
            </a:stretch>
          </p:blipFill>
          <p:spPr>
            <a:xfrm>
              <a:off x="0" y="2895848"/>
              <a:ext cx="1862276" cy="2090109"/>
            </a:xfrm>
            <a:prstGeom prst="rect">
              <a:avLst/>
            </a:prstGeom>
            <a:ln w="12700" cap="flat">
              <a:noFill/>
              <a:miter lim="400000"/>
            </a:ln>
            <a:effectLst/>
          </p:spPr>
        </p:pic>
        <p:pic>
          <p:nvPicPr>
            <p:cNvPr id="3598" name="tortoise_harerun-1.png" descr="tortoise_harerun-1.png"/>
            <p:cNvPicPr>
              <a:picLocks noChangeAspect="1"/>
            </p:cNvPicPr>
            <p:nvPr/>
          </p:nvPicPr>
          <p:blipFill>
            <a:blip r:embed="rId4">
              <a:extLst/>
            </a:blip>
            <a:srcRect l="2384" t="0" r="2384" b="0"/>
            <a:stretch>
              <a:fillRect/>
            </a:stretch>
          </p:blipFill>
          <p:spPr>
            <a:xfrm>
              <a:off x="0" y="5692547"/>
              <a:ext cx="1862276" cy="2090109"/>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88"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2" name="06trus.1.jpg" descr="06trus.1.jpg"/>
          <p:cNvPicPr>
            <a:picLocks noChangeAspect="1"/>
          </p:cNvPicPr>
          <p:nvPr/>
        </p:nvPicPr>
        <p:blipFill>
          <a:blip r:embed="rId3">
            <a:extLst/>
          </a:blip>
          <a:srcRect l="0" t="28174" r="29217" b="0"/>
          <a:stretch>
            <a:fillRect/>
          </a:stretch>
        </p:blipFill>
        <p:spPr>
          <a:xfrm>
            <a:off x="18636724" y="7375085"/>
            <a:ext cx="2871935" cy="2282812"/>
          </a:xfrm>
          <a:prstGeom prst="rect">
            <a:avLst/>
          </a:prstGeom>
          <a:ln w="12700">
            <a:miter lim="400000"/>
          </a:ln>
        </p:spPr>
      </p:pic>
      <p:pic>
        <p:nvPicPr>
          <p:cNvPr id="393" name="2010_cent_obverse.png" descr="2010_cent_obverse.png"/>
          <p:cNvPicPr>
            <a:picLocks noChangeAspect="1"/>
          </p:cNvPicPr>
          <p:nvPr/>
        </p:nvPicPr>
        <p:blipFill>
          <a:blip r:embed="rId4">
            <a:extLst/>
          </a:blip>
          <a:stretch>
            <a:fillRect/>
          </a:stretch>
        </p:blipFill>
        <p:spPr>
          <a:xfrm>
            <a:off x="3890086" y="7617783"/>
            <a:ext cx="1071810" cy="1071809"/>
          </a:xfrm>
          <a:prstGeom prst="rect">
            <a:avLst/>
          </a:prstGeom>
          <a:ln w="12700">
            <a:miter lim="400000"/>
          </a:ln>
        </p:spPr>
      </p:pic>
      <p:pic>
        <p:nvPicPr>
          <p:cNvPr id="394" name="2010_cent_obverse.png" descr="2010_cent_obverse.png"/>
          <p:cNvPicPr>
            <a:picLocks noChangeAspect="1"/>
          </p:cNvPicPr>
          <p:nvPr/>
        </p:nvPicPr>
        <p:blipFill>
          <a:blip r:embed="rId4">
            <a:extLst/>
          </a:blip>
          <a:stretch>
            <a:fillRect/>
          </a:stretch>
        </p:blipFill>
        <p:spPr>
          <a:xfrm>
            <a:off x="4281481" y="11017920"/>
            <a:ext cx="1071809" cy="1071809"/>
          </a:xfrm>
          <a:prstGeom prst="rect">
            <a:avLst/>
          </a:prstGeom>
          <a:ln w="12700">
            <a:miter lim="400000"/>
          </a:ln>
        </p:spPr>
      </p:pic>
      <p:pic>
        <p:nvPicPr>
          <p:cNvPr id="395" name="2010_cent_obverse.png" descr="2010_cent_obverse.png"/>
          <p:cNvPicPr>
            <a:picLocks noChangeAspect="1"/>
          </p:cNvPicPr>
          <p:nvPr/>
        </p:nvPicPr>
        <p:blipFill>
          <a:blip r:embed="rId4">
            <a:extLst/>
          </a:blip>
          <a:stretch>
            <a:fillRect/>
          </a:stretch>
        </p:blipFill>
        <p:spPr>
          <a:xfrm>
            <a:off x="4285518" y="9714642"/>
            <a:ext cx="1067772" cy="1067772"/>
          </a:xfrm>
          <a:prstGeom prst="rect">
            <a:avLst/>
          </a:prstGeom>
          <a:ln w="12700">
            <a:miter lim="400000"/>
          </a:ln>
        </p:spPr>
      </p:pic>
      <p:pic>
        <p:nvPicPr>
          <p:cNvPr id="396" name="2010_cent_obverse.png" descr="2010_cent_obverse.png"/>
          <p:cNvPicPr>
            <a:picLocks noChangeAspect="1"/>
          </p:cNvPicPr>
          <p:nvPr/>
        </p:nvPicPr>
        <p:blipFill>
          <a:blip r:embed="rId4">
            <a:extLst/>
          </a:blip>
          <a:stretch>
            <a:fillRect/>
          </a:stretch>
        </p:blipFill>
        <p:spPr>
          <a:xfrm>
            <a:off x="13726700" y="10896620"/>
            <a:ext cx="1071809" cy="1071809"/>
          </a:xfrm>
          <a:prstGeom prst="rect">
            <a:avLst/>
          </a:prstGeom>
          <a:ln w="12700">
            <a:miter lim="400000"/>
          </a:ln>
        </p:spPr>
      </p:pic>
      <p:pic>
        <p:nvPicPr>
          <p:cNvPr id="397" name="2010_cent_obverse.png" descr="2010_cent_obverse.png"/>
          <p:cNvPicPr>
            <a:picLocks noChangeAspect="1"/>
          </p:cNvPicPr>
          <p:nvPr/>
        </p:nvPicPr>
        <p:blipFill>
          <a:blip r:embed="rId4">
            <a:extLst/>
          </a:blip>
          <a:stretch>
            <a:fillRect/>
          </a:stretch>
        </p:blipFill>
        <p:spPr>
          <a:xfrm>
            <a:off x="4281481" y="12325236"/>
            <a:ext cx="1071809" cy="1071809"/>
          </a:xfrm>
          <a:prstGeom prst="rect">
            <a:avLst/>
          </a:prstGeom>
          <a:ln w="12700">
            <a:miter lim="400000"/>
          </a:ln>
        </p:spPr>
      </p:pic>
      <p:sp>
        <p:nvSpPr>
          <p:cNvPr id="398" name="Victor Shear"/>
          <p:cNvSpPr txBox="1"/>
          <p:nvPr/>
        </p:nvSpPr>
        <p:spPr>
          <a:xfrm>
            <a:off x="18463128" y="9872291"/>
            <a:ext cx="3218980"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b="1" sz="4200">
                <a:latin typeface="+mj-lt"/>
                <a:ea typeface="+mj-ea"/>
                <a:cs typeface="+mj-cs"/>
                <a:sym typeface="Trebuchet MS"/>
              </a:defRPr>
            </a:lvl1pPr>
          </a:lstStyle>
          <a:p>
            <a:pPr/>
            <a:r>
              <a:t>Victor Shear</a:t>
            </a:r>
          </a:p>
        </p:txBody>
      </p:sp>
      <p:pic>
        <p:nvPicPr>
          <p:cNvPr id="399" name="Intertrust_logo_800.png" descr="Intertrust_logo_800.png"/>
          <p:cNvPicPr>
            <a:picLocks noChangeAspect="1"/>
          </p:cNvPicPr>
          <p:nvPr/>
        </p:nvPicPr>
        <p:blipFill>
          <a:blip r:embed="rId5">
            <a:extLst/>
          </a:blip>
          <a:stretch>
            <a:fillRect/>
          </a:stretch>
        </p:blipFill>
        <p:spPr>
          <a:xfrm>
            <a:off x="18067604" y="6006799"/>
            <a:ext cx="5166508" cy="878307"/>
          </a:xfrm>
          <a:prstGeom prst="rect">
            <a:avLst/>
          </a:prstGeom>
          <a:ln w="12700">
            <a:miter lim="400000"/>
          </a:ln>
        </p:spPr>
      </p:pic>
      <p:grpSp>
        <p:nvGrpSpPr>
          <p:cNvPr id="402" name="Group"/>
          <p:cNvGrpSpPr/>
          <p:nvPr/>
        </p:nvGrpSpPr>
        <p:grpSpPr>
          <a:xfrm>
            <a:off x="14751262" y="9675190"/>
            <a:ext cx="2204259" cy="3522406"/>
            <a:chOff x="0" y="7739"/>
            <a:chExt cx="2204258" cy="3522404"/>
          </a:xfrm>
        </p:grpSpPr>
        <p:pic>
          <p:nvPicPr>
            <p:cNvPr id="400" name="rocker.png" descr="rocker.png"/>
            <p:cNvPicPr>
              <a:picLocks noChangeAspect="1"/>
            </p:cNvPicPr>
            <p:nvPr/>
          </p:nvPicPr>
          <p:blipFill>
            <a:blip r:embed="rId6">
              <a:extLst/>
            </a:blip>
            <a:srcRect l="0" t="0" r="34118" b="16361"/>
            <a:stretch>
              <a:fillRect/>
            </a:stretch>
          </p:blipFill>
          <p:spPr>
            <a:xfrm>
              <a:off x="0" y="731765"/>
              <a:ext cx="2204259" cy="2798379"/>
            </a:xfrm>
            <a:prstGeom prst="rect">
              <a:avLst/>
            </a:prstGeom>
            <a:ln w="12700" cap="flat">
              <a:noFill/>
              <a:miter lim="400000"/>
            </a:ln>
            <a:effectLst/>
          </p:spPr>
        </p:pic>
        <p:sp>
          <p:nvSpPr>
            <p:cNvPr id="401" name="Artist"/>
            <p:cNvSpPr txBox="1"/>
            <p:nvPr/>
          </p:nvSpPr>
          <p:spPr>
            <a:xfrm>
              <a:off x="427163" y="7739"/>
              <a:ext cx="1533092" cy="752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4200">
                  <a:latin typeface="+mj-lt"/>
                  <a:ea typeface="+mj-ea"/>
                  <a:cs typeface="+mj-cs"/>
                  <a:sym typeface="Trebuchet MS"/>
                </a:defRPr>
              </a:lvl1pPr>
            </a:lstStyle>
            <a:p>
              <a:pPr/>
              <a:r>
                <a:t>Artist</a:t>
              </a:r>
            </a:p>
          </p:txBody>
        </p:sp>
      </p:grpSp>
      <p:grpSp>
        <p:nvGrpSpPr>
          <p:cNvPr id="405" name="Group"/>
          <p:cNvGrpSpPr/>
          <p:nvPr/>
        </p:nvGrpSpPr>
        <p:grpSpPr>
          <a:xfrm>
            <a:off x="1801664" y="10348321"/>
            <a:ext cx="2459096" cy="2857182"/>
            <a:chOff x="56286" y="681037"/>
            <a:chExt cx="2459094" cy="2857181"/>
          </a:xfrm>
        </p:grpSpPr>
        <p:sp>
          <p:nvSpPr>
            <p:cNvPr id="403" name="Publisher"/>
            <p:cNvSpPr/>
            <p:nvPr/>
          </p:nvSpPr>
          <p:spPr>
            <a:xfrm>
              <a:off x="1245381" y="6810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4200">
                  <a:latin typeface="+mj-lt"/>
                  <a:ea typeface="+mj-ea"/>
                  <a:cs typeface="+mj-cs"/>
                  <a:sym typeface="Trebuchet MS"/>
                </a:defRPr>
              </a:lvl1pPr>
            </a:lstStyle>
            <a:p>
              <a:pPr/>
              <a:r>
                <a:t>Publisher</a:t>
              </a:r>
            </a:p>
          </p:txBody>
        </p:sp>
        <p:pic>
          <p:nvPicPr>
            <p:cNvPr id="404" name="publisher.png" descr="publisher.png"/>
            <p:cNvPicPr>
              <a:picLocks noChangeAspect="1"/>
            </p:cNvPicPr>
            <p:nvPr/>
          </p:nvPicPr>
          <p:blipFill>
            <a:blip r:embed="rId7">
              <a:extLst/>
            </a:blip>
            <a:stretch>
              <a:fillRect/>
            </a:stretch>
          </p:blipFill>
          <p:spPr>
            <a:xfrm>
              <a:off x="56286" y="776606"/>
              <a:ext cx="2378191" cy="2761613"/>
            </a:xfrm>
            <a:prstGeom prst="rect">
              <a:avLst/>
            </a:prstGeom>
            <a:ln w="12700" cap="flat">
              <a:noFill/>
              <a:miter lim="400000"/>
            </a:ln>
            <a:effectLst/>
          </p:spPr>
        </p:pic>
      </p:grpSp>
      <p:grpSp>
        <p:nvGrpSpPr>
          <p:cNvPr id="408" name="Group"/>
          <p:cNvGrpSpPr/>
          <p:nvPr/>
        </p:nvGrpSpPr>
        <p:grpSpPr>
          <a:xfrm>
            <a:off x="8596313" y="7608652"/>
            <a:ext cx="2117107" cy="3668850"/>
            <a:chOff x="0" y="7739"/>
            <a:chExt cx="2117105" cy="3668848"/>
          </a:xfrm>
        </p:grpSpPr>
        <p:pic>
          <p:nvPicPr>
            <p:cNvPr id="406" name="banker.png" descr="banker.png"/>
            <p:cNvPicPr>
              <a:picLocks noChangeAspect="1"/>
            </p:cNvPicPr>
            <p:nvPr/>
          </p:nvPicPr>
          <p:blipFill>
            <a:blip r:embed="rId8">
              <a:extLst/>
            </a:blip>
            <a:stretch>
              <a:fillRect/>
            </a:stretch>
          </p:blipFill>
          <p:spPr>
            <a:xfrm>
              <a:off x="0" y="774995"/>
              <a:ext cx="2117106" cy="2901593"/>
            </a:xfrm>
            <a:prstGeom prst="rect">
              <a:avLst/>
            </a:prstGeom>
            <a:ln w="12700" cap="flat">
              <a:noFill/>
              <a:miter lim="400000"/>
            </a:ln>
            <a:effectLst/>
          </p:spPr>
        </p:pic>
        <p:sp>
          <p:nvSpPr>
            <p:cNvPr id="407" name="Banker"/>
            <p:cNvSpPr txBox="1"/>
            <p:nvPr/>
          </p:nvSpPr>
          <p:spPr>
            <a:xfrm>
              <a:off x="109171" y="7739"/>
              <a:ext cx="1898763" cy="752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4200">
                  <a:latin typeface="+mj-lt"/>
                  <a:ea typeface="+mj-ea"/>
                  <a:cs typeface="+mj-cs"/>
                  <a:sym typeface="Trebuchet MS"/>
                </a:defRPr>
              </a:lvl1pPr>
            </a:lstStyle>
            <a:p>
              <a:pPr/>
              <a:r>
                <a:t>Banker</a:t>
              </a:r>
            </a:p>
          </p:txBody>
        </p:sp>
      </p:grpSp>
      <p:grpSp>
        <p:nvGrpSpPr>
          <p:cNvPr id="411" name="Group"/>
          <p:cNvGrpSpPr/>
          <p:nvPr/>
        </p:nvGrpSpPr>
        <p:grpSpPr>
          <a:xfrm>
            <a:off x="3862428" y="5090252"/>
            <a:ext cx="2999681" cy="2323598"/>
            <a:chOff x="0" y="376237"/>
            <a:chExt cx="2999679" cy="2323596"/>
          </a:xfrm>
        </p:grpSpPr>
        <p:pic>
          <p:nvPicPr>
            <p:cNvPr id="409" name="7087122-small.jpg" descr="7087122-small.jpg"/>
            <p:cNvPicPr>
              <a:picLocks noChangeAspect="1"/>
            </p:cNvPicPr>
            <p:nvPr/>
          </p:nvPicPr>
          <p:blipFill>
            <a:blip r:embed="rId9">
              <a:extLst/>
            </a:blip>
            <a:stretch>
              <a:fillRect/>
            </a:stretch>
          </p:blipFill>
          <p:spPr>
            <a:xfrm>
              <a:off x="0" y="753792"/>
              <a:ext cx="2999680" cy="1946043"/>
            </a:xfrm>
            <a:prstGeom prst="rect">
              <a:avLst/>
            </a:prstGeom>
            <a:ln w="12700" cap="flat">
              <a:noFill/>
              <a:miter lim="400000"/>
            </a:ln>
            <a:effectLst/>
          </p:spPr>
        </p:pic>
        <p:sp>
          <p:nvSpPr>
            <p:cNvPr id="410" name="Customer"/>
            <p:cNvSpPr/>
            <p:nvPr/>
          </p:nvSpPr>
          <p:spPr>
            <a:xfrm>
              <a:off x="1499839" y="3762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4200">
                  <a:latin typeface="+mj-lt"/>
                  <a:ea typeface="+mj-ea"/>
                  <a:cs typeface="+mj-cs"/>
                  <a:sym typeface="Trebuchet MS"/>
                </a:defRPr>
              </a:lvl1pPr>
            </a:lstStyle>
            <a:p>
              <a:pPr/>
              <a:r>
                <a:t>Customer</a:t>
              </a:r>
            </a:p>
          </p:txBody>
        </p:sp>
      </p:grpSp>
      <p:pic>
        <p:nvPicPr>
          <p:cNvPr id="412" name="producer.png" descr="producer.png"/>
          <p:cNvPicPr>
            <a:picLocks noChangeAspect="1"/>
          </p:cNvPicPr>
          <p:nvPr/>
        </p:nvPicPr>
        <p:blipFill>
          <a:blip r:embed="rId10">
            <a:extLst/>
          </a:blip>
          <a:stretch>
            <a:fillRect/>
          </a:stretch>
        </p:blipFill>
        <p:spPr>
          <a:xfrm>
            <a:off x="1772087" y="4833704"/>
            <a:ext cx="2204571" cy="2761613"/>
          </a:xfrm>
          <a:prstGeom prst="rect">
            <a:avLst/>
          </a:prstGeom>
          <a:ln w="12700">
            <a:miter lim="400000"/>
          </a:ln>
        </p:spPr>
      </p:pic>
      <p:grpSp>
        <p:nvGrpSpPr>
          <p:cNvPr id="415" name="Group"/>
          <p:cNvGrpSpPr/>
          <p:nvPr/>
        </p:nvGrpSpPr>
        <p:grpSpPr>
          <a:xfrm>
            <a:off x="13238168" y="4831821"/>
            <a:ext cx="2181387" cy="3021928"/>
            <a:chOff x="303913" y="376237"/>
            <a:chExt cx="2181386" cy="3021926"/>
          </a:xfrm>
        </p:grpSpPr>
        <p:sp>
          <p:nvSpPr>
            <p:cNvPr id="413" name="Group"/>
            <p:cNvSpPr/>
            <p:nvPr/>
          </p:nvSpPr>
          <p:spPr>
            <a:xfrm>
              <a:off x="1215299" y="3762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4200">
                  <a:latin typeface="+mj-lt"/>
                  <a:ea typeface="+mj-ea"/>
                  <a:cs typeface="+mj-cs"/>
                  <a:sym typeface="Trebuchet MS"/>
                </a:defRPr>
              </a:lvl1pPr>
            </a:lstStyle>
            <a:p>
              <a:pPr/>
              <a:r>
                <a:t>Producer</a:t>
              </a:r>
            </a:p>
          </p:txBody>
        </p:sp>
        <p:pic>
          <p:nvPicPr>
            <p:cNvPr id="414" name="spCC.png" descr="spCC.png"/>
            <p:cNvPicPr>
              <a:picLocks noChangeAspect="1"/>
            </p:cNvPicPr>
            <p:nvPr/>
          </p:nvPicPr>
          <p:blipFill>
            <a:blip r:embed="rId11">
              <a:extLst/>
            </a:blip>
            <a:srcRect l="0" t="0" r="0" b="0"/>
            <a:stretch>
              <a:fillRect/>
            </a:stretch>
          </p:blipFill>
          <p:spPr>
            <a:xfrm>
              <a:off x="303913" y="744334"/>
              <a:ext cx="1822833" cy="2653831"/>
            </a:xfrm>
            <a:prstGeom prst="rect">
              <a:avLst/>
            </a:prstGeom>
            <a:ln w="25400" cap="flat">
              <a:noFill/>
              <a:miter lim="400000"/>
            </a:ln>
            <a:effectLst>
              <a:outerShdw sx="100000" sy="100000" kx="0" ky="0" algn="b" rotWithShape="0" blurRad="355600" dist="177800" dir="5400000">
                <a:srgbClr val="000000">
                  <a:alpha val="70000"/>
                </a:srgbClr>
              </a:outerShdw>
            </a:effectLst>
          </p:spPr>
        </p:pic>
      </p:grpSp>
      <p:pic>
        <p:nvPicPr>
          <p:cNvPr id="416" name="cent.png" descr="cent.png"/>
          <p:cNvPicPr>
            <a:picLocks noChangeAspect="1"/>
          </p:cNvPicPr>
          <p:nvPr/>
        </p:nvPicPr>
        <p:blipFill>
          <a:blip r:embed="rId12">
            <a:extLst/>
          </a:blip>
          <a:srcRect l="8859" t="0" r="119" b="0"/>
          <a:stretch>
            <a:fillRect/>
          </a:stretch>
        </p:blipFill>
        <p:spPr>
          <a:xfrm>
            <a:off x="2006595" y="7723343"/>
            <a:ext cx="1669053" cy="1586337"/>
          </a:xfrm>
          <a:prstGeom prst="rect">
            <a:avLst/>
          </a:prstGeom>
          <a:ln w="12700">
            <a:miter lim="400000"/>
          </a:ln>
        </p:spPr>
      </p:pic>
      <p:pic>
        <p:nvPicPr>
          <p:cNvPr id="417" name="cent.png" descr="cent.png"/>
          <p:cNvPicPr>
            <a:picLocks noChangeAspect="1"/>
          </p:cNvPicPr>
          <p:nvPr/>
        </p:nvPicPr>
        <p:blipFill>
          <a:blip r:embed="rId12">
            <a:extLst/>
          </a:blip>
          <a:srcRect l="8859" t="0" r="0" b="0"/>
          <a:stretch>
            <a:fillRect/>
          </a:stretch>
        </p:blipFill>
        <p:spPr>
          <a:xfrm>
            <a:off x="14863248" y="6263807"/>
            <a:ext cx="1671035" cy="1586142"/>
          </a:xfrm>
          <a:prstGeom prst="rect">
            <a:avLst/>
          </a:prstGeom>
          <a:ln w="12700">
            <a:miter lim="400000"/>
          </a:ln>
        </p:spPr>
      </p:pic>
      <p:pic>
        <p:nvPicPr>
          <p:cNvPr id="418" name="cent.png" descr="cent.png"/>
          <p:cNvPicPr>
            <a:picLocks noChangeAspect="1"/>
          </p:cNvPicPr>
          <p:nvPr/>
        </p:nvPicPr>
        <p:blipFill>
          <a:blip r:embed="rId12">
            <a:extLst/>
          </a:blip>
          <a:srcRect l="8859" t="0" r="0" b="0"/>
          <a:stretch>
            <a:fillRect/>
          </a:stretch>
        </p:blipFill>
        <p:spPr>
          <a:xfrm>
            <a:off x="10549683" y="8457493"/>
            <a:ext cx="1671036" cy="1586142"/>
          </a:xfrm>
          <a:prstGeom prst="rect">
            <a:avLst/>
          </a:prstGeom>
          <a:ln w="12700">
            <a:miter lim="400000"/>
          </a:ln>
        </p:spPr>
      </p:pic>
      <p:pic>
        <p:nvPicPr>
          <p:cNvPr id="419" name="cent.png" descr="cent.png"/>
          <p:cNvPicPr>
            <a:picLocks noChangeAspect="1"/>
          </p:cNvPicPr>
          <p:nvPr/>
        </p:nvPicPr>
        <p:blipFill>
          <a:blip r:embed="rId12">
            <a:extLst/>
          </a:blip>
          <a:srcRect l="8859" t="0" r="0" b="0"/>
          <a:stretch>
            <a:fillRect/>
          </a:stretch>
        </p:blipFill>
        <p:spPr>
          <a:xfrm>
            <a:off x="4394734" y="11017920"/>
            <a:ext cx="1671036" cy="1586142"/>
          </a:xfrm>
          <a:prstGeom prst="rect">
            <a:avLst/>
          </a:prstGeom>
          <a:ln w="12700">
            <a:miter lim="400000"/>
          </a:ln>
        </p:spPr>
      </p:pic>
      <p:pic>
        <p:nvPicPr>
          <p:cNvPr id="420" name="cent.png" descr="cent.png"/>
          <p:cNvPicPr>
            <a:picLocks noChangeAspect="1"/>
          </p:cNvPicPr>
          <p:nvPr/>
        </p:nvPicPr>
        <p:blipFill>
          <a:blip r:embed="rId12">
            <a:extLst/>
          </a:blip>
          <a:srcRect l="8859" t="0" r="762" b="0"/>
          <a:stretch>
            <a:fillRect/>
          </a:stretch>
        </p:blipFill>
        <p:spPr>
          <a:xfrm>
            <a:off x="12934255" y="11159052"/>
            <a:ext cx="1657054" cy="1586142"/>
          </a:xfrm>
          <a:prstGeom prst="rect">
            <a:avLst/>
          </a:prstGeom>
          <a:ln w="12700">
            <a:miter lim="400000"/>
          </a:ln>
        </p:spPr>
      </p:pic>
      <p:sp>
        <p:nvSpPr>
          <p:cNvPr id="421" name="Text"/>
          <p:cNvSpPr txBox="1"/>
          <p:nvPr/>
        </p:nvSpPr>
        <p:spPr>
          <a:xfrm>
            <a:off x="11526786" y="6392862"/>
            <a:ext cx="1330428" cy="930276"/>
          </a:xfrm>
          <a:prstGeom prst="rect">
            <a:avLst/>
          </a:prstGeom>
          <a:ln w="12700">
            <a:miter lim="400000"/>
          </a:ln>
        </p:spPr>
        <p:txBody>
          <a:bodyPr wrap="none" lIns="71437" tIns="71437" rIns="71437" bIns="71437" anchor="ctr">
            <a:spAutoFit/>
          </a:bodyPr>
          <a:lstStyle/>
          <a:p>
            <a:pPr/>
          </a:p>
        </p:txBody>
      </p:sp>
      <p:grpSp>
        <p:nvGrpSpPr>
          <p:cNvPr id="427" name="Group"/>
          <p:cNvGrpSpPr/>
          <p:nvPr/>
        </p:nvGrpSpPr>
        <p:grpSpPr>
          <a:xfrm>
            <a:off x="1553266" y="547280"/>
            <a:ext cx="21644917" cy="3668849"/>
            <a:chOff x="0" y="0"/>
            <a:chExt cx="21644916" cy="3668848"/>
          </a:xfrm>
        </p:grpSpPr>
        <p:sp>
          <p:nvSpPr>
            <p:cNvPr id="422" name="Rectangle"/>
            <p:cNvSpPr/>
            <p:nvPr/>
          </p:nvSpPr>
          <p:spPr>
            <a:xfrm>
              <a:off x="0" y="0"/>
              <a:ext cx="21644917" cy="3668849"/>
            </a:xfrm>
            <a:prstGeom prst="rect">
              <a:avLst/>
            </a:prstGeom>
            <a:solidFill>
              <a:srgbClr val="FFFFFF"/>
            </a:solidFill>
            <a:ln w="12700" cap="flat">
              <a:noFill/>
              <a:miter lim="400000"/>
            </a:ln>
            <a:effectLst>
              <a:outerShdw sx="100000" sy="100000" kx="0" ky="0" algn="b" rotWithShape="0" blurRad="190500" dist="63500" dir="7118101">
                <a:srgbClr val="000000">
                  <a:alpha val="74997"/>
                </a:srgbClr>
              </a:outerShdw>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423" name="SYSTEM AND METHODS FOR SECURE…"/>
            <p:cNvSpPr txBox="1"/>
            <p:nvPr/>
          </p:nvSpPr>
          <p:spPr>
            <a:xfrm>
              <a:off x="234453" y="1986237"/>
              <a:ext cx="7910153" cy="15347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3300">
                  <a:solidFill>
                    <a:srgbClr val="000000"/>
                  </a:solidFill>
                  <a:latin typeface="Times New Roman"/>
                  <a:ea typeface="Times New Roman"/>
                  <a:cs typeface="Times New Roman"/>
                  <a:sym typeface="Times New Roman"/>
                </a:defRPr>
              </a:pPr>
              <a:r>
                <a:t>SYSTEM AND METHODS FOR SECURE</a:t>
              </a:r>
            </a:p>
            <a:p>
              <a:pPr algn="l">
                <a:defRPr b="1" sz="3300">
                  <a:solidFill>
                    <a:srgbClr val="000000"/>
                  </a:solidFill>
                  <a:latin typeface="Times New Roman"/>
                  <a:ea typeface="Times New Roman"/>
                  <a:cs typeface="Times New Roman"/>
                  <a:sym typeface="Times New Roman"/>
                </a:defRPr>
              </a:pPr>
              <a:r>
                <a:t>TRANSACTION MANAGEMENT AND</a:t>
              </a:r>
            </a:p>
            <a:p>
              <a:pPr algn="l">
                <a:defRPr b="1" sz="3300">
                  <a:solidFill>
                    <a:srgbClr val="000000"/>
                  </a:solidFill>
                  <a:latin typeface="Times New Roman"/>
                  <a:ea typeface="Times New Roman"/>
                  <a:cs typeface="Times New Roman"/>
                  <a:sym typeface="Times New Roman"/>
                </a:defRPr>
              </a:pPr>
              <a:r>
                <a:t>ELECTRONIC RIGHTS PROTECTION</a:t>
              </a:r>
            </a:p>
          </p:txBody>
        </p:sp>
        <p:sp>
          <p:nvSpPr>
            <p:cNvPr id="424" name="United States Patent…"/>
            <p:cNvSpPr txBox="1"/>
            <p:nvPr/>
          </p:nvSpPr>
          <p:spPr>
            <a:xfrm>
              <a:off x="193902" y="6723"/>
              <a:ext cx="7133401" cy="23416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6300">
                  <a:solidFill>
                    <a:srgbClr val="000000"/>
                  </a:solidFill>
                  <a:latin typeface="Times New Roman"/>
                  <a:ea typeface="Times New Roman"/>
                  <a:cs typeface="Times New Roman"/>
                  <a:sym typeface="Times New Roman"/>
                </a:defRPr>
              </a:pPr>
              <a:r>
                <a:t>United States Patent</a:t>
              </a:r>
            </a:p>
            <a:p>
              <a:pPr algn="l">
                <a:defRPr b="1" sz="4400">
                  <a:solidFill>
                    <a:srgbClr val="000000"/>
                  </a:solidFill>
                  <a:latin typeface="Times New Roman"/>
                  <a:ea typeface="Times New Roman"/>
                  <a:cs typeface="Times New Roman"/>
                  <a:sym typeface="Times New Roman"/>
                </a:defRPr>
              </a:pPr>
              <a:r>
                <a:t>Ginter et al.</a:t>
              </a:r>
            </a:p>
          </p:txBody>
        </p:sp>
        <p:sp>
          <p:nvSpPr>
            <p:cNvPr id="425" name="Line"/>
            <p:cNvSpPr/>
            <p:nvPr/>
          </p:nvSpPr>
          <p:spPr>
            <a:xfrm>
              <a:off x="357658" y="1812542"/>
              <a:ext cx="20929601" cy="1"/>
            </a:xfrm>
            <a:prstGeom prst="line">
              <a:avLst/>
            </a:prstGeom>
            <a:noFill/>
            <a:ln w="38100" cap="flat">
              <a:solidFill>
                <a:srgbClr val="000000"/>
              </a:solidFill>
              <a:prstDash val="solid"/>
              <a:miter lim="400000"/>
            </a:ln>
            <a:effectLst/>
          </p:spPr>
          <p:txBody>
            <a:bodyPr wrap="square" lIns="71437" tIns="71437" rIns="71437" bIns="71437" numCol="1" anchor="ctr">
              <a:noAutofit/>
            </a:bodyPr>
            <a:lstStyle/>
            <a:p>
              <a:pPr>
                <a:defRPr sz="3200">
                  <a:effectLst>
                    <a:outerShdw sx="100000" sy="100000" kx="0" ky="0" algn="b" rotWithShape="0" blurRad="25400" dist="23998" dir="2700000">
                      <a:srgbClr val="000000">
                        <a:alpha val="31034"/>
                      </a:srgbClr>
                    </a:outerShdw>
                  </a:effectLst>
                </a:defRPr>
              </a:pPr>
            </a:p>
          </p:txBody>
        </p:sp>
        <p:sp>
          <p:nvSpPr>
            <p:cNvPr id="426" name="Patent Number:           5,892,900…"/>
            <p:cNvSpPr txBox="1"/>
            <p:nvPr/>
          </p:nvSpPr>
          <p:spPr>
            <a:xfrm>
              <a:off x="12169324" y="146423"/>
              <a:ext cx="8128026" cy="20622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defRPr b="1" sz="4400">
                  <a:solidFill>
                    <a:srgbClr val="000000"/>
                  </a:solidFill>
                  <a:latin typeface="Times New Roman"/>
                  <a:ea typeface="Times New Roman"/>
                  <a:cs typeface="Times New Roman"/>
                  <a:sym typeface="Times New Roman"/>
                </a:defRPr>
              </a:pPr>
              <a:r>
                <a:t>Patent Number:           5,892,900</a:t>
              </a:r>
            </a:p>
            <a:p>
              <a:pPr algn="l">
                <a:defRPr b="1" sz="4400">
                  <a:solidFill>
                    <a:srgbClr val="000000"/>
                  </a:solidFill>
                  <a:latin typeface="Times New Roman"/>
                  <a:ea typeface="Times New Roman"/>
                  <a:cs typeface="Times New Roman"/>
                  <a:sym typeface="Times New Roman"/>
                </a:defRPr>
              </a:pPr>
              <a:r>
                <a:t>Date of Patent:           Apr. 6, 1999</a:t>
              </a:r>
            </a:p>
          </p:txBody>
        </p:sp>
      </p:grpSp>
      <p:pic>
        <p:nvPicPr>
          <p:cNvPr id="428" name="Oval Oval" descr="Oval Oval"/>
          <p:cNvPicPr>
            <a:picLocks noChangeAspect="0"/>
          </p:cNvPicPr>
          <p:nvPr/>
        </p:nvPicPr>
        <p:blipFill>
          <a:blip r:embed="rId13">
            <a:extLst/>
          </a:blip>
          <a:stretch>
            <a:fillRect/>
          </a:stretch>
        </p:blipFill>
        <p:spPr>
          <a:xfrm>
            <a:off x="787982" y="3986832"/>
            <a:ext cx="7149338" cy="5007965"/>
          </a:xfrm>
          <a:prstGeom prst="rect">
            <a:avLst/>
          </a:prstGeom>
          <a:effectLst>
            <a:outerShdw sx="100000" sy="100000" kx="0" ky="0" algn="b" rotWithShape="0" blurRad="101600" dist="0" dir="18900000">
              <a:srgbClr val="000000">
                <a:alpha val="80000"/>
              </a:srgbClr>
            </a:outerShdw>
          </a:effectLst>
        </p:spPr>
      </p:pic>
      <p:pic>
        <p:nvPicPr>
          <p:cNvPr id="429" name="player.png" descr="player.png"/>
          <p:cNvPicPr>
            <a:picLocks noChangeAspect="1"/>
          </p:cNvPicPr>
          <p:nvPr/>
        </p:nvPicPr>
        <p:blipFill>
          <a:blip r:embed="rId14">
            <a:extLst/>
          </a:blip>
          <a:stretch>
            <a:fillRect/>
          </a:stretch>
        </p:blipFill>
        <p:spPr>
          <a:xfrm>
            <a:off x="3906489" y="5384422"/>
            <a:ext cx="2911559" cy="2212785"/>
          </a:xfrm>
          <a:prstGeom prst="rect">
            <a:avLst/>
          </a:prstGeom>
          <a:ln w="12700">
            <a:miter lim="400000"/>
          </a:ln>
        </p:spPr>
      </p:pic>
      <p:pic>
        <p:nvPicPr>
          <p:cNvPr id="430" name="if_camill_file_mp3_104120.png" descr="if_camill_file_mp3_104120.png"/>
          <p:cNvPicPr>
            <a:picLocks noChangeAspect="1"/>
          </p:cNvPicPr>
          <p:nvPr/>
        </p:nvPicPr>
        <p:blipFill>
          <a:blip r:embed="rId15">
            <a:extLst/>
          </a:blip>
          <a:stretch>
            <a:fillRect/>
          </a:stretch>
        </p:blipFill>
        <p:spPr>
          <a:xfrm>
            <a:off x="13127175" y="11045268"/>
            <a:ext cx="1813704" cy="1813704"/>
          </a:xfrm>
          <a:prstGeom prst="rect">
            <a:avLst/>
          </a:prstGeom>
          <a:ln w="12700">
            <a:miter lim="400000"/>
          </a:ln>
        </p:spPr>
      </p:pic>
      <p:pic>
        <p:nvPicPr>
          <p:cNvPr id="431" name="Napster-logo.png" descr="Napster-logo.png"/>
          <p:cNvPicPr>
            <a:picLocks noChangeAspect="1"/>
          </p:cNvPicPr>
          <p:nvPr/>
        </p:nvPicPr>
        <p:blipFill>
          <a:blip r:embed="rId16">
            <a:extLst/>
          </a:blip>
          <a:srcRect l="1825" t="0" r="3010" b="0"/>
          <a:stretch>
            <a:fillRect/>
          </a:stretch>
        </p:blipFill>
        <p:spPr>
          <a:xfrm rot="1487128">
            <a:off x="-291464" y="4076925"/>
            <a:ext cx="24966870" cy="6740756"/>
          </a:xfrm>
          <a:prstGeom prst="rect">
            <a:avLst/>
          </a:prstGeom>
          <a:ln w="12700">
            <a:miter lim="400000"/>
          </a:ln>
          <a:effectLst>
            <a:outerShdw sx="100000" sy="100000" kx="0" ky="0" algn="b" rotWithShape="0" blurRad="850900" dist="457200" dir="6020414">
              <a:srgbClr val="FFFFFF">
                <a:alpha val="56524"/>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0"/>
                                        </p:tgtEl>
                                        <p:attrNameLst>
                                          <p:attrName>style.visibility</p:attrName>
                                        </p:attrNameLst>
                                      </p:cBhvr>
                                      <p:to>
                                        <p:strVal val="visible"/>
                                      </p:to>
                                    </p:set>
                                  </p:childTnLst>
                                </p:cTn>
                              </p:par>
                            </p:childTnLst>
                          </p:cTn>
                        </p:par>
                        <p:par>
                          <p:cTn id="7" fill="hold">
                            <p:stCondLst>
                              <p:cond delay="0"/>
                            </p:stCondLst>
                            <p:childTnLst>
                              <p:par>
                                <p:cTn id="8" presetClass="path" nodeType="afterEffect" presetSubtype="0" presetID="-1" grpId="2" fill="hold">
                                  <p:stCondLst>
                                    <p:cond delay="0"/>
                                  </p:stCondLst>
                                  <p:childTnLst>
                                    <p:animMotion path="M 0.000000 0.000000 C -0.035638 0.002191 -0.070807 0.005629 -0.105635 0.009977 C -0.145513 0.014954 -0.187598 0.020013 -0.221981 -0.018101 C -0.252603 -0.052045 -0.269141 -0.111037 -0.284175 -0.168338 C -0.301560 -0.234600 -0.318357 -0.301344 -0.334569 -0.368539" origin="layout" pathEditMode="relative">
                                      <p:cBhvr>
                                        <p:cTn id="9" dur="600" fill="hold"/>
                                        <p:tgtEl>
                                          <p:spTgt spid="430"/>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393"/>
                                        </p:tgtEl>
                                        <p:attrNameLst>
                                          <p:attrName>style.visibility</p:attrName>
                                        </p:attrNameLst>
                                      </p:cBhvr>
                                      <p:to>
                                        <p:strVal val="visible"/>
                                      </p:to>
                                    </p:set>
                                  </p:childTnLst>
                                </p:cTn>
                              </p:par>
                            </p:childTnLst>
                          </p:cTn>
                        </p:par>
                        <p:par>
                          <p:cTn id="14" fill="hold">
                            <p:stCondLst>
                              <p:cond delay="0"/>
                            </p:stCondLst>
                            <p:childTnLst>
                              <p:par>
                                <p:cTn id="15" presetClass="path" nodeType="afterEffect" presetSubtype="0" presetID="-1" grpId="4" accel="50000" decel="50000" fill="hold">
                                  <p:stCondLst>
                                    <p:cond delay="100"/>
                                  </p:stCondLst>
                                  <p:childTnLst>
                                    <p:animMotion path="M 0.000000 0.000000 C -0.044809 0.040005 -0.079914 0.107591 -0.098783 0.190179 C -0.107493 0.228302 -0.112478 0.268790 -0.113522 0.309896" origin="layout" pathEditMode="relative">
                                      <p:cBhvr>
                                        <p:cTn id="16" dur="800" fill="hold"/>
                                        <p:tgtEl>
                                          <p:spTgt spid="393"/>
                                        </p:tgtEl>
                                        <p:attrNameLst>
                                          <p:attrName>ppt_x</p:attrName>
                                          <p:attrName>ppt_y</p:attrName>
                                        </p:attrNameLst>
                                      </p:cBhvr>
                                    </p:animMotion>
                                  </p:childTnLst>
                                </p:cTn>
                              </p:par>
                            </p:childTnLst>
                          </p:cTn>
                        </p:par>
                        <p:par>
                          <p:cTn id="17" fill="hold">
                            <p:stCondLst>
                              <p:cond delay="900"/>
                            </p:stCondLst>
                            <p:childTnLst>
                              <p:par>
                                <p:cTn id="18" presetClass="entr" nodeType="afterEffect" presetSubtype="0" presetID="1" grpId="5" fill="hold">
                                  <p:stCondLst>
                                    <p:cond delay="0"/>
                                  </p:stCondLst>
                                  <p:iterate type="el" backwards="0">
                                    <p:tmAbs val="0"/>
                                  </p:iterate>
                                  <p:childTnLst>
                                    <p:set>
                                      <p:cBhvr>
                                        <p:cTn id="19" fill="hold"/>
                                        <p:tgtEl>
                                          <p:spTgt spid="395"/>
                                        </p:tgtEl>
                                        <p:attrNameLst>
                                          <p:attrName>style.visibility</p:attrName>
                                        </p:attrNameLst>
                                      </p:cBhvr>
                                      <p:to>
                                        <p:strVal val="visible"/>
                                      </p:to>
                                    </p:set>
                                  </p:childTnLst>
                                </p:cTn>
                              </p:par>
                            </p:childTnLst>
                          </p:cTn>
                        </p:par>
                        <p:par>
                          <p:cTn id="20" fill="hold">
                            <p:stCondLst>
                              <p:cond delay="900"/>
                            </p:stCondLst>
                            <p:childTnLst>
                              <p:par>
                                <p:cTn id="21" presetClass="entr" nodeType="afterEffect" presetSubtype="0" presetID="1" grpId="6" fill="hold">
                                  <p:stCondLst>
                                    <p:cond delay="0"/>
                                  </p:stCondLst>
                                  <p:iterate type="el" backwards="0">
                                    <p:tmAbs val="0"/>
                                  </p:iterate>
                                  <p:childTnLst>
                                    <p:set>
                                      <p:cBhvr>
                                        <p:cTn id="22" fill="hold"/>
                                        <p:tgtEl>
                                          <p:spTgt spid="394"/>
                                        </p:tgtEl>
                                        <p:attrNameLst>
                                          <p:attrName>style.visibility</p:attrName>
                                        </p:attrNameLst>
                                      </p:cBhvr>
                                      <p:to>
                                        <p:strVal val="visible"/>
                                      </p:to>
                                    </p:set>
                                  </p:childTnLst>
                                </p:cTn>
                              </p:par>
                            </p:childTnLst>
                          </p:cTn>
                        </p:par>
                        <p:par>
                          <p:cTn id="23" fill="hold">
                            <p:stCondLst>
                              <p:cond delay="900"/>
                            </p:stCondLst>
                            <p:childTnLst>
                              <p:par>
                                <p:cTn id="24" presetClass="entr" nodeType="afterEffect" presetSubtype="0" presetID="1" grpId="7" fill="hold">
                                  <p:stCondLst>
                                    <p:cond delay="0"/>
                                  </p:stCondLst>
                                  <p:iterate type="el" backwards="0">
                                    <p:tmAbs val="0"/>
                                  </p:iterate>
                                  <p:childTnLst>
                                    <p:set>
                                      <p:cBhvr>
                                        <p:cTn id="25" fill="hold"/>
                                        <p:tgtEl>
                                          <p:spTgt spid="397"/>
                                        </p:tgtEl>
                                        <p:attrNameLst>
                                          <p:attrName>style.visibility</p:attrName>
                                        </p:attrNameLst>
                                      </p:cBhvr>
                                      <p:to>
                                        <p:strVal val="visible"/>
                                      </p:to>
                                    </p:set>
                                  </p:childTnLst>
                                </p:cTn>
                              </p:par>
                            </p:childTnLst>
                          </p:cTn>
                        </p:par>
                        <p:par>
                          <p:cTn id="26" fill="hold">
                            <p:stCondLst>
                              <p:cond delay="0"/>
                            </p:stCondLst>
                            <p:childTnLst>
                              <p:par>
                                <p:cTn id="27" presetClass="path" nodeType="afterEffect" presetSubtype="0" presetID="-1" grpId="8" accel="50000" decel="50000" fill="hold">
                                  <p:stCondLst>
                                    <p:cond delay="100"/>
                                  </p:stCondLst>
                                  <p:childTnLst>
                                    <p:animMotion path="M 0.000000 0.000000 C 0.027156 -0.077594 0.063121 -0.144260 0.105596 -0.195734 C 0.170142 -0.273955 0.246878 -0.314156 0.324969 -0.310659" origin="layout" pathEditMode="relative">
                                      <p:cBhvr>
                                        <p:cTn id="28" dur="800" fill="hold"/>
                                        <p:tgtEl>
                                          <p:spTgt spid="395"/>
                                        </p:tgtEl>
                                        <p:attrNameLst>
                                          <p:attrName>ppt_x</p:attrName>
                                          <p:attrName>ppt_y</p:attrName>
                                        </p:attrNameLst>
                                      </p:cBhvr>
                                    </p:animMotion>
                                  </p:childTnLst>
                                </p:cTn>
                              </p:par>
                            </p:childTnLst>
                          </p:cTn>
                        </p:par>
                        <p:par>
                          <p:cTn id="29" fill="hold">
                            <p:stCondLst>
                              <p:cond delay="0"/>
                            </p:stCondLst>
                            <p:childTnLst>
                              <p:par>
                                <p:cTn id="30" presetClass="path" nodeType="withEffect" presetSubtype="0" presetID="-1" grpId="9" accel="50000" decel="50000" fill="hold">
                                  <p:stCondLst>
                                    <p:cond delay="100"/>
                                  </p:stCondLst>
                                  <p:childTnLst>
                                    <p:animMotion path="M 0.000000 0.000000 C 0.032640 0.047671 0.077910 0.057174 0.115898 0.024332 C 0.136798 0.006264 0.153701 -0.023703 0.163924 -0.060806" origin="layout" pathEditMode="relative">
                                      <p:cBhvr>
                                        <p:cTn id="31" dur="800" fill="hold"/>
                                        <p:tgtEl>
                                          <p:spTgt spid="394"/>
                                        </p:tgtEl>
                                        <p:attrNameLst>
                                          <p:attrName>ppt_x</p:attrName>
                                          <p:attrName>ppt_y</p:attrName>
                                        </p:attrNameLst>
                                      </p:cBhvr>
                                    </p:animMotion>
                                  </p:childTnLst>
                                </p:cTn>
                              </p:par>
                            </p:childTnLst>
                          </p:cTn>
                        </p:par>
                        <p:par>
                          <p:cTn id="32" fill="hold">
                            <p:stCondLst>
                              <p:cond delay="0"/>
                            </p:stCondLst>
                            <p:childTnLst>
                              <p:par>
                                <p:cTn id="33" presetClass="path" nodeType="withEffect" presetSubtype="0" presetID="-1" grpId="10" accel="50000" decel="50000" fill="hold">
                                  <p:stCondLst>
                                    <p:cond delay="100"/>
                                  </p:stCondLst>
                                  <p:childTnLst>
                                    <p:animMotion path="M 0.000000 0.000000 L 0.362040 -0.005345" origin="layout" pathEditMode="relative">
                                      <p:cBhvr>
                                        <p:cTn id="34" dur="800" fill="hold"/>
                                        <p:tgtEl>
                                          <p:spTgt spid="397"/>
                                        </p:tgtEl>
                                        <p:attrNameLst>
                                          <p:attrName>ppt_x</p:attrName>
                                          <p:attrName>ppt_y</p:attrName>
                                        </p:attrNameLst>
                                      </p:cBhvr>
                                    </p:animMotion>
                                  </p:childTnLst>
                                </p:cTn>
                              </p:par>
                            </p:childTnLst>
                          </p:cTn>
                        </p:par>
                        <p:par>
                          <p:cTn id="35" fill="hold">
                            <p:stCondLst>
                              <p:cond delay="900"/>
                            </p:stCondLst>
                            <p:childTnLst>
                              <p:par>
                                <p:cTn id="36" presetClass="entr" nodeType="afterEffect" presetSubtype="0" presetID="1" grpId="11" fill="hold">
                                  <p:stCondLst>
                                    <p:cond delay="0"/>
                                  </p:stCondLst>
                                  <p:iterate type="el" backwards="0">
                                    <p:tmAbs val="0"/>
                                  </p:iterate>
                                  <p:childTnLst>
                                    <p:set>
                                      <p:cBhvr>
                                        <p:cTn id="37" fill="hold"/>
                                        <p:tgtEl>
                                          <p:spTgt spid="396"/>
                                        </p:tgtEl>
                                        <p:attrNameLst>
                                          <p:attrName>style.visibility</p:attrName>
                                        </p:attrNameLst>
                                      </p:cBhvr>
                                      <p:to>
                                        <p:strVal val="visible"/>
                                      </p:to>
                                    </p:set>
                                  </p:childTnLst>
                                </p:cTn>
                              </p:par>
                            </p:childTnLst>
                          </p:cTn>
                        </p:par>
                        <p:par>
                          <p:cTn id="38" fill="hold">
                            <p:stCondLst>
                              <p:cond delay="0"/>
                            </p:stCondLst>
                            <p:childTnLst>
                              <p:par>
                                <p:cTn id="39" presetClass="path" nodeType="afterEffect" presetSubtype="0" presetID="-1" grpId="12" accel="50000" decel="50000" fill="hold">
                                  <p:stCondLst>
                                    <p:cond delay="0"/>
                                  </p:stCondLst>
                                  <p:childTnLst>
                                    <p:animMotion path="M 0.000000 0.000000 C -0.029512 -0.047492 -0.050083 -0.109985 -0.058920 -0.178988 C -0.063974 -0.218454 -0.065036 -0.259205 -0.062057 -0.299334" origin="layout" pathEditMode="relative">
                                      <p:cBhvr>
                                        <p:cTn id="40" dur="800" fill="hold"/>
                                        <p:tgtEl>
                                          <p:spTgt spid="396"/>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3" fill="hold">
                                  <p:stCondLst>
                                    <p:cond delay="0"/>
                                  </p:stCondLst>
                                  <p:iterate type="el" backwards="0">
                                    <p:tmAbs val="0"/>
                                  </p:iterate>
                                  <p:childTnLst>
                                    <p:set>
                                      <p:cBhvr>
                                        <p:cTn id="44" fill="hold"/>
                                        <p:tgtEl>
                                          <p:spTgt spid="416"/>
                                        </p:tgtEl>
                                        <p:attrNameLst>
                                          <p:attrName>style.visibility</p:attrName>
                                        </p:attrNameLst>
                                      </p:cBhvr>
                                      <p:to>
                                        <p:strVal val="visible"/>
                                      </p:to>
                                    </p:set>
                                  </p:childTnLst>
                                </p:cTn>
                              </p:par>
                            </p:childTnLst>
                          </p:cTn>
                        </p:par>
                        <p:par>
                          <p:cTn id="45" fill="hold">
                            <p:stCondLst>
                              <p:cond delay="0"/>
                            </p:stCondLst>
                            <p:childTnLst>
                              <p:par>
                                <p:cTn id="46" presetClass="entr" nodeType="afterEffect" presetSubtype="0" presetID="1" grpId="14" fill="hold">
                                  <p:stCondLst>
                                    <p:cond delay="0"/>
                                  </p:stCondLst>
                                  <p:iterate type="el" backwards="0">
                                    <p:tmAbs val="0"/>
                                  </p:iterate>
                                  <p:childTnLst>
                                    <p:set>
                                      <p:cBhvr>
                                        <p:cTn id="47" fill="hold"/>
                                        <p:tgtEl>
                                          <p:spTgt spid="417"/>
                                        </p:tgtEl>
                                        <p:attrNameLst>
                                          <p:attrName>style.visibility</p:attrName>
                                        </p:attrNameLst>
                                      </p:cBhvr>
                                      <p:to>
                                        <p:strVal val="visible"/>
                                      </p:to>
                                    </p:set>
                                  </p:childTnLst>
                                </p:cTn>
                              </p:par>
                            </p:childTnLst>
                          </p:cTn>
                        </p:par>
                        <p:par>
                          <p:cTn id="48" fill="hold">
                            <p:stCondLst>
                              <p:cond delay="0"/>
                            </p:stCondLst>
                            <p:childTnLst>
                              <p:par>
                                <p:cTn id="49" presetClass="entr" nodeType="afterEffect" presetSubtype="0" presetID="1" grpId="15" fill="hold">
                                  <p:stCondLst>
                                    <p:cond delay="0"/>
                                  </p:stCondLst>
                                  <p:iterate type="el" backwards="0">
                                    <p:tmAbs val="0"/>
                                  </p:iterate>
                                  <p:childTnLst>
                                    <p:set>
                                      <p:cBhvr>
                                        <p:cTn id="50" fill="hold"/>
                                        <p:tgtEl>
                                          <p:spTgt spid="418"/>
                                        </p:tgtEl>
                                        <p:attrNameLst>
                                          <p:attrName>style.visibility</p:attrName>
                                        </p:attrNameLst>
                                      </p:cBhvr>
                                      <p:to>
                                        <p:strVal val="visible"/>
                                      </p:to>
                                    </p:set>
                                  </p:childTnLst>
                                </p:cTn>
                              </p:par>
                            </p:childTnLst>
                          </p:cTn>
                        </p:par>
                        <p:par>
                          <p:cTn id="51" fill="hold">
                            <p:stCondLst>
                              <p:cond delay="0"/>
                            </p:stCondLst>
                            <p:childTnLst>
                              <p:par>
                                <p:cTn id="52" presetClass="entr" nodeType="afterEffect" presetSubtype="0" presetID="1" grpId="16" fill="hold">
                                  <p:stCondLst>
                                    <p:cond delay="0"/>
                                  </p:stCondLst>
                                  <p:iterate type="el" backwards="0">
                                    <p:tmAbs val="0"/>
                                  </p:iterate>
                                  <p:childTnLst>
                                    <p:set>
                                      <p:cBhvr>
                                        <p:cTn id="53" fill="hold"/>
                                        <p:tgtEl>
                                          <p:spTgt spid="419"/>
                                        </p:tgtEl>
                                        <p:attrNameLst>
                                          <p:attrName>style.visibility</p:attrName>
                                        </p:attrNameLst>
                                      </p:cBhvr>
                                      <p:to>
                                        <p:strVal val="visible"/>
                                      </p:to>
                                    </p:set>
                                  </p:childTnLst>
                                </p:cTn>
                              </p:par>
                            </p:childTnLst>
                          </p:cTn>
                        </p:par>
                        <p:par>
                          <p:cTn id="54" fill="hold">
                            <p:stCondLst>
                              <p:cond delay="0"/>
                            </p:stCondLst>
                            <p:childTnLst>
                              <p:par>
                                <p:cTn id="55" presetClass="entr" nodeType="afterEffect" presetSubtype="0" presetID="1" grpId="17" fill="hold">
                                  <p:stCondLst>
                                    <p:cond delay="0"/>
                                  </p:stCondLst>
                                  <p:iterate type="el" backwards="0">
                                    <p:tmAbs val="0"/>
                                  </p:iterate>
                                  <p:childTnLst>
                                    <p:set>
                                      <p:cBhvr>
                                        <p:cTn id="56" fill="hold"/>
                                        <p:tgtEl>
                                          <p:spTgt spid="420"/>
                                        </p:tgtEl>
                                        <p:attrNameLst>
                                          <p:attrName>style.visibility</p:attrName>
                                        </p:attrNameLst>
                                      </p:cBhvr>
                                      <p:to>
                                        <p:strVal val="visible"/>
                                      </p:to>
                                    </p:set>
                                  </p:childTnLst>
                                </p:cTn>
                              </p:par>
                            </p:childTnLst>
                          </p:cTn>
                        </p:par>
                        <p:par>
                          <p:cTn id="57" fill="hold">
                            <p:stCondLst>
                              <p:cond delay="0"/>
                            </p:stCondLst>
                            <p:childTnLst>
                              <p:par>
                                <p:cTn id="58" presetClass="path" nodeType="afterEffect" presetSubtype="0" presetID="-1" grpId="18" accel="50000" decel="50000" fill="hold">
                                  <p:stCondLst>
                                    <p:cond delay="0"/>
                                  </p:stCondLst>
                                  <p:childTnLst>
                                    <p:animMotion path="M 0.000000 0.000000 C 0.046198 -0.239663 0.209766 -0.331218 0.324866 -0.181840 C 0.362201 -0.133386 0.388022 -0.061499 0.426077 -0.014777 C 0.505209 0.082379 0.612907 0.056793 0.674912 -0.073893" origin="layout" pathEditMode="relative">
                                      <p:cBhvr>
                                        <p:cTn id="59" dur="800" fill="hold"/>
                                        <p:tgtEl>
                                          <p:spTgt spid="416"/>
                                        </p:tgtEl>
                                        <p:attrNameLst>
                                          <p:attrName>ppt_x</p:attrName>
                                          <p:attrName>ppt_y</p:attrName>
                                        </p:attrNameLst>
                                      </p:cBhvr>
                                    </p:animMotion>
                                  </p:childTnLst>
                                </p:cTn>
                              </p:par>
                            </p:childTnLst>
                          </p:cTn>
                        </p:par>
                        <p:par>
                          <p:cTn id="60" fill="hold">
                            <p:stCondLst>
                              <p:cond delay="0"/>
                            </p:stCondLst>
                            <p:childTnLst>
                              <p:par>
                                <p:cTn id="61" presetClass="path" nodeType="withEffect" presetSubtype="0" presetID="-1" grpId="19" accel="50000" decel="50000" fill="hold">
                                  <p:stCondLst>
                                    <p:cond delay="0"/>
                                  </p:stCondLst>
                                  <p:childTnLst>
                                    <p:animMotion path="M 0.000000 0.000000 C 0.025080 -0.041020 0.055595 -0.070081 0.088699 -0.084475 C 0.127000 -0.101128 0.168916 -0.095936 0.196703 -0.047390 C 0.213679 -0.017730 0.221967 0.024239 0.219144 0.066255" origin="layout" pathEditMode="relative">
                                      <p:cBhvr>
                                        <p:cTn id="62" dur="800" fill="hold"/>
                                        <p:tgtEl>
                                          <p:spTgt spid="417"/>
                                        </p:tgtEl>
                                        <p:attrNameLst>
                                          <p:attrName>ppt_x</p:attrName>
                                          <p:attrName>ppt_y</p:attrName>
                                        </p:attrNameLst>
                                      </p:cBhvr>
                                    </p:animMotion>
                                  </p:childTnLst>
                                </p:cTn>
                              </p:par>
                            </p:childTnLst>
                          </p:cTn>
                        </p:par>
                        <p:par>
                          <p:cTn id="63" fill="hold">
                            <p:stCondLst>
                              <p:cond delay="0"/>
                            </p:stCondLst>
                            <p:childTnLst>
                              <p:par>
                                <p:cTn id="64" presetClass="path" nodeType="withEffect" presetSubtype="0" presetID="-1" grpId="20" accel="50000" decel="50000" fill="hold">
                                  <p:stCondLst>
                                    <p:cond delay="0"/>
                                  </p:stCondLst>
                                  <p:childTnLst>
                                    <p:animMotion path="M 0.000000 0.000000 C 0.032501 -0.032849 0.067278 -0.058006 0.103446 -0.074831 C 0.190024 -0.115106 0.281485 -0.106884 0.365336 -0.051290" origin="layout" pathEditMode="relative">
                                      <p:cBhvr>
                                        <p:cTn id="65" dur="800" fill="hold"/>
                                        <p:tgtEl>
                                          <p:spTgt spid="418"/>
                                        </p:tgtEl>
                                        <p:attrNameLst>
                                          <p:attrName>ppt_x</p:attrName>
                                          <p:attrName>ppt_y</p:attrName>
                                        </p:attrNameLst>
                                      </p:cBhvr>
                                    </p:animMotion>
                                  </p:childTnLst>
                                </p:cTn>
                              </p:par>
                            </p:childTnLst>
                          </p:cTn>
                        </p:par>
                        <p:par>
                          <p:cTn id="66" fill="hold">
                            <p:stCondLst>
                              <p:cond delay="0"/>
                            </p:stCondLst>
                            <p:childTnLst>
                              <p:par>
                                <p:cTn id="67" presetClass="path" nodeType="withEffect" presetSubtype="0" presetID="-1" grpId="21" accel="50000" decel="50000" fill="hold">
                                  <p:stCondLst>
                                    <p:cond delay="0"/>
                                  </p:stCondLst>
                                  <p:childTnLst>
                                    <p:animMotion path="M 0.000000 0.000000 C -0.017233 -0.088165 -0.002270 -0.186059 0.037399 -0.247201 C 0.092793 -0.332581 0.171699 -0.319239 0.244480 -0.299743 C 0.354090 -0.270382 0.463503 -0.238637 0.572705 -0.204535" origin="layout" pathEditMode="relative">
                                      <p:cBhvr>
                                        <p:cTn id="68" dur="800" fill="hold"/>
                                        <p:tgtEl>
                                          <p:spTgt spid="419"/>
                                        </p:tgtEl>
                                        <p:attrNameLst>
                                          <p:attrName>ppt_x</p:attrName>
                                          <p:attrName>ppt_y</p:attrName>
                                        </p:attrNameLst>
                                      </p:cBhvr>
                                    </p:animMotion>
                                  </p:childTnLst>
                                </p:cTn>
                              </p:par>
                            </p:childTnLst>
                          </p:cTn>
                        </p:par>
                        <p:par>
                          <p:cTn id="69" fill="hold">
                            <p:stCondLst>
                              <p:cond delay="0"/>
                            </p:stCondLst>
                            <p:childTnLst>
                              <p:par>
                                <p:cTn id="70" presetClass="path" nodeType="withEffect" presetSubtype="0" presetID="-1" grpId="22" accel="50000" decel="50000" fill="hold">
                                  <p:stCondLst>
                                    <p:cond delay="0"/>
                                  </p:stCondLst>
                                  <p:childTnLst>
                                    <p:animMotion path="M 0.000000 0.000000 C 0.063517 0.024225 0.129835 0.005231 0.185859 -0.053232 C 0.224365 -0.093414 0.255148 -0.150241 0.278521 -0.219618" origin="layout" pathEditMode="relative">
                                      <p:cBhvr>
                                        <p:cTn id="71" dur="800" fill="hold"/>
                                        <p:tgtEl>
                                          <p:spTgt spid="420"/>
                                        </p:tgtEl>
                                        <p:attrNameLst>
                                          <p:attrName>ppt_x</p:attrName>
                                          <p:attrName>ppt_y</p:attrName>
                                        </p:attrNameLst>
                                      </p:cBhvr>
                                    </p:animMotion>
                                  </p:childTnLst>
                                </p:cTn>
                              </p:par>
                            </p:childTnLst>
                          </p:cTn>
                        </p:par>
                      </p:childTnLst>
                    </p:cTn>
                  </p:par>
                  <p:par>
                    <p:cTn id="72" fill="hold">
                      <p:stCondLst>
                        <p:cond delay="indefinite"/>
                      </p:stCondLst>
                      <p:childTnLst>
                        <p:par>
                          <p:cTn id="73" fill="hold">
                            <p:stCondLst>
                              <p:cond delay="0"/>
                            </p:stCondLst>
                            <p:childTnLst>
                              <p:par>
                                <p:cTn id="74" presetClass="entr" nodeType="clickEffect" presetSubtype="0" presetID="1" grpId="23" fill="hold">
                                  <p:stCondLst>
                                    <p:cond delay="0"/>
                                  </p:stCondLst>
                                  <p:iterate type="el" backwards="0">
                                    <p:tmAbs val="0"/>
                                  </p:iterate>
                                  <p:childTnLst>
                                    <p:set>
                                      <p:cBhvr>
                                        <p:cTn id="75" fill="hold"/>
                                        <p:tgtEl>
                                          <p:spTgt spid="428"/>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Class="exit" nodeType="clickEffect" presetSubtype="0" presetID="1" grpId="24" fill="hold">
                                  <p:stCondLst>
                                    <p:cond delay="0"/>
                                  </p:stCondLst>
                                  <p:iterate type="el" backwards="0">
                                    <p:tmAbs val="0"/>
                                  </p:iterate>
                                  <p:childTnLst>
                                    <p:set>
                                      <p:cBhvr>
                                        <p:cTn id="79" fill="hold">
                                          <p:stCondLst>
                                            <p:cond delay="0"/>
                                          </p:stCondLst>
                                        </p:cTn>
                                        <p:tgtEl>
                                          <p:spTgt spid="411"/>
                                        </p:tgtEl>
                                        <p:attrNameLst>
                                          <p:attrName>style.visibility</p:attrName>
                                        </p:attrNameLst>
                                      </p:cBhvr>
                                      <p:to>
                                        <p:strVal val="hidden"/>
                                      </p:to>
                                    </p:set>
                                  </p:childTnLst>
                                </p:cTn>
                              </p:par>
                            </p:childTnLst>
                          </p:cTn>
                        </p:par>
                        <p:par>
                          <p:cTn id="80" fill="hold">
                            <p:stCondLst>
                              <p:cond delay="0"/>
                            </p:stCondLst>
                            <p:childTnLst>
                              <p:par>
                                <p:cTn id="81" presetClass="entr" nodeType="afterEffect" presetSubtype="0" presetID="1" grpId="25" fill="hold">
                                  <p:stCondLst>
                                    <p:cond delay="0"/>
                                  </p:stCondLst>
                                  <p:iterate type="el" backwards="0">
                                    <p:tmAbs val="0"/>
                                  </p:iterate>
                                  <p:childTnLst>
                                    <p:set>
                                      <p:cBhvr>
                                        <p:cTn id="82" fill="hold"/>
                                        <p:tgtEl>
                                          <p:spTgt spid="42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Class="entr" nodeType="clickEffect" presetSubtype="1" presetID="2" grpId="26" fill="hold">
                                  <p:stCondLst>
                                    <p:cond delay="0"/>
                                  </p:stCondLst>
                                  <p:iterate type="el" backwards="0">
                                    <p:tmAbs val="0"/>
                                  </p:iterate>
                                  <p:childTnLst>
                                    <p:set>
                                      <p:cBhvr>
                                        <p:cTn id="86" fill="hold"/>
                                        <p:tgtEl>
                                          <p:spTgt spid="431"/>
                                        </p:tgtEl>
                                        <p:attrNameLst>
                                          <p:attrName>style.visibility</p:attrName>
                                        </p:attrNameLst>
                                      </p:cBhvr>
                                      <p:to>
                                        <p:strVal val="visible"/>
                                      </p:to>
                                    </p:set>
                                    <p:anim calcmode="lin" valueType="num">
                                      <p:cBhvr>
                                        <p:cTn id="87" dur="2000" fill="hold"/>
                                        <p:tgtEl>
                                          <p:spTgt spid="431"/>
                                        </p:tgtEl>
                                        <p:attrNameLst>
                                          <p:attrName>ppt_x</p:attrName>
                                        </p:attrNameLst>
                                      </p:cBhvr>
                                      <p:tavLst>
                                        <p:tav tm="0">
                                          <p:val>
                                            <p:strVal val="#ppt_x"/>
                                          </p:val>
                                        </p:tav>
                                        <p:tav tm="100000">
                                          <p:val>
                                            <p:strVal val="#ppt_x"/>
                                          </p:val>
                                        </p:tav>
                                      </p:tavLst>
                                    </p:anim>
                                    <p:anim calcmode="lin" valueType="num">
                                      <p:cBhvr>
                                        <p:cTn id="88" dur="2000" fill="hold"/>
                                        <p:tgtEl>
                                          <p:spTgt spid="4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8" grpId="23"/>
      <p:bldP build="whole" bldLvl="1" animBg="1" rev="0" advAuto="0" spid="416" grpId="13"/>
      <p:bldP build="whole" bldLvl="1" animBg="1" rev="0" advAuto="0" spid="395" grpId="5"/>
      <p:bldP build="whole" bldLvl="1" animBg="1" rev="0" advAuto="0" spid="397" grpId="7"/>
      <p:bldP build="whole" bldLvl="1" animBg="1" rev="0" advAuto="0" spid="419" grpId="16"/>
      <p:bldP build="whole" bldLvl="1" animBg="1" rev="0" advAuto="0" spid="394" grpId="6"/>
      <p:bldP build="whole" bldLvl="1" animBg="1" rev="0" advAuto="0" spid="411" grpId="24"/>
      <p:bldP build="whole" bldLvl="1" animBg="1" rev="0" advAuto="0" spid="431" grpId="26"/>
      <p:bldP build="whole" bldLvl="1" animBg="1" rev="0" advAuto="0" spid="393" grpId="3"/>
      <p:bldP build="whole" bldLvl="1" animBg="1" rev="0" advAuto="0" spid="417" grpId="14"/>
      <p:bldP build="whole" bldLvl="1" animBg="1" rev="0" advAuto="0" spid="420" grpId="17"/>
      <p:bldP build="whole" bldLvl="1" animBg="1" rev="0" advAuto="0" spid="418" grpId="15"/>
      <p:bldP build="whole" bldLvl="1" animBg="1" rev="0" advAuto="0" spid="396" grpId="11"/>
      <p:bldP build="whole" bldLvl="1" animBg="1" rev="0" advAuto="0" spid="430" grpId="1"/>
      <p:bldP build="whole" bldLvl="1" animBg="1" rev="0" advAuto="0" spid="429" grpId="25"/>
    </p:bldLst>
  </p:timing>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3" name="Group"/>
          <p:cNvSpPr/>
          <p:nvPr/>
        </p:nvSpPr>
        <p:spPr>
          <a:xfrm>
            <a:off x="1409700" y="4498017"/>
            <a:ext cx="1270000" cy="1270001"/>
          </a:xfrm>
          <a:prstGeom prst="line">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tabLst>
                <a:tab pos="3898900" algn="l"/>
              </a:tabLst>
              <a:defRPr b="1" sz="10000">
                <a:latin typeface="Helvetica Neue"/>
                <a:ea typeface="Helvetica Neue"/>
                <a:cs typeface="Helvetica Neue"/>
                <a:sym typeface="Helvetica Neue"/>
              </a:defRPr>
            </a:pPr>
            <a:r>
              <a:t>if (</a:t>
            </a:r>
            <a:r>
              <a:rPr>
                <a:solidFill>
                  <a:srgbClr val="B51700"/>
                </a:solidFill>
              </a:rPr>
              <a:t>b </a:t>
            </a:r>
            <a:r>
              <a:t>== 1)</a:t>
            </a:r>
          </a:p>
          <a:p>
            <a:pPr algn="l">
              <a:defRPr b="1" sz="10000">
                <a:latin typeface="Helvetica Neue"/>
                <a:ea typeface="Helvetica Neue"/>
                <a:cs typeface="Helvetica Neue"/>
                <a:sym typeface="Helvetica Neue"/>
              </a:defRPr>
            </a:pPr>
            <a:r>
              <a:t>   open(“foo”,</a:t>
            </a:r>
            <a:r>
              <a:rPr>
                <a:solidFill>
                  <a:srgbClr val="BB3735"/>
                </a:solidFill>
              </a:rPr>
              <a:t>NOCACHE</a:t>
            </a:r>
            <a:r>
              <a:t>)</a:t>
            </a:r>
          </a:p>
          <a:p>
            <a:pPr algn="l">
              <a:defRPr b="1" sz="10000">
                <a:latin typeface="Helvetica Neue"/>
                <a:ea typeface="Helvetica Neue"/>
                <a:cs typeface="Helvetica Neue"/>
                <a:sym typeface="Helvetica Neue"/>
              </a:defRPr>
            </a:pPr>
            <a:r>
              <a:t>else</a:t>
            </a:r>
          </a:p>
          <a:p>
            <a:pPr algn="l">
              <a:defRPr b="1" sz="10000">
                <a:latin typeface="Helvetica Neue"/>
                <a:ea typeface="Helvetica Neue"/>
                <a:cs typeface="Helvetica Neue"/>
                <a:sym typeface="Helvetica Neue"/>
              </a:defRPr>
            </a:pPr>
            <a:r>
              <a:t>   open(“foo”,</a:t>
            </a:r>
            <a:r>
              <a:rPr>
                <a:solidFill>
                  <a:srgbClr val="BB3735"/>
                </a:solidFill>
              </a:rPr>
              <a:t>CACHE</a:t>
            </a:r>
            <a:r>
              <a:t>)</a:t>
            </a:r>
          </a:p>
        </p:txBody>
      </p:sp>
      <p:sp>
        <p:nvSpPr>
          <p:cNvPr id="3604" name="start ← clock()…"/>
          <p:cNvSpPr txBox="1"/>
          <p:nvPr/>
        </p:nvSpPr>
        <p:spPr>
          <a:xfrm>
            <a:off x="1409700" y="7565409"/>
            <a:ext cx="13122275" cy="5197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1" sz="10000">
                <a:latin typeface="Helvetica Neue"/>
                <a:ea typeface="Helvetica Neue"/>
                <a:cs typeface="Helvetica Neue"/>
                <a:sym typeface="Helvetica Neue"/>
              </a:defRPr>
            </a:pPr>
            <a:r>
              <a:t>start ← clock()</a:t>
            </a:r>
          </a:p>
          <a:p>
            <a:pPr algn="l">
              <a:tabLst>
                <a:tab pos="10248900" algn="l"/>
              </a:tabLst>
              <a:defRPr b="1" sz="10000">
                <a:latin typeface="Helvetica Neue"/>
                <a:ea typeface="Helvetica Neue"/>
                <a:cs typeface="Helvetica Neue"/>
                <a:sym typeface="Helvetica Neue"/>
              </a:defRPr>
            </a:pPr>
            <a:r>
              <a:t>read(“foo”)</a:t>
            </a:r>
          </a:p>
          <a:p>
            <a:pPr algn="l">
              <a:defRPr b="1" sz="10000">
                <a:latin typeface="Helvetica Neue"/>
                <a:ea typeface="Helvetica Neue"/>
                <a:cs typeface="Helvetica Neue"/>
                <a:sym typeface="Helvetica Neue"/>
              </a:defRPr>
            </a:pPr>
            <a:r>
              <a:rPr>
                <a:solidFill>
                  <a:srgbClr val="FF9300"/>
                </a:solidFill>
              </a:rPr>
              <a:t>a</a:t>
            </a:r>
            <a:r>
              <a:t> ← (clock()-start) &gt; </a:t>
            </a:r>
            <a:r>
              <a:rPr>
                <a:solidFill>
                  <a:srgbClr val="000000"/>
                </a:solidFill>
              </a:rPr>
              <a:t>𝜹</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04" grpId="1"/>
    </p:bldLst>
  </p:timing>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8" name="Group"/>
          <p:cNvSpPr/>
          <p:nvPr/>
        </p:nvSpPr>
        <p:spPr>
          <a:xfrm>
            <a:off x="1409700" y="4498017"/>
            <a:ext cx="1270000" cy="1270001"/>
          </a:xfrm>
          <a:prstGeom prst="line">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1" sz="10000">
                <a:latin typeface="Helvetica Neue"/>
                <a:ea typeface="Helvetica Neue"/>
                <a:cs typeface="Helvetica Neue"/>
                <a:sym typeface="Helvetica Neue"/>
              </a:defRPr>
            </a:pPr>
            <a:r>
              <a:t>if (</a:t>
            </a:r>
            <a:r>
              <a:rPr>
                <a:solidFill>
                  <a:srgbClr val="B51700"/>
                </a:solidFill>
              </a:rPr>
              <a:t>b </a:t>
            </a:r>
            <a:r>
              <a:t>== 1)</a:t>
            </a:r>
          </a:p>
          <a:p>
            <a:pPr algn="l">
              <a:defRPr b="1" sz="10000">
                <a:latin typeface="Helvetica Neue"/>
                <a:ea typeface="Helvetica Neue"/>
                <a:cs typeface="Helvetica Neue"/>
                <a:sym typeface="Helvetica Neue"/>
              </a:defRPr>
            </a:pPr>
            <a:r>
              <a:t>   ;</a:t>
            </a:r>
          </a:p>
          <a:p>
            <a:pPr algn="l">
              <a:defRPr b="1" sz="10000">
                <a:latin typeface="Helvetica Neue"/>
                <a:ea typeface="Helvetica Neue"/>
                <a:cs typeface="Helvetica Neue"/>
                <a:sym typeface="Helvetica Neue"/>
              </a:defRPr>
            </a:pPr>
            <a:r>
              <a:t>else</a:t>
            </a:r>
          </a:p>
          <a:p>
            <a:pPr algn="l">
              <a:defRPr b="1" sz="10000">
                <a:latin typeface="Helvetica Neue"/>
                <a:ea typeface="Helvetica Neue"/>
                <a:cs typeface="Helvetica Neue"/>
                <a:sym typeface="Helvetica Neue"/>
              </a:defRPr>
            </a:pPr>
            <a:r>
              <a:t>   foo()</a:t>
            </a:r>
          </a:p>
        </p:txBody>
      </p:sp>
      <p:grpSp>
        <p:nvGrpSpPr>
          <p:cNvPr id="3611" name="Group"/>
          <p:cNvGrpSpPr/>
          <p:nvPr/>
        </p:nvGrpSpPr>
        <p:grpSpPr>
          <a:xfrm>
            <a:off x="16040343" y="7123421"/>
            <a:ext cx="6536751" cy="5142340"/>
            <a:chOff x="0" y="0"/>
            <a:chExt cx="6536749" cy="5142338"/>
          </a:xfrm>
        </p:grpSpPr>
        <p:sp>
          <p:nvSpPr>
            <p:cNvPr id="3609" name="Oval"/>
            <p:cNvSpPr/>
            <p:nvPr/>
          </p:nvSpPr>
          <p:spPr>
            <a:xfrm>
              <a:off x="0" y="0"/>
              <a:ext cx="6536750" cy="5142339"/>
            </a:xfrm>
            <a:prstGeom prst="ellipse">
              <a:avLst/>
            </a:prstGeom>
            <a:solidFill>
              <a:srgbClr val="86D6FF"/>
            </a:solidFill>
            <a:ln w="254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610" name="Jitted…"/>
            <p:cNvSpPr txBox="1"/>
            <p:nvPr/>
          </p:nvSpPr>
          <p:spPr>
            <a:xfrm>
              <a:off x="846979" y="127684"/>
              <a:ext cx="4842791" cy="19522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nSpc>
                  <a:spcPct val="80000"/>
                </a:lnSpc>
                <a:defRPr b="1" sz="6600">
                  <a:solidFill>
                    <a:srgbClr val="000000"/>
                  </a:solidFill>
                  <a:latin typeface="Helvetica Neue"/>
                  <a:ea typeface="Helvetica Neue"/>
                  <a:cs typeface="Helvetica Neue"/>
                  <a:sym typeface="Helvetica Neue"/>
                </a:defRPr>
              </a:pPr>
              <a:r>
                <a:t>Jitted</a:t>
              </a:r>
            </a:p>
            <a:p>
              <a:pPr>
                <a:lnSpc>
                  <a:spcPct val="80000"/>
                </a:lnSpc>
                <a:defRPr b="1" sz="6600">
                  <a:solidFill>
                    <a:srgbClr val="000000"/>
                  </a:solidFill>
                  <a:latin typeface="Helvetica Neue"/>
                  <a:ea typeface="Helvetica Neue"/>
                  <a:cs typeface="Helvetica Neue"/>
                  <a:sym typeface="Helvetica Neue"/>
                </a:defRPr>
              </a:pPr>
              <a:r>
                <a:t>binary code</a:t>
              </a:r>
            </a:p>
          </p:txBody>
        </p:sp>
      </p:grpSp>
      <p:pic>
        <p:nvPicPr>
          <p:cNvPr id="3612" name="tortoise_harerun.png" descr="tortoise_harerun.png"/>
          <p:cNvPicPr>
            <a:picLocks noChangeAspect="1"/>
          </p:cNvPicPr>
          <p:nvPr/>
        </p:nvPicPr>
        <p:blipFill>
          <a:blip r:embed="rId3">
            <a:extLst/>
          </a:blip>
          <a:stretch>
            <a:fillRect/>
          </a:stretch>
        </p:blipFill>
        <p:spPr>
          <a:xfrm>
            <a:off x="5984387" y="3187867"/>
            <a:ext cx="1862277" cy="2090109"/>
          </a:xfrm>
          <a:prstGeom prst="rect">
            <a:avLst/>
          </a:prstGeom>
          <a:ln w="12700">
            <a:miter lim="400000"/>
          </a:ln>
        </p:spPr>
      </p:pic>
      <p:pic>
        <p:nvPicPr>
          <p:cNvPr id="3613" name="tortoise_harerun-1.png" descr="tortoise_harerun-1.png"/>
          <p:cNvPicPr>
            <a:picLocks noChangeAspect="1"/>
          </p:cNvPicPr>
          <p:nvPr/>
        </p:nvPicPr>
        <p:blipFill>
          <a:blip r:embed="rId4">
            <a:extLst/>
          </a:blip>
          <a:srcRect l="2384" t="0" r="2384" b="0"/>
          <a:stretch>
            <a:fillRect/>
          </a:stretch>
        </p:blipFill>
        <p:spPr>
          <a:xfrm>
            <a:off x="5984387" y="5813028"/>
            <a:ext cx="1862277" cy="2090108"/>
          </a:xfrm>
          <a:prstGeom prst="rect">
            <a:avLst/>
          </a:prstGeom>
          <a:ln w="12700">
            <a:miter lim="400000"/>
          </a:ln>
        </p:spPr>
      </p:pic>
      <p:grpSp>
        <p:nvGrpSpPr>
          <p:cNvPr id="3619" name="Group"/>
          <p:cNvGrpSpPr/>
          <p:nvPr/>
        </p:nvGrpSpPr>
        <p:grpSpPr>
          <a:xfrm>
            <a:off x="16040343" y="682140"/>
            <a:ext cx="6536751" cy="5142339"/>
            <a:chOff x="0" y="0"/>
            <a:chExt cx="6536749" cy="5142338"/>
          </a:xfrm>
        </p:grpSpPr>
        <p:sp>
          <p:nvSpPr>
            <p:cNvPr id="3614" name="Oval"/>
            <p:cNvSpPr/>
            <p:nvPr/>
          </p:nvSpPr>
          <p:spPr>
            <a:xfrm>
              <a:off x="0" y="0"/>
              <a:ext cx="6536750" cy="5142339"/>
            </a:xfrm>
            <a:prstGeom prst="ellipse">
              <a:avLst/>
            </a:prstGeom>
            <a:solidFill>
              <a:srgbClr val="FFD479"/>
            </a:solidFill>
            <a:ln w="254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615" name="foo"/>
            <p:cNvSpPr/>
            <p:nvPr/>
          </p:nvSpPr>
          <p:spPr>
            <a:xfrm>
              <a:off x="3380366" y="1799263"/>
              <a:ext cx="2721514" cy="1178720"/>
            </a:xfrm>
            <a:prstGeom prst="rect">
              <a:avLst/>
            </a:prstGeom>
            <a:solidFill>
              <a:srgbClr val="FFFFFF"/>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6600">
                  <a:solidFill>
                    <a:srgbClr val="000000"/>
                  </a:solidFill>
                  <a:latin typeface="Helvetica Neue Medium"/>
                  <a:ea typeface="Helvetica Neue Medium"/>
                  <a:cs typeface="Helvetica Neue Medium"/>
                  <a:sym typeface="Helvetica Neue Medium"/>
                </a:defRPr>
              </a:lvl1pPr>
            </a:lstStyle>
            <a:p>
              <a:pPr/>
              <a:r>
                <a:t>foo</a:t>
              </a:r>
            </a:p>
          </p:txBody>
        </p:sp>
        <p:sp>
          <p:nvSpPr>
            <p:cNvPr id="3616" name="bar"/>
            <p:cNvSpPr/>
            <p:nvPr/>
          </p:nvSpPr>
          <p:spPr>
            <a:xfrm>
              <a:off x="2142116" y="3478044"/>
              <a:ext cx="2721514" cy="1178720"/>
            </a:xfrm>
            <a:prstGeom prst="rect">
              <a:avLst/>
            </a:prstGeom>
            <a:solidFill>
              <a:srgbClr val="FFFFFF"/>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6600">
                  <a:solidFill>
                    <a:srgbClr val="000000"/>
                  </a:solidFill>
                  <a:latin typeface="Helvetica Neue Medium"/>
                  <a:ea typeface="Helvetica Neue Medium"/>
                  <a:cs typeface="Helvetica Neue Medium"/>
                  <a:sym typeface="Helvetica Neue Medium"/>
                </a:defRPr>
              </a:lvl1pPr>
            </a:lstStyle>
            <a:p>
              <a:pPr/>
              <a:r>
                <a:t>bar</a:t>
              </a:r>
            </a:p>
          </p:txBody>
        </p:sp>
        <p:sp>
          <p:nvSpPr>
            <p:cNvPr id="3617" name="baz"/>
            <p:cNvSpPr/>
            <p:nvPr/>
          </p:nvSpPr>
          <p:spPr>
            <a:xfrm>
              <a:off x="383619" y="1799263"/>
              <a:ext cx="2721513" cy="1178720"/>
            </a:xfrm>
            <a:prstGeom prst="rect">
              <a:avLst/>
            </a:prstGeom>
            <a:solidFill>
              <a:srgbClr val="FFFFFF"/>
            </a:solid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6600">
                  <a:solidFill>
                    <a:srgbClr val="000000"/>
                  </a:solidFill>
                  <a:latin typeface="Helvetica Neue Medium"/>
                  <a:ea typeface="Helvetica Neue Medium"/>
                  <a:cs typeface="Helvetica Neue Medium"/>
                  <a:sym typeface="Helvetica Neue Medium"/>
                </a:defRPr>
              </a:lvl1pPr>
            </a:lstStyle>
            <a:p>
              <a:pPr/>
              <a:r>
                <a:t>baz</a:t>
              </a:r>
            </a:p>
          </p:txBody>
        </p:sp>
        <p:sp>
          <p:nvSpPr>
            <p:cNvPr id="3618" name="Bytecode"/>
            <p:cNvSpPr txBox="1"/>
            <p:nvPr/>
          </p:nvSpPr>
          <p:spPr>
            <a:xfrm>
              <a:off x="1296674" y="536516"/>
              <a:ext cx="3943401" cy="11345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6600">
                  <a:solidFill>
                    <a:srgbClr val="000000"/>
                  </a:solidFill>
                  <a:latin typeface="Helvetica Neue"/>
                  <a:ea typeface="Helvetica Neue"/>
                  <a:cs typeface="Helvetica Neue"/>
                  <a:sym typeface="Helvetica Neue"/>
                </a:defRPr>
              </a:lvl1pPr>
            </a:lstStyle>
            <a:p>
              <a:pPr/>
              <a:r>
                <a:t>Bytecode</a:t>
              </a:r>
            </a:p>
          </p:txBody>
        </p:sp>
      </p:grpSp>
      <p:sp>
        <p:nvSpPr>
          <p:cNvPr id="3620" name="start ← clock()…"/>
          <p:cNvSpPr txBox="1"/>
          <p:nvPr/>
        </p:nvSpPr>
        <p:spPr>
          <a:xfrm>
            <a:off x="1409700" y="7565409"/>
            <a:ext cx="13122275" cy="5197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1" sz="10000">
                <a:latin typeface="Helvetica Neue"/>
                <a:ea typeface="Helvetica Neue"/>
                <a:cs typeface="Helvetica Neue"/>
                <a:sym typeface="Helvetica Neue"/>
              </a:defRPr>
            </a:pPr>
            <a:r>
              <a:t>start ← clock()</a:t>
            </a:r>
          </a:p>
          <a:p>
            <a:pPr algn="l">
              <a:defRPr b="1" sz="10000">
                <a:latin typeface="Helvetica Neue"/>
                <a:ea typeface="Helvetica Neue"/>
                <a:cs typeface="Helvetica Neue"/>
                <a:sym typeface="Helvetica Neue"/>
              </a:defRPr>
            </a:pPr>
            <a:r>
              <a:t>foo()</a:t>
            </a:r>
          </a:p>
          <a:p>
            <a:pPr algn="l">
              <a:defRPr b="1" sz="10000">
                <a:latin typeface="Helvetica Neue"/>
                <a:ea typeface="Helvetica Neue"/>
                <a:cs typeface="Helvetica Neue"/>
                <a:sym typeface="Helvetica Neue"/>
              </a:defRPr>
            </a:pPr>
            <a:r>
              <a:rPr>
                <a:solidFill>
                  <a:srgbClr val="FF9300"/>
                </a:solidFill>
              </a:rPr>
              <a:t>a</a:t>
            </a:r>
            <a:r>
              <a:t> ← (clock()-start) &gt; </a:t>
            </a:r>
            <a:r>
              <a:rPr>
                <a:solidFill>
                  <a:srgbClr val="000000"/>
                </a:solidFill>
              </a:rPr>
              <a:t>𝜹</a:t>
            </a:r>
          </a:p>
        </p:txBody>
      </p:sp>
      <p:sp>
        <p:nvSpPr>
          <p:cNvPr id="3621" name="foo"/>
          <p:cNvSpPr/>
          <p:nvPr/>
        </p:nvSpPr>
        <p:spPr>
          <a:xfrm>
            <a:off x="19410858" y="2483395"/>
            <a:ext cx="2721514" cy="1178719"/>
          </a:xfrm>
          <a:prstGeom prst="rect">
            <a:avLst/>
          </a:prstGeom>
          <a:solidFill>
            <a:srgbClr val="FFFFFF"/>
          </a:solidFill>
          <a:ln w="63500">
            <a:solidFill>
              <a:srgbClr val="000000"/>
            </a:solidFill>
            <a:miter lim="400000"/>
          </a:ln>
          <a:extLst>
            <a:ext uri="{C572A759-6A51-4108-AA02-DFA0A04FC94B}">
              <ma14:wrappingTextBoxFlag xmlns:ma14="http://schemas.microsoft.com/office/mac/drawingml/2011/main" val="1"/>
            </a:ext>
          </a:extLst>
        </p:spPr>
        <p:txBody>
          <a:bodyPr lIns="71437" tIns="71437" rIns="71437" bIns="71437" anchor="ctr"/>
          <a:lstStyle>
            <a:lvl1pPr>
              <a:defRPr sz="6600">
                <a:solidFill>
                  <a:srgbClr val="000000"/>
                </a:solidFill>
                <a:latin typeface="Helvetica Neue Medium"/>
                <a:ea typeface="Helvetica Neue Medium"/>
                <a:cs typeface="Helvetica Neue Medium"/>
                <a:sym typeface="Helvetica Neue Medium"/>
              </a:defRPr>
            </a:lvl1pPr>
          </a:lstStyle>
          <a:p>
            <a:pPr/>
            <a:r>
              <a:t>foo</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21"/>
                                        </p:tgtEl>
                                        <p:attrNameLst>
                                          <p:attrName>style.visibility</p:attrName>
                                        </p:attrNameLst>
                                      </p:cBhvr>
                                      <p:to>
                                        <p:strVal val="visible"/>
                                      </p:to>
                                    </p:set>
                                  </p:childTnLst>
                                </p:cTn>
                              </p:par>
                            </p:childTnLst>
                          </p:cTn>
                        </p:par>
                        <p:par>
                          <p:cTn id="7" fill="hold">
                            <p:stCondLst>
                              <p:cond delay="0"/>
                            </p:stCondLst>
                            <p:childTnLst>
                              <p:par>
                                <p:cTn id="8" presetClass="path" nodeType="afterEffect" presetSubtype="0" presetID="-1" grpId="2" accel="50000" decel="50000" fill="hold">
                                  <p:stCondLst>
                                    <p:cond delay="0"/>
                                  </p:stCondLst>
                                  <p:childTnLst>
                                    <p:animMotion path="M 0.000000 0.000000 C -0.092577 -0.052046 -0.188415 0.061952 -0.196674 0.233940 C -0.203672 0.379667 -0.142060 0.507252 -0.059974 0.517016" origin="layout" pathEditMode="relative">
                                      <p:cBhvr>
                                        <p:cTn id="9" dur="2000" fill="hold"/>
                                        <p:tgtEl>
                                          <p:spTgt spid="3621"/>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36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20" grpId="3"/>
      <p:bldP build="whole" bldLvl="1" animBg="1" rev="0" advAuto="0" spid="3621" grpId="1"/>
    </p:bldLst>
  </p:timing>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5" name="GC()…"/>
          <p:cNvSpPr txBox="1"/>
          <p:nvPr/>
        </p:nvSpPr>
        <p:spPr>
          <a:xfrm>
            <a:off x="1434581" y="375298"/>
            <a:ext cx="5723256" cy="947863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1" sz="10000">
                <a:latin typeface="Helvetica Neue"/>
                <a:ea typeface="Helvetica Neue"/>
                <a:cs typeface="Helvetica Neue"/>
                <a:sym typeface="Helvetica Neue"/>
              </a:defRPr>
            </a:pPr>
            <a:r>
              <a:t>GC()</a:t>
            </a:r>
          </a:p>
          <a:p>
            <a:pPr algn="l">
              <a:defRPr b="1" sz="10000">
                <a:latin typeface="Helvetica Neue"/>
                <a:ea typeface="Helvetica Neue"/>
                <a:cs typeface="Helvetica Neue"/>
                <a:sym typeface="Helvetica Neue"/>
              </a:defRPr>
            </a:pPr>
            <a:r>
              <a:t>if (</a:t>
            </a:r>
            <a:r>
              <a:rPr>
                <a:solidFill>
                  <a:srgbClr val="B51700"/>
                </a:solidFill>
              </a:rPr>
              <a:t>b </a:t>
            </a:r>
            <a:r>
              <a:t>== 1)</a:t>
            </a:r>
          </a:p>
          <a:p>
            <a:pPr algn="l">
              <a:defRPr b="1" sz="10000">
                <a:latin typeface="Helvetica Neue"/>
                <a:ea typeface="Helvetica Neue"/>
                <a:cs typeface="Helvetica Neue"/>
                <a:sym typeface="Helvetica Neue"/>
              </a:defRPr>
            </a:pPr>
            <a:r>
              <a:t>   list ← </a:t>
            </a:r>
          </a:p>
          <a:p>
            <a:pPr algn="l">
              <a:defRPr b="1" sz="10000">
                <a:latin typeface="Helvetica Neue"/>
                <a:ea typeface="Helvetica Neue"/>
                <a:cs typeface="Helvetica Neue"/>
                <a:sym typeface="Helvetica Neue"/>
              </a:defRPr>
            </a:pPr>
            <a:r>
              <a:t>else</a:t>
            </a:r>
          </a:p>
          <a:p>
            <a:pPr algn="l">
              <a:defRPr b="1" sz="10000">
                <a:latin typeface="Helvetica Neue"/>
                <a:ea typeface="Helvetica Neue"/>
                <a:cs typeface="Helvetica Neue"/>
                <a:sym typeface="Helvetica Neue"/>
              </a:defRPr>
            </a:pPr>
            <a:r>
              <a:t>   list ← </a:t>
            </a:r>
          </a:p>
        </p:txBody>
      </p:sp>
      <p:pic>
        <p:nvPicPr>
          <p:cNvPr id="3626" name="tortoise_harerun.png" descr="tortoise_harerun.png"/>
          <p:cNvPicPr>
            <a:picLocks noChangeAspect="1"/>
          </p:cNvPicPr>
          <p:nvPr/>
        </p:nvPicPr>
        <p:blipFill>
          <a:blip r:embed="rId3">
            <a:extLst/>
          </a:blip>
          <a:stretch>
            <a:fillRect/>
          </a:stretch>
        </p:blipFill>
        <p:spPr>
          <a:xfrm>
            <a:off x="16308257" y="2818994"/>
            <a:ext cx="1862277" cy="2090108"/>
          </a:xfrm>
          <a:prstGeom prst="rect">
            <a:avLst/>
          </a:prstGeom>
          <a:ln w="12700">
            <a:miter lim="400000"/>
          </a:ln>
        </p:spPr>
      </p:pic>
      <p:pic>
        <p:nvPicPr>
          <p:cNvPr id="3627" name="tortoise_harerun-1.png" descr="tortoise_harerun-1.png"/>
          <p:cNvPicPr>
            <a:picLocks noChangeAspect="1"/>
          </p:cNvPicPr>
          <p:nvPr/>
        </p:nvPicPr>
        <p:blipFill>
          <a:blip r:embed="rId4">
            <a:extLst/>
          </a:blip>
          <a:srcRect l="2384" t="0" r="2384" b="0"/>
          <a:stretch>
            <a:fillRect/>
          </a:stretch>
        </p:blipFill>
        <p:spPr>
          <a:xfrm>
            <a:off x="9661131" y="5813028"/>
            <a:ext cx="1862277" cy="2090108"/>
          </a:xfrm>
          <a:prstGeom prst="rect">
            <a:avLst/>
          </a:prstGeom>
          <a:ln w="12700">
            <a:miter lim="400000"/>
          </a:ln>
        </p:spPr>
      </p:pic>
      <p:grpSp>
        <p:nvGrpSpPr>
          <p:cNvPr id="3651" name="Group"/>
          <p:cNvGrpSpPr/>
          <p:nvPr/>
        </p:nvGrpSpPr>
        <p:grpSpPr>
          <a:xfrm>
            <a:off x="6373272" y="3578326"/>
            <a:ext cx="9532648" cy="1270001"/>
            <a:chOff x="0" y="0"/>
            <a:chExt cx="9532646" cy="1270000"/>
          </a:xfrm>
        </p:grpSpPr>
        <p:grpSp>
          <p:nvGrpSpPr>
            <p:cNvPr id="3630" name="Group"/>
            <p:cNvGrpSpPr/>
            <p:nvPr/>
          </p:nvGrpSpPr>
          <p:grpSpPr>
            <a:xfrm>
              <a:off x="-1" y="536727"/>
              <a:ext cx="1087529" cy="575035"/>
              <a:chOff x="0" y="0"/>
              <a:chExt cx="1087527" cy="575034"/>
            </a:xfrm>
          </p:grpSpPr>
          <p:sp>
            <p:nvSpPr>
              <p:cNvPr id="3628" name="Rectangle"/>
              <p:cNvSpPr/>
              <p:nvPr/>
            </p:nvSpPr>
            <p:spPr>
              <a:xfrm>
                <a:off x="0" y="0"/>
                <a:ext cx="675169" cy="575035"/>
              </a:xfrm>
              <a:prstGeom prst="rect">
                <a:avLst/>
              </a:prstGeom>
              <a:solidFill>
                <a:srgbClr val="FF8DC6"/>
              </a:solidFill>
              <a:ln w="12700" cap="flat">
                <a:noFill/>
                <a:miter lim="400000"/>
              </a:ln>
              <a:effectLst/>
            </p:spPr>
            <p:txBody>
              <a:bodyPr wrap="square" lIns="71437" tIns="71437" rIns="71437" bIns="71437" numCol="1" anchor="ctr">
                <a:noAutofit/>
              </a:bodyPr>
              <a:lstStyle/>
              <a:p>
                <a:pPr>
                  <a:defRPr sz="6600">
                    <a:latin typeface="Helvetica Neue Medium"/>
                    <a:ea typeface="Helvetica Neue Medium"/>
                    <a:cs typeface="Helvetica Neue Medium"/>
                    <a:sym typeface="Helvetica Neue Medium"/>
                  </a:defRPr>
                </a:pPr>
              </a:p>
            </p:txBody>
          </p:sp>
          <p:sp>
            <p:nvSpPr>
              <p:cNvPr id="3629" name="Line"/>
              <p:cNvSpPr/>
              <p:nvPr/>
            </p:nvSpPr>
            <p:spPr>
              <a:xfrm>
                <a:off x="678535" y="287517"/>
                <a:ext cx="408993"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grpSp>
        <p:grpSp>
          <p:nvGrpSpPr>
            <p:cNvPr id="3633" name="Group"/>
            <p:cNvGrpSpPr/>
            <p:nvPr/>
          </p:nvGrpSpPr>
          <p:grpSpPr>
            <a:xfrm>
              <a:off x="1090574" y="536727"/>
              <a:ext cx="1087529" cy="575035"/>
              <a:chOff x="0" y="0"/>
              <a:chExt cx="1087527" cy="575034"/>
            </a:xfrm>
          </p:grpSpPr>
          <p:sp>
            <p:nvSpPr>
              <p:cNvPr id="3631" name="Rectangle"/>
              <p:cNvSpPr/>
              <p:nvPr/>
            </p:nvSpPr>
            <p:spPr>
              <a:xfrm>
                <a:off x="0" y="0"/>
                <a:ext cx="675169" cy="575035"/>
              </a:xfrm>
              <a:prstGeom prst="rect">
                <a:avLst/>
              </a:prstGeom>
              <a:solidFill>
                <a:srgbClr val="FF8DC6"/>
              </a:solidFill>
              <a:ln w="12700" cap="flat">
                <a:noFill/>
                <a:miter lim="400000"/>
              </a:ln>
              <a:effectLst/>
            </p:spPr>
            <p:txBody>
              <a:bodyPr wrap="square" lIns="71437" tIns="71437" rIns="71437" bIns="71437" numCol="1" anchor="ctr">
                <a:noAutofit/>
              </a:bodyPr>
              <a:lstStyle/>
              <a:p>
                <a:pPr>
                  <a:defRPr sz="6600">
                    <a:latin typeface="Helvetica Neue Medium"/>
                    <a:ea typeface="Helvetica Neue Medium"/>
                    <a:cs typeface="Helvetica Neue Medium"/>
                    <a:sym typeface="Helvetica Neue Medium"/>
                  </a:defRPr>
                </a:pPr>
              </a:p>
            </p:txBody>
          </p:sp>
          <p:sp>
            <p:nvSpPr>
              <p:cNvPr id="3632" name="Line"/>
              <p:cNvSpPr/>
              <p:nvPr/>
            </p:nvSpPr>
            <p:spPr>
              <a:xfrm>
                <a:off x="678535" y="287517"/>
                <a:ext cx="408993"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grpSp>
        <p:grpSp>
          <p:nvGrpSpPr>
            <p:cNvPr id="3636" name="Group"/>
            <p:cNvGrpSpPr/>
            <p:nvPr/>
          </p:nvGrpSpPr>
          <p:grpSpPr>
            <a:xfrm>
              <a:off x="2212596" y="536727"/>
              <a:ext cx="1087529" cy="575035"/>
              <a:chOff x="0" y="0"/>
              <a:chExt cx="1087527" cy="575034"/>
            </a:xfrm>
          </p:grpSpPr>
          <p:sp>
            <p:nvSpPr>
              <p:cNvPr id="3634" name="Rectangle"/>
              <p:cNvSpPr/>
              <p:nvPr/>
            </p:nvSpPr>
            <p:spPr>
              <a:xfrm>
                <a:off x="0" y="0"/>
                <a:ext cx="675169" cy="575035"/>
              </a:xfrm>
              <a:prstGeom prst="rect">
                <a:avLst/>
              </a:prstGeom>
              <a:solidFill>
                <a:srgbClr val="FF8DC6"/>
              </a:solidFill>
              <a:ln w="12700" cap="flat">
                <a:noFill/>
                <a:miter lim="400000"/>
              </a:ln>
              <a:effectLst/>
            </p:spPr>
            <p:txBody>
              <a:bodyPr wrap="square" lIns="71437" tIns="71437" rIns="71437" bIns="71437" numCol="1" anchor="ctr">
                <a:noAutofit/>
              </a:bodyPr>
              <a:lstStyle/>
              <a:p>
                <a:pPr>
                  <a:defRPr sz="6600">
                    <a:latin typeface="Helvetica Neue Medium"/>
                    <a:ea typeface="Helvetica Neue Medium"/>
                    <a:cs typeface="Helvetica Neue Medium"/>
                    <a:sym typeface="Helvetica Neue Medium"/>
                  </a:defRPr>
                </a:pPr>
              </a:p>
            </p:txBody>
          </p:sp>
          <p:sp>
            <p:nvSpPr>
              <p:cNvPr id="3635" name="Line"/>
              <p:cNvSpPr/>
              <p:nvPr/>
            </p:nvSpPr>
            <p:spPr>
              <a:xfrm>
                <a:off x="678535" y="287517"/>
                <a:ext cx="408993"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grpSp>
        <p:grpSp>
          <p:nvGrpSpPr>
            <p:cNvPr id="3639" name="Group"/>
            <p:cNvGrpSpPr/>
            <p:nvPr/>
          </p:nvGrpSpPr>
          <p:grpSpPr>
            <a:xfrm>
              <a:off x="3292688" y="536727"/>
              <a:ext cx="1087529" cy="575035"/>
              <a:chOff x="0" y="0"/>
              <a:chExt cx="1087527" cy="575034"/>
            </a:xfrm>
          </p:grpSpPr>
          <p:sp>
            <p:nvSpPr>
              <p:cNvPr id="3637" name="Rectangle"/>
              <p:cNvSpPr/>
              <p:nvPr/>
            </p:nvSpPr>
            <p:spPr>
              <a:xfrm>
                <a:off x="0" y="0"/>
                <a:ext cx="675169" cy="575035"/>
              </a:xfrm>
              <a:prstGeom prst="rect">
                <a:avLst/>
              </a:prstGeom>
              <a:solidFill>
                <a:srgbClr val="FF8DC6"/>
              </a:solidFill>
              <a:ln w="12700" cap="flat">
                <a:noFill/>
                <a:miter lim="400000"/>
              </a:ln>
              <a:effectLst/>
            </p:spPr>
            <p:txBody>
              <a:bodyPr wrap="square" lIns="71437" tIns="71437" rIns="71437" bIns="71437" numCol="1" anchor="ctr">
                <a:noAutofit/>
              </a:bodyPr>
              <a:lstStyle/>
              <a:p>
                <a:pPr>
                  <a:defRPr sz="6600">
                    <a:latin typeface="Helvetica Neue Medium"/>
                    <a:ea typeface="Helvetica Neue Medium"/>
                    <a:cs typeface="Helvetica Neue Medium"/>
                    <a:sym typeface="Helvetica Neue Medium"/>
                  </a:defRPr>
                </a:pPr>
              </a:p>
            </p:txBody>
          </p:sp>
          <p:sp>
            <p:nvSpPr>
              <p:cNvPr id="3638" name="Line"/>
              <p:cNvSpPr/>
              <p:nvPr/>
            </p:nvSpPr>
            <p:spPr>
              <a:xfrm>
                <a:off x="678535" y="287517"/>
                <a:ext cx="408993"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grpSp>
        <p:grpSp>
          <p:nvGrpSpPr>
            <p:cNvPr id="3642" name="Group"/>
            <p:cNvGrpSpPr/>
            <p:nvPr/>
          </p:nvGrpSpPr>
          <p:grpSpPr>
            <a:xfrm>
              <a:off x="4425193" y="536727"/>
              <a:ext cx="1087529" cy="575035"/>
              <a:chOff x="0" y="0"/>
              <a:chExt cx="1087527" cy="575034"/>
            </a:xfrm>
          </p:grpSpPr>
          <p:sp>
            <p:nvSpPr>
              <p:cNvPr id="3640" name="Rectangle"/>
              <p:cNvSpPr/>
              <p:nvPr/>
            </p:nvSpPr>
            <p:spPr>
              <a:xfrm>
                <a:off x="0" y="0"/>
                <a:ext cx="675169" cy="575035"/>
              </a:xfrm>
              <a:prstGeom prst="rect">
                <a:avLst/>
              </a:prstGeom>
              <a:solidFill>
                <a:srgbClr val="FF8DC6"/>
              </a:solidFill>
              <a:ln w="12700" cap="flat">
                <a:noFill/>
                <a:miter lim="400000"/>
              </a:ln>
              <a:effectLst/>
            </p:spPr>
            <p:txBody>
              <a:bodyPr wrap="square" lIns="71437" tIns="71437" rIns="71437" bIns="71437" numCol="1" anchor="ctr">
                <a:noAutofit/>
              </a:bodyPr>
              <a:lstStyle/>
              <a:p>
                <a:pPr>
                  <a:defRPr sz="6600">
                    <a:latin typeface="Helvetica Neue Medium"/>
                    <a:ea typeface="Helvetica Neue Medium"/>
                    <a:cs typeface="Helvetica Neue Medium"/>
                    <a:sym typeface="Helvetica Neue Medium"/>
                  </a:defRPr>
                </a:pPr>
              </a:p>
            </p:txBody>
          </p:sp>
          <p:sp>
            <p:nvSpPr>
              <p:cNvPr id="3641" name="Line"/>
              <p:cNvSpPr/>
              <p:nvPr/>
            </p:nvSpPr>
            <p:spPr>
              <a:xfrm>
                <a:off x="678535" y="287517"/>
                <a:ext cx="408993"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grpSp>
        <p:sp>
          <p:nvSpPr>
            <p:cNvPr id="3643" name="…"/>
            <p:cNvSpPr/>
            <p:nvPr/>
          </p:nvSpPr>
          <p:spPr>
            <a:xfrm>
              <a:off x="6003795"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t">
              <a:spAutoFit/>
            </a:bodyPr>
            <a:lstStyle>
              <a:lvl1pPr>
                <a:defRPr b="1" sz="6600">
                  <a:solidFill>
                    <a:srgbClr val="000000"/>
                  </a:solidFill>
                  <a:latin typeface="Helvetica Neue"/>
                  <a:ea typeface="Helvetica Neue"/>
                  <a:cs typeface="Helvetica Neue"/>
                  <a:sym typeface="Helvetica Neue"/>
                </a:defRPr>
              </a:lvl1pPr>
            </a:lstStyle>
            <a:p>
              <a:pPr/>
              <a:r>
                <a:t>…</a:t>
              </a:r>
            </a:p>
          </p:txBody>
        </p:sp>
        <p:grpSp>
          <p:nvGrpSpPr>
            <p:cNvPr id="3646" name="Group"/>
            <p:cNvGrpSpPr/>
            <p:nvPr/>
          </p:nvGrpSpPr>
          <p:grpSpPr>
            <a:xfrm>
              <a:off x="6521105" y="536727"/>
              <a:ext cx="1087528" cy="575035"/>
              <a:chOff x="0" y="0"/>
              <a:chExt cx="1087527" cy="575034"/>
            </a:xfrm>
          </p:grpSpPr>
          <p:sp>
            <p:nvSpPr>
              <p:cNvPr id="3644" name="Rectangle"/>
              <p:cNvSpPr/>
              <p:nvPr/>
            </p:nvSpPr>
            <p:spPr>
              <a:xfrm>
                <a:off x="0" y="0"/>
                <a:ext cx="675169" cy="575035"/>
              </a:xfrm>
              <a:prstGeom prst="rect">
                <a:avLst/>
              </a:prstGeom>
              <a:solidFill>
                <a:srgbClr val="FF8DC6"/>
              </a:solidFill>
              <a:ln w="12700" cap="flat">
                <a:noFill/>
                <a:miter lim="400000"/>
              </a:ln>
              <a:effectLst/>
            </p:spPr>
            <p:txBody>
              <a:bodyPr wrap="square" lIns="71437" tIns="71437" rIns="71437" bIns="71437" numCol="1" anchor="ctr">
                <a:noAutofit/>
              </a:bodyPr>
              <a:lstStyle/>
              <a:p>
                <a:pPr>
                  <a:defRPr sz="6600">
                    <a:latin typeface="Helvetica Neue Medium"/>
                    <a:ea typeface="Helvetica Neue Medium"/>
                    <a:cs typeface="Helvetica Neue Medium"/>
                    <a:sym typeface="Helvetica Neue Medium"/>
                  </a:defRPr>
                </a:pPr>
              </a:p>
            </p:txBody>
          </p:sp>
          <p:sp>
            <p:nvSpPr>
              <p:cNvPr id="3645" name="Line"/>
              <p:cNvSpPr/>
              <p:nvPr/>
            </p:nvSpPr>
            <p:spPr>
              <a:xfrm>
                <a:off x="678535" y="287517"/>
                <a:ext cx="408993"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grpSp>
        <p:grpSp>
          <p:nvGrpSpPr>
            <p:cNvPr id="3649" name="Group"/>
            <p:cNvGrpSpPr/>
            <p:nvPr/>
          </p:nvGrpSpPr>
          <p:grpSpPr>
            <a:xfrm>
              <a:off x="7689291" y="536727"/>
              <a:ext cx="1087528" cy="575035"/>
              <a:chOff x="0" y="0"/>
              <a:chExt cx="1087527" cy="575034"/>
            </a:xfrm>
          </p:grpSpPr>
          <p:sp>
            <p:nvSpPr>
              <p:cNvPr id="3647" name="Rectangle"/>
              <p:cNvSpPr/>
              <p:nvPr/>
            </p:nvSpPr>
            <p:spPr>
              <a:xfrm>
                <a:off x="0" y="0"/>
                <a:ext cx="675169" cy="575035"/>
              </a:xfrm>
              <a:prstGeom prst="rect">
                <a:avLst/>
              </a:prstGeom>
              <a:solidFill>
                <a:srgbClr val="FF8DC6"/>
              </a:solidFill>
              <a:ln w="12700" cap="flat">
                <a:noFill/>
                <a:miter lim="400000"/>
              </a:ln>
              <a:effectLst/>
            </p:spPr>
            <p:txBody>
              <a:bodyPr wrap="square" lIns="71437" tIns="71437" rIns="71437" bIns="71437" numCol="1" anchor="ctr">
                <a:noAutofit/>
              </a:bodyPr>
              <a:lstStyle/>
              <a:p>
                <a:pPr>
                  <a:defRPr sz="6600">
                    <a:latin typeface="Helvetica Neue Medium"/>
                    <a:ea typeface="Helvetica Neue Medium"/>
                    <a:cs typeface="Helvetica Neue Medium"/>
                    <a:sym typeface="Helvetica Neue Medium"/>
                  </a:defRPr>
                </a:pPr>
              </a:p>
            </p:txBody>
          </p:sp>
          <p:sp>
            <p:nvSpPr>
              <p:cNvPr id="3648" name="Line"/>
              <p:cNvSpPr/>
              <p:nvPr/>
            </p:nvSpPr>
            <p:spPr>
              <a:xfrm>
                <a:off x="678535" y="287517"/>
                <a:ext cx="408993"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grpSp>
        <p:sp>
          <p:nvSpPr>
            <p:cNvPr id="3650" name="Rectangle"/>
            <p:cNvSpPr/>
            <p:nvPr/>
          </p:nvSpPr>
          <p:spPr>
            <a:xfrm>
              <a:off x="8857477" y="536727"/>
              <a:ext cx="675170" cy="575035"/>
            </a:xfrm>
            <a:prstGeom prst="rect">
              <a:avLst/>
            </a:prstGeom>
            <a:solidFill>
              <a:srgbClr val="FF8DC6"/>
            </a:solidFill>
            <a:ln w="12700" cap="flat">
              <a:noFill/>
              <a:miter lim="400000"/>
            </a:ln>
            <a:effectLst/>
          </p:spPr>
          <p:txBody>
            <a:bodyPr wrap="square" lIns="71437" tIns="71437" rIns="71437" bIns="71437" numCol="1" anchor="ctr">
              <a:noAutofit/>
            </a:bodyPr>
            <a:lstStyle/>
            <a:p>
              <a:pPr>
                <a:defRPr sz="6600">
                  <a:latin typeface="Helvetica Neue Medium"/>
                  <a:ea typeface="Helvetica Neue Medium"/>
                  <a:cs typeface="Helvetica Neue Medium"/>
                  <a:sym typeface="Helvetica Neue Medium"/>
                </a:defRPr>
              </a:pPr>
            </a:p>
          </p:txBody>
        </p:sp>
      </p:grpSp>
      <p:grpSp>
        <p:nvGrpSpPr>
          <p:cNvPr id="3659" name="Group"/>
          <p:cNvGrpSpPr/>
          <p:nvPr/>
        </p:nvGrpSpPr>
        <p:grpSpPr>
          <a:xfrm>
            <a:off x="6202457" y="7112418"/>
            <a:ext cx="2887766" cy="575036"/>
            <a:chOff x="0" y="0"/>
            <a:chExt cx="2887764" cy="575034"/>
          </a:xfrm>
        </p:grpSpPr>
        <p:grpSp>
          <p:nvGrpSpPr>
            <p:cNvPr id="3654" name="Group"/>
            <p:cNvGrpSpPr/>
            <p:nvPr/>
          </p:nvGrpSpPr>
          <p:grpSpPr>
            <a:xfrm>
              <a:off x="-1" y="0"/>
              <a:ext cx="1087529" cy="575035"/>
              <a:chOff x="0" y="0"/>
              <a:chExt cx="1087527" cy="575034"/>
            </a:xfrm>
          </p:grpSpPr>
          <p:sp>
            <p:nvSpPr>
              <p:cNvPr id="3652" name="Rectangle"/>
              <p:cNvSpPr/>
              <p:nvPr/>
            </p:nvSpPr>
            <p:spPr>
              <a:xfrm>
                <a:off x="0" y="0"/>
                <a:ext cx="675169" cy="575035"/>
              </a:xfrm>
              <a:prstGeom prst="rect">
                <a:avLst/>
              </a:prstGeom>
              <a:solidFill>
                <a:srgbClr val="FF8DC6"/>
              </a:solidFill>
              <a:ln w="12700" cap="flat">
                <a:noFill/>
                <a:miter lim="400000"/>
              </a:ln>
              <a:effectLst/>
            </p:spPr>
            <p:txBody>
              <a:bodyPr wrap="square" lIns="71437" tIns="71437" rIns="71437" bIns="71437" numCol="1" anchor="ctr">
                <a:noAutofit/>
              </a:bodyPr>
              <a:lstStyle/>
              <a:p>
                <a:pPr>
                  <a:defRPr sz="6600">
                    <a:latin typeface="Helvetica Neue Medium"/>
                    <a:ea typeface="Helvetica Neue Medium"/>
                    <a:cs typeface="Helvetica Neue Medium"/>
                    <a:sym typeface="Helvetica Neue Medium"/>
                  </a:defRPr>
                </a:pPr>
              </a:p>
            </p:txBody>
          </p:sp>
          <p:sp>
            <p:nvSpPr>
              <p:cNvPr id="3653" name="Line"/>
              <p:cNvSpPr/>
              <p:nvPr/>
            </p:nvSpPr>
            <p:spPr>
              <a:xfrm>
                <a:off x="678535" y="287517"/>
                <a:ext cx="408993"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grpSp>
        <p:grpSp>
          <p:nvGrpSpPr>
            <p:cNvPr id="3657" name="Group"/>
            <p:cNvGrpSpPr/>
            <p:nvPr/>
          </p:nvGrpSpPr>
          <p:grpSpPr>
            <a:xfrm>
              <a:off x="1090574" y="0"/>
              <a:ext cx="1087529" cy="575035"/>
              <a:chOff x="0" y="0"/>
              <a:chExt cx="1087527" cy="575034"/>
            </a:xfrm>
          </p:grpSpPr>
          <p:sp>
            <p:nvSpPr>
              <p:cNvPr id="3655" name="Rectangle"/>
              <p:cNvSpPr/>
              <p:nvPr/>
            </p:nvSpPr>
            <p:spPr>
              <a:xfrm>
                <a:off x="0" y="0"/>
                <a:ext cx="675169" cy="575035"/>
              </a:xfrm>
              <a:prstGeom prst="rect">
                <a:avLst/>
              </a:prstGeom>
              <a:solidFill>
                <a:srgbClr val="FF8DC6"/>
              </a:solidFill>
              <a:ln w="12700" cap="flat">
                <a:noFill/>
                <a:miter lim="400000"/>
              </a:ln>
              <a:effectLst/>
            </p:spPr>
            <p:txBody>
              <a:bodyPr wrap="square" lIns="71437" tIns="71437" rIns="71437" bIns="71437" numCol="1" anchor="ctr">
                <a:noAutofit/>
              </a:bodyPr>
              <a:lstStyle/>
              <a:p>
                <a:pPr>
                  <a:defRPr sz="6600">
                    <a:latin typeface="Helvetica Neue Medium"/>
                    <a:ea typeface="Helvetica Neue Medium"/>
                    <a:cs typeface="Helvetica Neue Medium"/>
                    <a:sym typeface="Helvetica Neue Medium"/>
                  </a:defRPr>
                </a:pPr>
              </a:p>
            </p:txBody>
          </p:sp>
          <p:sp>
            <p:nvSpPr>
              <p:cNvPr id="3656" name="Line"/>
              <p:cNvSpPr/>
              <p:nvPr/>
            </p:nvSpPr>
            <p:spPr>
              <a:xfrm>
                <a:off x="678535" y="287517"/>
                <a:ext cx="408993"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grpSp>
        <p:sp>
          <p:nvSpPr>
            <p:cNvPr id="3658" name="Rectangle"/>
            <p:cNvSpPr/>
            <p:nvPr/>
          </p:nvSpPr>
          <p:spPr>
            <a:xfrm>
              <a:off x="2212596" y="0"/>
              <a:ext cx="675169" cy="575035"/>
            </a:xfrm>
            <a:prstGeom prst="rect">
              <a:avLst/>
            </a:prstGeom>
            <a:solidFill>
              <a:srgbClr val="FF8DC6"/>
            </a:solidFill>
            <a:ln w="12700" cap="flat">
              <a:noFill/>
              <a:miter lim="400000"/>
            </a:ln>
            <a:effectLst/>
          </p:spPr>
          <p:txBody>
            <a:bodyPr wrap="square" lIns="71437" tIns="71437" rIns="71437" bIns="71437" numCol="1" anchor="ctr">
              <a:noAutofit/>
            </a:bodyPr>
            <a:lstStyle/>
            <a:p>
              <a:pPr>
                <a:defRPr sz="6600">
                  <a:latin typeface="Helvetica Neue Medium"/>
                  <a:ea typeface="Helvetica Neue Medium"/>
                  <a:cs typeface="Helvetica Neue Medium"/>
                  <a:sym typeface="Helvetica Neue Medium"/>
                </a:defRPr>
              </a:pPr>
            </a:p>
          </p:txBody>
        </p:sp>
      </p:grpSp>
      <p:sp>
        <p:nvSpPr>
          <p:cNvPr id="3660" name="start ← clock()…"/>
          <p:cNvSpPr txBox="1"/>
          <p:nvPr/>
        </p:nvSpPr>
        <p:spPr>
          <a:xfrm>
            <a:off x="1434581" y="8265886"/>
            <a:ext cx="13122276" cy="5197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b="1" sz="10000">
                <a:latin typeface="Helvetica Neue"/>
                <a:ea typeface="Helvetica Neue"/>
                <a:cs typeface="Helvetica Neue"/>
                <a:sym typeface="Helvetica Neue"/>
              </a:defRPr>
            </a:pPr>
            <a:r>
              <a:t>start ← clock()</a:t>
            </a:r>
          </a:p>
          <a:p>
            <a:pPr algn="l">
              <a:defRPr b="1" sz="10000">
                <a:latin typeface="Helvetica Neue"/>
                <a:ea typeface="Helvetica Neue"/>
                <a:cs typeface="Helvetica Neue"/>
                <a:sym typeface="Helvetica Neue"/>
              </a:defRPr>
            </a:pPr>
            <a:r>
              <a:t>GC()</a:t>
            </a:r>
          </a:p>
          <a:p>
            <a:pPr algn="l">
              <a:defRPr b="1" sz="10000">
                <a:latin typeface="Helvetica Neue"/>
                <a:ea typeface="Helvetica Neue"/>
                <a:cs typeface="Helvetica Neue"/>
                <a:sym typeface="Helvetica Neue"/>
              </a:defRPr>
            </a:pPr>
            <a:r>
              <a:rPr>
                <a:solidFill>
                  <a:srgbClr val="FF9300"/>
                </a:solidFill>
              </a:rPr>
              <a:t>a</a:t>
            </a:r>
            <a:r>
              <a:t> ← (clock()-start) &gt; </a:t>
            </a:r>
            <a:r>
              <a:rPr>
                <a:solidFill>
                  <a:srgbClr val="000000"/>
                </a:solidFill>
              </a:rPr>
              <a:t>𝜹</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60" grpId="1"/>
    </p:bldLst>
  </p:timing>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4" name="Rounded Rectangle"/>
          <p:cNvSpPr/>
          <p:nvPr/>
        </p:nvSpPr>
        <p:spPr>
          <a:xfrm>
            <a:off x="17088449" y="3771187"/>
            <a:ext cx="6341354" cy="7980350"/>
          </a:xfrm>
          <a:prstGeom prst="roundRect">
            <a:avLst>
              <a:gd name="adj" fmla="val 14605"/>
            </a:avLst>
          </a:prstGeom>
          <a:solidFill>
            <a:srgbClr val="87D6FF"/>
          </a:solidFill>
          <a:ln w="101600">
            <a:solidFill>
              <a:srgbClr val="3D315B"/>
            </a:solidFill>
            <a:miter lim="400000"/>
          </a:ln>
          <a:effectLst>
            <a:outerShdw sx="100000" sy="100000" kx="0" ky="0" algn="b" rotWithShape="0" blurRad="190500" dist="228600" dir="959345">
              <a:srgbClr val="000000"/>
            </a:outerShdw>
          </a:effectLst>
        </p:spPr>
        <p:txBody>
          <a:bodyPr lIns="71437" tIns="71437" rIns="71437" bIns="71437" anchor="ctr"/>
          <a:lstStyle/>
          <a:p>
            <a:pPr>
              <a:defRPr sz="3200">
                <a:effectLst>
                  <a:outerShdw sx="100000" sy="100000" kx="0" ky="0" algn="b" rotWithShape="0" blurRad="25400" dist="23998" dir="2700000">
                    <a:srgbClr val="000000">
                      <a:alpha val="31034"/>
                    </a:srgbClr>
                  </a:outerShdw>
                </a:effectLst>
              </a:defRPr>
            </a:pPr>
          </a:p>
        </p:txBody>
      </p:sp>
      <p:sp>
        <p:nvSpPr>
          <p:cNvPr id="3665" name="start ← clock()…"/>
          <p:cNvSpPr txBox="1"/>
          <p:nvPr/>
        </p:nvSpPr>
        <p:spPr>
          <a:xfrm>
            <a:off x="1409700" y="1808479"/>
            <a:ext cx="13912615" cy="126416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lgn="l">
              <a:lnSpc>
                <a:spcPct val="70000"/>
              </a:lnSpc>
              <a:defRPr b="1" sz="10000">
                <a:latin typeface="Helvetica Neue"/>
                <a:ea typeface="Helvetica Neue"/>
                <a:cs typeface="Helvetica Neue"/>
                <a:sym typeface="Helvetica Neue"/>
              </a:defRPr>
            </a:pPr>
            <a:r>
              <a:t>start ← clock()</a:t>
            </a:r>
          </a:p>
          <a:p>
            <a:pPr algn="l">
              <a:lnSpc>
                <a:spcPct val="70000"/>
              </a:lnSpc>
              <a:defRPr b="1" sz="10000">
                <a:latin typeface="Helvetica Neue"/>
                <a:ea typeface="Helvetica Neue"/>
                <a:cs typeface="Helvetica Neue"/>
                <a:sym typeface="Helvetica Neue"/>
              </a:defRPr>
            </a:pPr>
            <a:r>
              <a:t>if (</a:t>
            </a:r>
            <a:r>
              <a:rPr>
                <a:solidFill>
                  <a:srgbClr val="B51700"/>
                </a:solidFill>
              </a:rPr>
              <a:t>b </a:t>
            </a:r>
            <a:r>
              <a:t>== 1)</a:t>
            </a:r>
          </a:p>
          <a:p>
            <a:pPr algn="l">
              <a:lnSpc>
                <a:spcPct val="70000"/>
              </a:lnSpc>
              <a:defRPr b="1" sz="10000">
                <a:latin typeface="Helvetica Neue"/>
                <a:ea typeface="Helvetica Neue"/>
                <a:cs typeface="Helvetica Neue"/>
                <a:sym typeface="Helvetica Neue"/>
              </a:defRPr>
            </a:pPr>
          </a:p>
          <a:p>
            <a:pPr algn="l">
              <a:lnSpc>
                <a:spcPct val="70000"/>
              </a:lnSpc>
              <a:defRPr b="1" sz="10000">
                <a:latin typeface="Helvetica Neue"/>
                <a:ea typeface="Helvetica Neue"/>
                <a:cs typeface="Helvetica Neue"/>
                <a:sym typeface="Helvetica Neue"/>
              </a:defRPr>
            </a:pPr>
            <a:r>
              <a:t>  </a:t>
            </a:r>
          </a:p>
          <a:p>
            <a:pPr algn="l">
              <a:lnSpc>
                <a:spcPct val="70000"/>
              </a:lnSpc>
              <a:defRPr b="1" sz="10000">
                <a:latin typeface="Helvetica Neue"/>
                <a:ea typeface="Helvetica Neue"/>
                <a:cs typeface="Helvetica Neue"/>
                <a:sym typeface="Helvetica Neue"/>
              </a:defRPr>
            </a:pPr>
            <a:r>
              <a:t>else</a:t>
            </a:r>
          </a:p>
          <a:p>
            <a:pPr algn="l">
              <a:lnSpc>
                <a:spcPct val="70000"/>
              </a:lnSpc>
              <a:defRPr b="1" sz="10000">
                <a:latin typeface="Helvetica Neue"/>
                <a:ea typeface="Helvetica Neue"/>
                <a:cs typeface="Helvetica Neue"/>
                <a:sym typeface="Helvetica Neue"/>
              </a:defRPr>
            </a:pPr>
          </a:p>
          <a:p>
            <a:pPr algn="l">
              <a:lnSpc>
                <a:spcPct val="70000"/>
              </a:lnSpc>
              <a:defRPr b="1" sz="10000">
                <a:latin typeface="Helvetica Neue"/>
                <a:ea typeface="Helvetica Neue"/>
                <a:cs typeface="Helvetica Neue"/>
                <a:sym typeface="Helvetica Neue"/>
              </a:defRPr>
            </a:pPr>
          </a:p>
          <a:p>
            <a:pPr algn="l">
              <a:lnSpc>
                <a:spcPct val="70000"/>
              </a:lnSpc>
              <a:defRPr b="1" sz="10000">
                <a:latin typeface="Helvetica Neue"/>
                <a:ea typeface="Helvetica Neue"/>
                <a:cs typeface="Helvetica Neue"/>
                <a:sym typeface="Helvetica Neue"/>
              </a:defRPr>
            </a:pPr>
            <a:r>
              <a:rPr>
                <a:solidFill>
                  <a:srgbClr val="FF9300"/>
                </a:solidFill>
              </a:rPr>
              <a:t>a</a:t>
            </a:r>
            <a:r>
              <a:t> ← (clock()-start )&gt; </a:t>
            </a:r>
            <a:r>
              <a:rPr>
                <a:solidFill>
                  <a:srgbClr val="000000"/>
                </a:solidFill>
              </a:rPr>
              <a:t>𝜹</a:t>
            </a:r>
          </a:p>
        </p:txBody>
      </p:sp>
      <p:pic>
        <p:nvPicPr>
          <p:cNvPr id="3666" name="tortoise_harerun.png" descr="tortoise_harerun.png"/>
          <p:cNvPicPr>
            <a:picLocks noChangeAspect="1"/>
          </p:cNvPicPr>
          <p:nvPr/>
        </p:nvPicPr>
        <p:blipFill>
          <a:blip r:embed="rId3">
            <a:extLst/>
          </a:blip>
          <a:stretch>
            <a:fillRect/>
          </a:stretch>
        </p:blipFill>
        <p:spPr>
          <a:xfrm>
            <a:off x="2732525" y="5314515"/>
            <a:ext cx="1906336" cy="2139558"/>
          </a:xfrm>
          <a:prstGeom prst="rect">
            <a:avLst/>
          </a:prstGeom>
          <a:ln w="12700">
            <a:miter lim="400000"/>
          </a:ln>
        </p:spPr>
      </p:pic>
      <p:pic>
        <p:nvPicPr>
          <p:cNvPr id="3667" name="tortoise_harerun-1.png" descr="tortoise_harerun-1.png"/>
          <p:cNvPicPr>
            <a:picLocks noChangeAspect="1"/>
          </p:cNvPicPr>
          <p:nvPr/>
        </p:nvPicPr>
        <p:blipFill>
          <a:blip r:embed="rId4">
            <a:extLst/>
          </a:blip>
          <a:srcRect l="2384" t="0" r="2384" b="0"/>
          <a:stretch>
            <a:fillRect/>
          </a:stretch>
        </p:blipFill>
        <p:spPr>
          <a:xfrm>
            <a:off x="2547513" y="8766930"/>
            <a:ext cx="1906336" cy="2139558"/>
          </a:xfrm>
          <a:prstGeom prst="rect">
            <a:avLst/>
          </a:prstGeom>
          <a:ln w="12700">
            <a:miter lim="400000"/>
          </a:ln>
        </p:spPr>
      </p:pic>
      <p:grpSp>
        <p:nvGrpSpPr>
          <p:cNvPr id="3672" name="Group"/>
          <p:cNvGrpSpPr/>
          <p:nvPr/>
        </p:nvGrpSpPr>
        <p:grpSpPr>
          <a:xfrm>
            <a:off x="8914183" y="4698541"/>
            <a:ext cx="5279390" cy="5294277"/>
            <a:chOff x="0" y="0"/>
            <a:chExt cx="5279388" cy="5294275"/>
          </a:xfrm>
        </p:grpSpPr>
        <p:sp>
          <p:nvSpPr>
            <p:cNvPr id="3668" name="Oval"/>
            <p:cNvSpPr/>
            <p:nvPr/>
          </p:nvSpPr>
          <p:spPr>
            <a:xfrm>
              <a:off x="0" y="0"/>
              <a:ext cx="5279389" cy="5294276"/>
            </a:xfrm>
            <a:prstGeom prst="ellipse">
              <a:avLst/>
            </a:prstGeom>
            <a:solidFill>
              <a:srgbClr val="F8BA00"/>
            </a:solidFill>
            <a:ln w="254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669" name="Group"/>
            <p:cNvSpPr/>
            <p:nvPr/>
          </p:nvSpPr>
          <p:spPr>
            <a:xfrm>
              <a:off x="93697" y="589234"/>
              <a:ext cx="4104235" cy="4115808"/>
            </a:xfrm>
            <a:prstGeom prst="ellipse">
              <a:avLst/>
            </a:prstGeom>
            <a:solidFill>
              <a:srgbClr val="7856A2"/>
            </a:solidFill>
            <a:ln w="254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670" name="Group"/>
            <p:cNvSpPr/>
            <p:nvPr/>
          </p:nvSpPr>
          <p:spPr>
            <a:xfrm>
              <a:off x="206991" y="1148514"/>
              <a:ext cx="2988819" cy="2997247"/>
            </a:xfrm>
            <a:prstGeom prst="ellipse">
              <a:avLst/>
            </a:prstGeom>
            <a:solidFill>
              <a:srgbClr val="84A83E"/>
            </a:solidFill>
            <a:ln w="254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671" name="Group"/>
            <p:cNvSpPr/>
            <p:nvPr/>
          </p:nvSpPr>
          <p:spPr>
            <a:xfrm>
              <a:off x="300430" y="1765912"/>
              <a:ext cx="1960121" cy="1965649"/>
            </a:xfrm>
            <a:prstGeom prst="ellipse">
              <a:avLst/>
            </a:prstGeom>
            <a:solidFill>
              <a:srgbClr val="BB3835"/>
            </a:solidFill>
            <a:ln w="254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grpSp>
      <p:sp>
        <p:nvSpPr>
          <p:cNvPr id="3673" name="☐ ← time()…"/>
          <p:cNvSpPr txBox="1"/>
          <p:nvPr/>
        </p:nvSpPr>
        <p:spPr>
          <a:xfrm>
            <a:off x="17364442" y="6306791"/>
            <a:ext cx="6379082" cy="544527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lgn="l">
              <a:lnSpc>
                <a:spcPct val="80000"/>
              </a:lnSpc>
              <a:defRPr b="1" sz="5500">
                <a:solidFill>
                  <a:srgbClr val="000000"/>
                </a:solidFill>
                <a:latin typeface="Helvetica Neue"/>
                <a:ea typeface="Helvetica Neue"/>
                <a:cs typeface="Helvetica Neue"/>
                <a:sym typeface="Helvetica Neue"/>
              </a:defRPr>
            </a:pPr>
            <a:r>
              <a:t>☐ ← </a:t>
            </a:r>
            <a:r>
              <a:rPr i="1"/>
              <a:t>time</a:t>
            </a:r>
            <a:r>
              <a:t>()</a:t>
            </a:r>
          </a:p>
          <a:p>
            <a:pPr algn="l">
              <a:lnSpc>
                <a:spcPct val="80000"/>
              </a:lnSpc>
              <a:defRPr b="1" sz="5500">
                <a:solidFill>
                  <a:srgbClr val="000000"/>
                </a:solidFill>
                <a:latin typeface="Helvetica Neue"/>
                <a:ea typeface="Helvetica Neue"/>
                <a:cs typeface="Helvetica Neue"/>
                <a:sym typeface="Helvetica Neue"/>
              </a:defRPr>
            </a:pPr>
            <a:r>
              <a:t>if (☐)</a:t>
            </a:r>
          </a:p>
          <a:p>
            <a:pPr algn="l">
              <a:lnSpc>
                <a:spcPct val="80000"/>
              </a:lnSpc>
              <a:defRPr b="1" sz="5500">
                <a:solidFill>
                  <a:srgbClr val="000000"/>
                </a:solidFill>
                <a:latin typeface="Helvetica Neue"/>
                <a:ea typeface="Helvetica Neue"/>
                <a:cs typeface="Helvetica Neue"/>
                <a:sym typeface="Helvetica Neue"/>
              </a:defRPr>
            </a:pPr>
            <a:r>
              <a:t>   ☐</a:t>
            </a:r>
          </a:p>
          <a:p>
            <a:pPr algn="l">
              <a:lnSpc>
                <a:spcPct val="80000"/>
              </a:lnSpc>
              <a:defRPr b="1" sz="5500">
                <a:solidFill>
                  <a:srgbClr val="000000"/>
                </a:solidFill>
                <a:latin typeface="Helvetica Neue"/>
                <a:ea typeface="Helvetica Neue"/>
                <a:cs typeface="Helvetica Neue"/>
                <a:sym typeface="Helvetica Neue"/>
              </a:defRPr>
            </a:pPr>
            <a:r>
              <a:t>else</a:t>
            </a:r>
          </a:p>
          <a:p>
            <a:pPr algn="l">
              <a:lnSpc>
                <a:spcPct val="80000"/>
              </a:lnSpc>
              <a:defRPr b="1" sz="5500">
                <a:solidFill>
                  <a:srgbClr val="000000"/>
                </a:solidFill>
                <a:latin typeface="Helvetica Neue"/>
                <a:ea typeface="Helvetica Neue"/>
                <a:cs typeface="Helvetica Neue"/>
                <a:sym typeface="Helvetica Neue"/>
              </a:defRPr>
            </a:pPr>
            <a:r>
              <a:t>   ☐</a:t>
            </a:r>
          </a:p>
          <a:p>
            <a:pPr algn="l">
              <a:lnSpc>
                <a:spcPct val="80000"/>
              </a:lnSpc>
              <a:defRPr b="1" sz="5500">
                <a:solidFill>
                  <a:srgbClr val="000000"/>
                </a:solidFill>
                <a:latin typeface="Helvetica Neue"/>
                <a:ea typeface="Helvetica Neue"/>
                <a:cs typeface="Helvetica Neue"/>
                <a:sym typeface="Helvetica Neue"/>
              </a:defRPr>
            </a:pPr>
            <a:r>
              <a:t>☐ ← (</a:t>
            </a:r>
            <a:r>
              <a:rPr i="1"/>
              <a:t>time</a:t>
            </a:r>
            <a:r>
              <a:t>()-☐)&gt;☐</a:t>
            </a:r>
          </a:p>
        </p:txBody>
      </p:sp>
      <p:sp>
        <p:nvSpPr>
          <p:cNvPr id="3674" name="}"/>
          <p:cNvSpPr txBox="1"/>
          <p:nvPr/>
        </p:nvSpPr>
        <p:spPr>
          <a:xfrm>
            <a:off x="13643920" y="-262069"/>
            <a:ext cx="3017360" cy="1521549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90000">
                <a:solidFill>
                  <a:srgbClr val="731B70"/>
                </a:solidFill>
                <a:latin typeface="Avenir Next Condensed"/>
                <a:ea typeface="Avenir Next Condensed"/>
                <a:cs typeface="Avenir Next Condensed"/>
                <a:sym typeface="Avenir Next Condensed"/>
              </a:defRPr>
            </a:lvl1pPr>
          </a:lstStyle>
          <a:p>
            <a:pPr/>
            <a:r>
              <a:t>}</a:t>
            </a:r>
          </a:p>
        </p:txBody>
      </p:sp>
      <p:sp>
        <p:nvSpPr>
          <p:cNvPr id="3675" name="Pattern…"/>
          <p:cNvSpPr txBox="1"/>
          <p:nvPr/>
        </p:nvSpPr>
        <p:spPr>
          <a:xfrm>
            <a:off x="18279067" y="3867428"/>
            <a:ext cx="3960119" cy="238696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nSpc>
                <a:spcPct val="90000"/>
              </a:lnSpc>
              <a:defRPr b="1" sz="8000">
                <a:solidFill>
                  <a:srgbClr val="000000"/>
                </a:solidFill>
                <a:latin typeface="+mj-lt"/>
                <a:ea typeface="+mj-ea"/>
                <a:cs typeface="+mj-cs"/>
                <a:sym typeface="Trebuchet MS"/>
              </a:defRPr>
            </a:pPr>
            <a:r>
              <a:t>Pattern</a:t>
            </a:r>
          </a:p>
          <a:p>
            <a:pPr>
              <a:lnSpc>
                <a:spcPct val="90000"/>
              </a:lnSpc>
              <a:defRPr b="1" sz="8000">
                <a:solidFill>
                  <a:srgbClr val="000000"/>
                </a:solidFill>
                <a:latin typeface="+mj-lt"/>
                <a:ea typeface="+mj-ea"/>
                <a:cs typeface="+mj-cs"/>
                <a:sym typeface="Trebuchet MS"/>
              </a:defRPr>
            </a:pPr>
            <a:r>
              <a:t>Analysis</a:t>
            </a:r>
          </a:p>
        </p:txBody>
      </p:sp>
      <p:sp>
        <p:nvSpPr>
          <p:cNvPr id="3676" name="Issue #1: Pattern-Matching Attacks"/>
          <p:cNvSpPr txBox="1"/>
          <p:nvPr/>
        </p:nvSpPr>
        <p:spPr>
          <a:xfrm>
            <a:off x="886391" y="618949"/>
            <a:ext cx="22117348" cy="179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Issue #1: Pattern-Matching Attacks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ID="9" grpId="2" fill="hold">
                                  <p:stCondLst>
                                    <p:cond delay="0"/>
                                  </p:stCondLst>
                                  <p:iterate type="el" backwards="0">
                                    <p:tmAbs val="0"/>
                                  </p:iterate>
                                  <p:childTnLst>
                                    <p:animEffect filter="dissolve" transition="out">
                                      <p:cBhvr>
                                        <p:cTn id="10" dur="1000" fill="hold"/>
                                        <p:tgtEl>
                                          <p:spTgt spid="3672"/>
                                        </p:tgtEl>
                                      </p:cBhvr>
                                    </p:animEffect>
                                    <p:set>
                                      <p:cBhvr>
                                        <p:cTn id="11" fill="hold">
                                          <p:stCondLst>
                                            <p:cond delay="999"/>
                                          </p:stCondLst>
                                        </p:cTn>
                                        <p:tgtEl>
                                          <p:spTgt spid="367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72" grpId="2"/>
      <p:bldP build="whole" bldLvl="1" animBg="1" rev="0" advAuto="0" spid="3673" grpId="1"/>
    </p:bldLst>
  </p:timing>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682" name="Group"/>
          <p:cNvGrpSpPr/>
          <p:nvPr/>
        </p:nvGrpSpPr>
        <p:grpSpPr>
          <a:xfrm>
            <a:off x="2425785" y="2412153"/>
            <a:ext cx="7953249" cy="2210013"/>
            <a:chOff x="0" y="0"/>
            <a:chExt cx="7953247" cy="2210012"/>
          </a:xfrm>
        </p:grpSpPr>
        <p:pic>
          <p:nvPicPr>
            <p:cNvPr id="3680" name="tortoise_harerun.png" descr="tortoise_harerun.png"/>
            <p:cNvPicPr>
              <a:picLocks noChangeAspect="1"/>
            </p:cNvPicPr>
            <p:nvPr/>
          </p:nvPicPr>
          <p:blipFill>
            <a:blip r:embed="rId3">
              <a:extLst/>
            </a:blip>
            <a:srcRect l="0" t="0" r="0" b="0"/>
            <a:stretch>
              <a:fillRect/>
            </a:stretch>
          </p:blipFill>
          <p:spPr>
            <a:xfrm>
              <a:off x="5713988" y="388174"/>
              <a:ext cx="1623250" cy="1821839"/>
            </a:xfrm>
            <a:prstGeom prst="rect">
              <a:avLst/>
            </a:prstGeom>
            <a:ln w="12700" cap="flat">
              <a:noFill/>
              <a:miter lim="400000"/>
            </a:ln>
            <a:effectLst/>
          </p:spPr>
        </p:pic>
        <p:sp>
          <p:nvSpPr>
            <p:cNvPr id="3681" name="create(    )"/>
            <p:cNvSpPr txBox="1"/>
            <p:nvPr/>
          </p:nvSpPr>
          <p:spPr>
            <a:xfrm>
              <a:off x="0" y="-1"/>
              <a:ext cx="7953248" cy="21142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nSpc>
                  <a:spcPct val="140000"/>
                </a:lnSpc>
                <a:defRPr b="1" sz="13000">
                  <a:latin typeface="Helvetica Neue"/>
                  <a:ea typeface="Helvetica Neue"/>
                  <a:cs typeface="Helvetica Neue"/>
                  <a:sym typeface="Helvetica Neue"/>
                </a:defRPr>
              </a:lvl1pPr>
            </a:lstStyle>
            <a:p>
              <a:pPr/>
              <a:r>
                <a:t>create(    )</a:t>
              </a:r>
            </a:p>
          </p:txBody>
        </p:sp>
      </p:grpSp>
      <p:grpSp>
        <p:nvGrpSpPr>
          <p:cNvPr id="3685" name="Group"/>
          <p:cNvGrpSpPr/>
          <p:nvPr/>
        </p:nvGrpSpPr>
        <p:grpSpPr>
          <a:xfrm>
            <a:off x="15968220" y="7227661"/>
            <a:ext cx="6536751" cy="5142340"/>
            <a:chOff x="0" y="0"/>
            <a:chExt cx="6536749" cy="5142338"/>
          </a:xfrm>
        </p:grpSpPr>
        <p:sp>
          <p:nvSpPr>
            <p:cNvPr id="3683" name="Oval"/>
            <p:cNvSpPr/>
            <p:nvPr/>
          </p:nvSpPr>
          <p:spPr>
            <a:xfrm>
              <a:off x="0" y="0"/>
              <a:ext cx="6536750" cy="5142339"/>
            </a:xfrm>
            <a:prstGeom prst="ellipse">
              <a:avLst/>
            </a:prstGeom>
            <a:solidFill>
              <a:srgbClr val="FFD479"/>
            </a:solidFill>
            <a:ln w="254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684" name="a←!b"/>
            <p:cNvSpPr/>
            <p:nvPr/>
          </p:nvSpPr>
          <p:spPr>
            <a:xfrm>
              <a:off x="1448209" y="3416541"/>
              <a:ext cx="45461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lnSpc>
                  <a:spcPct val="80000"/>
                </a:lnSpc>
                <a:defRPr b="1" sz="13000">
                  <a:solidFill>
                    <a:srgbClr val="000000"/>
                  </a:solidFill>
                  <a:latin typeface="Helvetica Neue"/>
                  <a:ea typeface="Helvetica Neue"/>
                  <a:cs typeface="Helvetica Neue"/>
                  <a:sym typeface="Helvetica Neue"/>
                </a:defRPr>
              </a:pPr>
              <a:r>
                <a:rPr>
                  <a:solidFill>
                    <a:srgbClr val="FF9300"/>
                  </a:solidFill>
                </a:rPr>
                <a:t>a</a:t>
              </a:r>
              <a:r>
                <a:t>←!</a:t>
              </a:r>
              <a:r>
                <a:rPr>
                  <a:solidFill>
                    <a:srgbClr val="B51700"/>
                  </a:solidFill>
                </a:rPr>
                <a:t>b</a:t>
              </a:r>
            </a:p>
          </p:txBody>
        </p:sp>
      </p:grpSp>
      <p:grpSp>
        <p:nvGrpSpPr>
          <p:cNvPr id="3688" name="Group"/>
          <p:cNvGrpSpPr/>
          <p:nvPr/>
        </p:nvGrpSpPr>
        <p:grpSpPr>
          <a:xfrm>
            <a:off x="15778773" y="786446"/>
            <a:ext cx="6536751" cy="5142339"/>
            <a:chOff x="0" y="0"/>
            <a:chExt cx="6536749" cy="5142338"/>
          </a:xfrm>
        </p:grpSpPr>
        <p:sp>
          <p:nvSpPr>
            <p:cNvPr id="3686" name="Oval"/>
            <p:cNvSpPr/>
            <p:nvPr/>
          </p:nvSpPr>
          <p:spPr>
            <a:xfrm>
              <a:off x="0" y="0"/>
              <a:ext cx="6536750" cy="5142339"/>
            </a:xfrm>
            <a:prstGeom prst="ellipse">
              <a:avLst/>
            </a:prstGeom>
            <a:solidFill>
              <a:srgbClr val="86D6FF"/>
            </a:solidFill>
            <a:ln w="254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687" name="a←b"/>
            <p:cNvSpPr/>
            <p:nvPr/>
          </p:nvSpPr>
          <p:spPr>
            <a:xfrm>
              <a:off x="1535674" y="3472570"/>
              <a:ext cx="397810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lgn="l">
                <a:lnSpc>
                  <a:spcPct val="80000"/>
                </a:lnSpc>
                <a:defRPr b="1" sz="13000">
                  <a:solidFill>
                    <a:srgbClr val="000000"/>
                  </a:solidFill>
                  <a:latin typeface="Helvetica Neue"/>
                  <a:ea typeface="Helvetica Neue"/>
                  <a:cs typeface="Helvetica Neue"/>
                  <a:sym typeface="Helvetica Neue"/>
                </a:defRPr>
              </a:pPr>
              <a:r>
                <a:rPr>
                  <a:solidFill>
                    <a:srgbClr val="FF9300"/>
                  </a:solidFill>
                </a:rPr>
                <a:t>a</a:t>
              </a:r>
              <a:r>
                <a:t>←</a:t>
              </a:r>
              <a:r>
                <a:rPr>
                  <a:solidFill>
                    <a:srgbClr val="B51700"/>
                  </a:solidFill>
                </a:rPr>
                <a:t>b</a:t>
              </a:r>
            </a:p>
          </p:txBody>
        </p:sp>
      </p:grpSp>
      <p:sp>
        <p:nvSpPr>
          <p:cNvPr id="3689" name="main(){…"/>
          <p:cNvSpPr txBox="1"/>
          <p:nvPr/>
        </p:nvSpPr>
        <p:spPr>
          <a:xfrm>
            <a:off x="1257770" y="461795"/>
            <a:ext cx="5531232" cy="1186439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tabLst>
                <a:tab pos="3962400" algn="l"/>
              </a:tabLst>
              <a:defRPr b="1" sz="13000">
                <a:latin typeface="Helvetica Neue"/>
                <a:ea typeface="Helvetica Neue"/>
                <a:cs typeface="Helvetica Neue"/>
                <a:sym typeface="Helvetica Neue"/>
              </a:defRPr>
            </a:pPr>
            <a:r>
              <a:t>main(){</a:t>
            </a:r>
          </a:p>
          <a:p>
            <a:pPr algn="l">
              <a:lnSpc>
                <a:spcPct val="80000"/>
              </a:lnSpc>
              <a:tabLst>
                <a:tab pos="3962400" algn="l"/>
              </a:tabLst>
              <a:defRPr b="1" sz="13000">
                <a:latin typeface="Helvetica Neue"/>
                <a:ea typeface="Helvetica Neue"/>
                <a:cs typeface="Helvetica Neue"/>
                <a:sym typeface="Helvetica Neue"/>
              </a:defRPr>
            </a:pPr>
          </a:p>
          <a:p>
            <a:pPr algn="l">
              <a:lnSpc>
                <a:spcPct val="80000"/>
              </a:lnSpc>
              <a:tabLst>
                <a:tab pos="3962400" algn="l"/>
              </a:tabLst>
              <a:defRPr b="1" sz="13000">
                <a:latin typeface="Helvetica Neue"/>
                <a:ea typeface="Helvetica Neue"/>
                <a:cs typeface="Helvetica Neue"/>
                <a:sym typeface="Helvetica Neue"/>
              </a:defRPr>
            </a:pPr>
          </a:p>
          <a:p>
            <a:pPr algn="l">
              <a:lnSpc>
                <a:spcPct val="80000"/>
              </a:lnSpc>
              <a:defRPr b="1" sz="13000">
                <a:latin typeface="Helvetica Neue"/>
                <a:ea typeface="Helvetica Neue"/>
                <a:cs typeface="Helvetica Neue"/>
                <a:sym typeface="Helvetica Neue"/>
              </a:defRPr>
            </a:pPr>
          </a:p>
          <a:p>
            <a:pPr algn="l">
              <a:lnSpc>
                <a:spcPct val="80000"/>
              </a:lnSpc>
              <a:defRPr b="1" sz="13000">
                <a:latin typeface="Helvetica Neue"/>
                <a:ea typeface="Helvetica Neue"/>
                <a:cs typeface="Helvetica Neue"/>
                <a:sym typeface="Helvetica Neue"/>
              </a:defRPr>
            </a:pPr>
          </a:p>
          <a:p>
            <a:pPr algn="l">
              <a:lnSpc>
                <a:spcPct val="80000"/>
              </a:lnSpc>
              <a:defRPr b="1" sz="13000">
                <a:latin typeface="Helvetica Neue"/>
                <a:ea typeface="Helvetica Neue"/>
                <a:cs typeface="Helvetica Neue"/>
                <a:sym typeface="Helvetica Neue"/>
              </a:defRPr>
            </a:pPr>
            <a:endParaRPr>
              <a:solidFill>
                <a:srgbClr val="B51700"/>
              </a:solidFill>
            </a:endParaRPr>
          </a:p>
          <a:p>
            <a:pPr algn="l">
              <a:lnSpc>
                <a:spcPct val="80000"/>
              </a:lnSpc>
              <a:defRPr b="1" sz="13000">
                <a:latin typeface="Helvetica Neue"/>
                <a:ea typeface="Helvetica Neue"/>
                <a:cs typeface="Helvetica Neue"/>
                <a:sym typeface="Helvetica Neue"/>
              </a:defRPr>
            </a:pPr>
            <a:r>
              <a:t>}</a:t>
            </a:r>
          </a:p>
        </p:txBody>
      </p:sp>
      <p:sp>
        <p:nvSpPr>
          <p:cNvPr id="3690" name="b"/>
          <p:cNvSpPr txBox="1"/>
          <p:nvPr/>
        </p:nvSpPr>
        <p:spPr>
          <a:xfrm>
            <a:off x="19861976" y="3190490"/>
            <a:ext cx="1164337" cy="211428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80000"/>
              </a:lnSpc>
              <a:defRPr b="1" sz="13000">
                <a:solidFill>
                  <a:srgbClr val="B51700"/>
                </a:solidFill>
                <a:latin typeface="Helvetica Neue"/>
                <a:ea typeface="Helvetica Neue"/>
                <a:cs typeface="Helvetica Neue"/>
                <a:sym typeface="Helvetica Neue"/>
              </a:defRPr>
            </a:lvl1pPr>
          </a:lstStyle>
          <a:p>
            <a:pPr>
              <a:defRPr>
                <a:solidFill>
                  <a:srgbClr val="000000"/>
                </a:solidFill>
              </a:defRPr>
            </a:pPr>
            <a:r>
              <a:rPr>
                <a:solidFill>
                  <a:srgbClr val="B51700"/>
                </a:solidFill>
              </a:rPr>
              <a:t>b</a:t>
            </a:r>
          </a:p>
        </p:txBody>
      </p:sp>
      <p:sp>
        <p:nvSpPr>
          <p:cNvPr id="3691" name="!b"/>
          <p:cNvSpPr txBox="1"/>
          <p:nvPr/>
        </p:nvSpPr>
        <p:spPr>
          <a:xfrm>
            <a:off x="20003996" y="9606320"/>
            <a:ext cx="1623315" cy="211428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13000">
                <a:solidFill>
                  <a:srgbClr val="000000"/>
                </a:solidFill>
                <a:latin typeface="Helvetica Neue"/>
                <a:ea typeface="Helvetica Neue"/>
                <a:cs typeface="Helvetica Neue"/>
                <a:sym typeface="Helvetica Neue"/>
              </a:defRPr>
            </a:pPr>
            <a:r>
              <a:t>!</a:t>
            </a:r>
            <a:r>
              <a:rPr>
                <a:solidFill>
                  <a:srgbClr val="B51700"/>
                </a:solidFill>
              </a:rPr>
              <a:t>b</a:t>
            </a:r>
          </a:p>
        </p:txBody>
      </p:sp>
      <p:pic>
        <p:nvPicPr>
          <p:cNvPr id="3692" name="tortoise_harerun.png" descr="tortoise_harerun.png"/>
          <p:cNvPicPr>
            <a:picLocks noChangeAspect="1"/>
          </p:cNvPicPr>
          <p:nvPr/>
        </p:nvPicPr>
        <p:blipFill>
          <a:blip r:embed="rId3">
            <a:extLst/>
          </a:blip>
          <a:stretch>
            <a:fillRect/>
          </a:stretch>
        </p:blipFill>
        <p:spPr>
          <a:xfrm>
            <a:off x="18116078" y="1358056"/>
            <a:ext cx="1862277" cy="2090108"/>
          </a:xfrm>
          <a:prstGeom prst="rect">
            <a:avLst/>
          </a:prstGeom>
          <a:ln w="12700">
            <a:miter lim="400000"/>
          </a:ln>
        </p:spPr>
      </p:pic>
      <p:pic>
        <p:nvPicPr>
          <p:cNvPr id="3693" name="tortoise_harerun-1.png" descr="tortoise_harerun-1.png"/>
          <p:cNvPicPr>
            <a:picLocks noChangeAspect="1"/>
          </p:cNvPicPr>
          <p:nvPr/>
        </p:nvPicPr>
        <p:blipFill>
          <a:blip r:embed="rId4">
            <a:extLst/>
          </a:blip>
          <a:srcRect l="2384" t="0" r="2384" b="0"/>
          <a:stretch>
            <a:fillRect/>
          </a:stretch>
        </p:blipFill>
        <p:spPr>
          <a:xfrm>
            <a:off x="18305526" y="7699584"/>
            <a:ext cx="1862277" cy="2090108"/>
          </a:xfrm>
          <a:prstGeom prst="rect">
            <a:avLst/>
          </a:prstGeom>
          <a:ln w="12700">
            <a:miter lim="400000"/>
          </a:ln>
        </p:spPr>
      </p:pic>
      <p:grpSp>
        <p:nvGrpSpPr>
          <p:cNvPr id="3697" name="Group"/>
          <p:cNvGrpSpPr/>
          <p:nvPr/>
        </p:nvGrpSpPr>
        <p:grpSpPr>
          <a:xfrm>
            <a:off x="2425785" y="4444635"/>
            <a:ext cx="7953249" cy="2125349"/>
            <a:chOff x="0" y="0"/>
            <a:chExt cx="7953247" cy="2125347"/>
          </a:xfrm>
        </p:grpSpPr>
        <p:pic>
          <p:nvPicPr>
            <p:cNvPr id="3694" name="tortoise_harerun-1.png" descr="tortoise_harerun-1.png"/>
            <p:cNvPicPr>
              <a:picLocks noChangeAspect="1"/>
            </p:cNvPicPr>
            <p:nvPr/>
          </p:nvPicPr>
          <p:blipFill>
            <a:blip r:embed="rId4">
              <a:extLst/>
            </a:blip>
            <a:srcRect l="2384" t="0" r="2384" b="0"/>
            <a:stretch>
              <a:fillRect/>
            </a:stretch>
          </p:blipFill>
          <p:spPr>
            <a:xfrm>
              <a:off x="5570296" y="303675"/>
              <a:ext cx="1623103" cy="1821673"/>
            </a:xfrm>
            <a:prstGeom prst="rect">
              <a:avLst/>
            </a:prstGeom>
            <a:ln w="12700" cap="flat">
              <a:noFill/>
              <a:miter lim="400000"/>
            </a:ln>
            <a:effectLst/>
          </p:spPr>
        </p:pic>
        <p:sp>
          <p:nvSpPr>
            <p:cNvPr id="3695" name="create(    )"/>
            <p:cNvSpPr txBox="1"/>
            <p:nvPr/>
          </p:nvSpPr>
          <p:spPr>
            <a:xfrm>
              <a:off x="0" y="-1"/>
              <a:ext cx="7953248" cy="21142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nSpc>
                  <a:spcPct val="140000"/>
                </a:lnSpc>
                <a:defRPr b="1" sz="13000">
                  <a:latin typeface="Helvetica Neue"/>
                  <a:ea typeface="Helvetica Neue"/>
                  <a:cs typeface="Helvetica Neue"/>
                  <a:sym typeface="Helvetica Neue"/>
                </a:defRPr>
              </a:lvl1pPr>
            </a:lstStyle>
            <a:p>
              <a:pPr/>
              <a:r>
                <a:t>create(    )</a:t>
              </a:r>
            </a:p>
          </p:txBody>
        </p:sp>
        <p:sp>
          <p:nvSpPr>
            <p:cNvPr id="3696" name="Text"/>
            <p:cNvSpPr txBox="1"/>
            <p:nvPr/>
          </p:nvSpPr>
          <p:spPr>
            <a:xfrm>
              <a:off x="2915686" y="297432"/>
              <a:ext cx="1744346" cy="15194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nSpc>
                  <a:spcPct val="140000"/>
                </a:lnSpc>
                <a:defRPr b="1" sz="9000">
                  <a:solidFill>
                    <a:srgbClr val="FF9149"/>
                  </a:solidFill>
                  <a:latin typeface="Helvetica Neue"/>
                  <a:ea typeface="Helvetica Neue"/>
                  <a:cs typeface="Helvetica Neue"/>
                  <a:sym typeface="Helvetica Neue"/>
                </a:defRPr>
              </a:lvl1pPr>
            </a:lstStyle>
            <a:p>
              <a:pPr/>
              <a:r>
                <a:t>     </a:t>
              </a:r>
            </a:p>
          </p:txBody>
        </p:sp>
      </p:grpSp>
      <p:grpSp>
        <p:nvGrpSpPr>
          <p:cNvPr id="3702" name="Group"/>
          <p:cNvGrpSpPr/>
          <p:nvPr/>
        </p:nvGrpSpPr>
        <p:grpSpPr>
          <a:xfrm>
            <a:off x="2486134" y="8257294"/>
            <a:ext cx="8136510" cy="2143088"/>
            <a:chOff x="0" y="0"/>
            <a:chExt cx="8136508" cy="2143086"/>
          </a:xfrm>
        </p:grpSpPr>
        <p:pic>
          <p:nvPicPr>
            <p:cNvPr id="3698" name="tortoise_harerun-1.png" descr="tortoise_harerun-1.png"/>
            <p:cNvPicPr>
              <a:picLocks noChangeAspect="1"/>
            </p:cNvPicPr>
            <p:nvPr/>
          </p:nvPicPr>
          <p:blipFill>
            <a:blip r:embed="rId4">
              <a:extLst/>
            </a:blip>
            <a:srcRect l="2384" t="0" r="2384" b="0"/>
            <a:stretch>
              <a:fillRect/>
            </a:stretch>
          </p:blipFill>
          <p:spPr>
            <a:xfrm>
              <a:off x="3359050" y="146314"/>
              <a:ext cx="1623102" cy="1821673"/>
            </a:xfrm>
            <a:prstGeom prst="rect">
              <a:avLst/>
            </a:prstGeom>
            <a:ln w="12700" cap="flat">
              <a:noFill/>
              <a:miter lim="400000"/>
            </a:ln>
            <a:effectLst/>
          </p:spPr>
        </p:pic>
        <p:sp>
          <p:nvSpPr>
            <p:cNvPr id="3699" name="join(    ,    )"/>
            <p:cNvSpPr txBox="1"/>
            <p:nvPr/>
          </p:nvSpPr>
          <p:spPr>
            <a:xfrm>
              <a:off x="0" y="-1"/>
              <a:ext cx="8136509" cy="21142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nSpc>
                  <a:spcPct val="140000"/>
                </a:lnSpc>
                <a:defRPr b="1" sz="13000">
                  <a:latin typeface="Helvetica Neue"/>
                  <a:ea typeface="Helvetica Neue"/>
                  <a:cs typeface="Helvetica Neue"/>
                  <a:sym typeface="Helvetica Neue"/>
                </a:defRPr>
              </a:lvl1pPr>
            </a:lstStyle>
            <a:p>
              <a:pPr/>
              <a:r>
                <a:t>join(    ,    )</a:t>
              </a:r>
            </a:p>
          </p:txBody>
        </p:sp>
        <p:sp>
          <p:nvSpPr>
            <p:cNvPr id="3700" name="Text"/>
            <p:cNvSpPr txBox="1"/>
            <p:nvPr/>
          </p:nvSpPr>
          <p:spPr>
            <a:xfrm>
              <a:off x="3196082" y="297432"/>
              <a:ext cx="1744346" cy="15194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lgn="l">
                <a:lnSpc>
                  <a:spcPct val="140000"/>
                </a:lnSpc>
                <a:defRPr b="1" sz="9000">
                  <a:solidFill>
                    <a:srgbClr val="FF9149"/>
                  </a:solidFill>
                  <a:latin typeface="Helvetica Neue"/>
                  <a:ea typeface="Helvetica Neue"/>
                  <a:cs typeface="Helvetica Neue"/>
                  <a:sym typeface="Helvetica Neue"/>
                </a:defRPr>
              </a:lvl1pPr>
            </a:lstStyle>
            <a:p>
              <a:pPr/>
              <a:r>
                <a:t>     </a:t>
              </a:r>
            </a:p>
          </p:txBody>
        </p:sp>
        <p:pic>
          <p:nvPicPr>
            <p:cNvPr id="3701" name="tortoise_harerun.png" descr="tortoise_harerun.png"/>
            <p:cNvPicPr>
              <a:picLocks noChangeAspect="1"/>
            </p:cNvPicPr>
            <p:nvPr/>
          </p:nvPicPr>
          <p:blipFill>
            <a:blip r:embed="rId3">
              <a:extLst/>
            </a:blip>
            <a:srcRect l="0" t="0" r="0" b="0"/>
            <a:stretch>
              <a:fillRect/>
            </a:stretch>
          </p:blipFill>
          <p:spPr>
            <a:xfrm>
              <a:off x="5936165" y="321248"/>
              <a:ext cx="1623250" cy="1821839"/>
            </a:xfrm>
            <a:prstGeom prst="rect">
              <a:avLst/>
            </a:prstGeom>
            <a:ln w="12700" cap="flat">
              <a:noFill/>
              <a:miter lim="400000"/>
            </a:ln>
            <a:effectLst/>
          </p:spPr>
        </p:pic>
      </p:grpSp>
      <p:sp>
        <p:nvSpPr>
          <p:cNvPr id="3703" name="bit a← b"/>
          <p:cNvSpPr txBox="1"/>
          <p:nvPr/>
        </p:nvSpPr>
        <p:spPr>
          <a:xfrm>
            <a:off x="1043665" y="6402369"/>
            <a:ext cx="8073772" cy="373930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13000">
                <a:latin typeface="Helvetica Neue"/>
                <a:ea typeface="Helvetica Neue"/>
                <a:cs typeface="Helvetica Neue"/>
                <a:sym typeface="Helvetica Neue"/>
              </a:defRPr>
            </a:pPr>
            <a:r>
              <a:t>   bit </a:t>
            </a:r>
            <a:r>
              <a:rPr>
                <a:solidFill>
                  <a:srgbClr val="FF9300"/>
                </a:solidFill>
              </a:rPr>
              <a:t>a</a:t>
            </a:r>
            <a:r>
              <a:t>← </a:t>
            </a:r>
            <a:r>
              <a:rPr>
                <a:solidFill>
                  <a:srgbClr val="B51700"/>
                </a:solidFill>
              </a:rPr>
              <a:t>b</a:t>
            </a:r>
            <a:endParaRPr>
              <a:solidFill>
                <a:srgbClr val="B51700"/>
              </a:solidFill>
            </a:endParaR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9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682"/>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688"/>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369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3693"/>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3697"/>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3685"/>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3691"/>
                                        </p:tgtEl>
                                        <p:attrNameLst>
                                          <p:attrName>style.visibility</p:attrName>
                                        </p:attrNameLst>
                                      </p:cBhvr>
                                      <p:to>
                                        <p:strVal val="visible"/>
                                      </p:to>
                                    </p:set>
                                  </p:childTnLst>
                                </p:cTn>
                              </p:par>
                            </p:childTnLst>
                          </p:cTn>
                        </p:par>
                        <p:par>
                          <p:cTn id="29" fill="hold">
                            <p:stCondLst>
                              <p:cond delay="0"/>
                            </p:stCondLst>
                            <p:childTnLst>
                              <p:par>
                                <p:cTn id="30" presetClass="emph" nodeType="withEffect" presetSubtype="0" presetID="8" grpId="10" fill="hold">
                                  <p:stCondLst>
                                    <p:cond delay="0"/>
                                  </p:stCondLst>
                                  <p:childTnLst>
                                    <p:animRot by="64740000">
                                      <p:cBhvr>
                                        <p:cTn id="31" dur="4000" fill="hold"/>
                                        <p:tgtEl>
                                          <p:spTgt spid="3692"/>
                                        </p:tgtEl>
                                        <p:attrNameLst>
                                          <p:attrName>r</p:attrName>
                                        </p:attrNameLst>
                                      </p:cBhvr>
                                    </p:animRot>
                                  </p:childTnLst>
                                </p:cTn>
                              </p:par>
                            </p:childTnLst>
                          </p:cTn>
                        </p:par>
                        <p:par>
                          <p:cTn id="32" fill="hold">
                            <p:stCondLst>
                              <p:cond delay="0"/>
                            </p:stCondLst>
                            <p:childTnLst>
                              <p:par>
                                <p:cTn id="33" presetClass="path" nodeType="withEffect" presetSubtype="0" presetID="-1" grpId="11" accel="50000" decel="50000" fill="hold">
                                  <p:stCondLst>
                                    <p:cond delay="2250"/>
                                  </p:stCondLst>
                                  <p:childTnLst>
                                    <p:animMotion path="M 0.000000 0.000000 C -0.025492 0.177097 -0.158293 0.212372 -0.211790 0.056256 C -0.216406 0.042786 -0.219818 0.028185 -0.223085 0.013527 C -0.236563 -0.046928 -0.245646 -0.112462 -0.271317 -0.159139 C -0.306217 -0.222598 -0.358979 -0.231685 -0.409056 -0.233407 C -0.443799 -0.234602 -0.478554 -0.233707 -0.513264 -0.230731" origin="layout" pathEditMode="relative">
                                      <p:cBhvr>
                                        <p:cTn id="34" dur="1500" fill="hold"/>
                                        <p:tgtEl>
                                          <p:spTgt spid="3691"/>
                                        </p:tgtEl>
                                        <p:attrNameLst>
                                          <p:attrName>ppt_x</p:attrName>
                                          <p:attrName>ppt_y</p:attrName>
                                        </p:attrNameLst>
                                      </p:cBhvr>
                                    </p:animMotion>
                                  </p:childTnLst>
                                </p:cTn>
                              </p:par>
                            </p:childTnLst>
                          </p:cTn>
                        </p:par>
                        <p:par>
                          <p:cTn id="35" fill="hold">
                            <p:stCondLst>
                              <p:cond delay="0"/>
                            </p:stCondLst>
                            <p:childTnLst>
                              <p:par>
                                <p:cTn id="36" presetClass="path" nodeType="withEffect" presetSubtype="0" presetID="-1" grpId="12" accel="50000" decel="50000" fill="hold">
                                  <p:stCondLst>
                                    <p:cond delay="2000"/>
                                  </p:stCondLst>
                                  <p:childTnLst>
                                    <p:animMotion path="M 0.000000 0.000000 C -0.064908 -0.152382 -0.196765 -0.134071 -0.247576 0.034382 C -0.263296 0.086499 -0.266817 0.147962 -0.284015 0.198657 C -0.327736 0.327534 -0.428648 0.346341 -0.486453 0.236386" origin="layout" pathEditMode="relative">
                                      <p:cBhvr>
                                        <p:cTn id="37" dur="1500" fill="hold"/>
                                        <p:tgtEl>
                                          <p:spTgt spid="3690"/>
                                        </p:tgtEl>
                                        <p:attrNameLst>
                                          <p:attrName>ppt_x</p:attrName>
                                          <p:attrName>ppt_y</p:attrName>
                                        </p:attrNameLst>
                                      </p:cBhvr>
                                    </p:animMotion>
                                  </p:childTnLst>
                                </p:cTn>
                              </p:par>
                            </p:childTnLst>
                          </p:cTn>
                        </p:par>
                        <p:par>
                          <p:cTn id="38" fill="hold">
                            <p:stCondLst>
                              <p:cond delay="3500"/>
                            </p:stCondLst>
                            <p:childTnLst>
                              <p:par>
                                <p:cTn id="39" presetClass="exit" nodeType="afterEffect" presetSubtype="0" presetID="1" grpId="13" fill="hold">
                                  <p:stCondLst>
                                    <p:cond delay="0"/>
                                  </p:stCondLst>
                                  <p:iterate type="el" backwards="0">
                                    <p:tmAbs val="0"/>
                                  </p:iterate>
                                  <p:childTnLst>
                                    <p:set>
                                      <p:cBhvr>
                                        <p:cTn id="40" fill="hold">
                                          <p:stCondLst>
                                            <p:cond delay="0"/>
                                          </p:stCondLst>
                                        </p:cTn>
                                        <p:tgtEl>
                                          <p:spTgt spid="3691"/>
                                        </p:tgtEl>
                                        <p:attrNameLst>
                                          <p:attrName>style.visibility</p:attrName>
                                        </p:attrNameLst>
                                      </p:cBhvr>
                                      <p:to>
                                        <p:strVal val="hidden"/>
                                      </p:to>
                                    </p:set>
                                  </p:childTnLst>
                                </p:cTn>
                              </p:par>
                            </p:childTnLst>
                          </p:cTn>
                        </p:par>
                        <p:par>
                          <p:cTn id="41" fill="hold">
                            <p:stCondLst>
                              <p:cond delay="3500"/>
                            </p:stCondLst>
                            <p:childTnLst>
                              <p:par>
                                <p:cTn id="42" presetClass="exit" nodeType="afterEffect" presetID="10" grpId="14" fill="hold">
                                  <p:stCondLst>
                                    <p:cond delay="0"/>
                                  </p:stCondLst>
                                  <p:iterate type="el" backwards="0">
                                    <p:tmAbs val="0"/>
                                  </p:iterate>
                                  <p:childTnLst>
                                    <p:animEffect filter="fade" transition="out">
                                      <p:cBhvr>
                                        <p:cTn id="43" dur="1500" fill="hold"/>
                                        <p:tgtEl>
                                          <p:spTgt spid="3690"/>
                                        </p:tgtEl>
                                      </p:cBhvr>
                                    </p:animEffect>
                                    <p:set>
                                      <p:cBhvr>
                                        <p:cTn id="44" fill="hold">
                                          <p:stCondLst>
                                            <p:cond delay="1499"/>
                                          </p:stCondLst>
                                        </p:cTn>
                                        <p:tgtEl>
                                          <p:spTgt spid="3690"/>
                                        </p:tgtEl>
                                        <p:attrNameLst>
                                          <p:attrName>style.visibility</p:attrName>
                                        </p:attrNameLst>
                                      </p:cBhvr>
                                      <p:to>
                                        <p:strVal val="hidden"/>
                                      </p:to>
                                    </p:set>
                                  </p:childTnLst>
                                </p:cTn>
                              </p:par>
                            </p:childTnLst>
                          </p:cTn>
                        </p:par>
                        <p:par>
                          <p:cTn id="45" fill="hold">
                            <p:stCondLst>
                              <p:cond delay="5000"/>
                            </p:stCondLst>
                            <p:childTnLst>
                              <p:par>
                                <p:cTn id="46" presetClass="entr" nodeType="afterEffect" presetSubtype="0" presetID="1" grpId="15" fill="hold">
                                  <p:stCondLst>
                                    <p:cond delay="0"/>
                                  </p:stCondLst>
                                  <p:iterate type="el" backwards="0">
                                    <p:tmAbs val="0"/>
                                  </p:iterate>
                                  <p:childTnLst>
                                    <p:set>
                                      <p:cBhvr>
                                        <p:cTn id="47" fill="hold"/>
                                        <p:tgtEl>
                                          <p:spTgt spid="37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91" grpId="8"/>
      <p:bldP build="whole" bldLvl="1" animBg="1" rev="0" advAuto="0" spid="3692" grpId="10"/>
      <p:bldP build="whole" bldLvl="1" animBg="1" rev="0" advAuto="0" spid="3691" grpId="13"/>
      <p:bldP build="whole" bldLvl="1" animBg="1" rev="0" advAuto="0" spid="3688" grpId="3"/>
      <p:bldP build="whole" bldLvl="1" animBg="1" rev="0" advAuto="0" spid="3690" grpId="14"/>
      <p:bldP build="whole" bldLvl="1" animBg="1" rev="0" advAuto="0" spid="3697" grpId="6"/>
      <p:bldP build="whole" bldLvl="1" animBg="1" rev="0" advAuto="0" spid="3682" grpId="2"/>
      <p:bldP build="whole" bldLvl="1" animBg="1" rev="0" advAuto="0" spid="3690" grpId="1"/>
      <p:bldP build="whole" bldLvl="1" animBg="1" rev="0" advAuto="0" spid="3692" grpId="4"/>
      <p:bldP build="whole" bldLvl="1" animBg="1" rev="0" advAuto="0" spid="3693" grpId="5"/>
      <p:bldP build="whole" bldLvl="1" animBg="1" rev="0" advAuto="0" spid="3685" grpId="7"/>
      <p:bldP build="whole" bldLvl="1" animBg="1" rev="0" advAuto="0" spid="3702" grpId="15"/>
    </p:bldLst>
  </p:timing>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715" name="Group"/>
          <p:cNvGrpSpPr/>
          <p:nvPr/>
        </p:nvGrpSpPr>
        <p:grpSpPr>
          <a:xfrm>
            <a:off x="13106072" y="6015454"/>
            <a:ext cx="7534587" cy="6773853"/>
            <a:chOff x="0" y="5620"/>
            <a:chExt cx="7534585" cy="6773851"/>
          </a:xfrm>
        </p:grpSpPr>
        <p:sp>
          <p:nvSpPr>
            <p:cNvPr id="3707" name="Group"/>
            <p:cNvSpPr/>
            <p:nvPr/>
          </p:nvSpPr>
          <p:spPr>
            <a:xfrm>
              <a:off x="0" y="5620"/>
              <a:ext cx="7534586" cy="6773853"/>
            </a:xfrm>
            <a:prstGeom prst="rect">
              <a:avLst/>
            </a:prstGeom>
            <a:solidFill>
              <a:srgbClr val="FDAF9B"/>
            </a:solidFill>
            <a:ln w="12700" cap="flat">
              <a:noFill/>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grpSp>
          <p:nvGrpSpPr>
            <p:cNvPr id="3714" name="Group"/>
            <p:cNvGrpSpPr/>
            <p:nvPr/>
          </p:nvGrpSpPr>
          <p:grpSpPr>
            <a:xfrm>
              <a:off x="451689" y="980183"/>
              <a:ext cx="4370270" cy="4528790"/>
              <a:chOff x="0" y="980184"/>
              <a:chExt cx="4370268" cy="4528788"/>
            </a:xfrm>
          </p:grpSpPr>
          <p:sp>
            <p:nvSpPr>
              <p:cNvPr id="3708" name="start ← clock()…"/>
              <p:cNvSpPr/>
              <p:nvPr/>
            </p:nvSpPr>
            <p:spPr>
              <a:xfrm>
                <a:off x="0" y="3350325"/>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lnSpc>
                    <a:spcPct val="90000"/>
                  </a:lnSpc>
                  <a:defRPr b="1" sz="5000">
                    <a:solidFill>
                      <a:srgbClr val="000000"/>
                    </a:solidFill>
                    <a:latin typeface="Helvetica Neue"/>
                    <a:ea typeface="Helvetica Neue"/>
                    <a:cs typeface="Helvetica Neue"/>
                    <a:sym typeface="Helvetica Neue"/>
                  </a:defRPr>
                </a:pPr>
                <a:r>
                  <a:t>start ← clock()</a:t>
                </a:r>
              </a:p>
              <a:p>
                <a:pPr algn="l">
                  <a:lnSpc>
                    <a:spcPct val="90000"/>
                  </a:lnSpc>
                  <a:defRPr b="1" sz="5000">
                    <a:solidFill>
                      <a:srgbClr val="000000"/>
                    </a:solidFill>
                    <a:latin typeface="Helvetica Neue"/>
                    <a:ea typeface="Helvetica Neue"/>
                    <a:cs typeface="Helvetica Neue"/>
                    <a:sym typeface="Helvetica Neue"/>
                  </a:defRPr>
                </a:pPr>
                <a:r>
                  <a:t>flush</a:t>
                </a:r>
              </a:p>
              <a:p>
                <a:pPr algn="l">
                  <a:lnSpc>
                    <a:spcPct val="90000"/>
                  </a:lnSpc>
                  <a:defRPr b="1" sz="5000">
                    <a:solidFill>
                      <a:srgbClr val="000000"/>
                    </a:solidFill>
                    <a:latin typeface="Helvetica Neue"/>
                    <a:ea typeface="Helvetica Neue"/>
                    <a:cs typeface="Helvetica Neue"/>
                    <a:sym typeface="Helvetica Neue"/>
                  </a:defRPr>
                </a:pPr>
                <a:r>
                  <a:t>if (b == 1)</a:t>
                </a:r>
              </a:p>
              <a:p>
                <a:pPr algn="l">
                  <a:lnSpc>
                    <a:spcPct val="90000"/>
                  </a:lnSpc>
                  <a:defRPr b="1" sz="5000">
                    <a:solidFill>
                      <a:srgbClr val="000000"/>
                    </a:solidFill>
                    <a:latin typeface="Helvetica Neue"/>
                    <a:ea typeface="Helvetica Neue"/>
                    <a:cs typeface="Helvetica Neue"/>
                    <a:sym typeface="Helvetica Neue"/>
                  </a:defRPr>
                </a:pPr>
                <a:r>
                  <a:t>     read</a:t>
                </a:r>
              </a:p>
              <a:p>
                <a:pPr algn="l">
                  <a:lnSpc>
                    <a:spcPct val="90000"/>
                  </a:lnSpc>
                  <a:defRPr b="1" sz="5000">
                    <a:solidFill>
                      <a:srgbClr val="000000"/>
                    </a:solidFill>
                    <a:latin typeface="Helvetica Neue"/>
                    <a:ea typeface="Helvetica Neue"/>
                    <a:cs typeface="Helvetica Neue"/>
                    <a:sym typeface="Helvetica Neue"/>
                  </a:defRPr>
                </a:pPr>
                <a:r>
                  <a:t>     write</a:t>
                </a:r>
              </a:p>
              <a:p>
                <a:pPr algn="l">
                  <a:lnSpc>
                    <a:spcPct val="90000"/>
                  </a:lnSpc>
                  <a:defRPr b="1" sz="5000">
                    <a:solidFill>
                      <a:srgbClr val="000000"/>
                    </a:solidFill>
                    <a:latin typeface="Helvetica Neue"/>
                    <a:ea typeface="Helvetica Neue"/>
                    <a:cs typeface="Helvetica Neue"/>
                    <a:sym typeface="Helvetica Neue"/>
                  </a:defRPr>
                </a:pPr>
                <a:r>
                  <a:t>else</a:t>
                </a:r>
              </a:p>
              <a:p>
                <a:pPr algn="l">
                  <a:lnSpc>
                    <a:spcPct val="90000"/>
                  </a:lnSpc>
                  <a:defRPr b="1" sz="5000">
                    <a:solidFill>
                      <a:srgbClr val="000000"/>
                    </a:solidFill>
                    <a:latin typeface="Helvetica Neue"/>
                    <a:ea typeface="Helvetica Neue"/>
                    <a:cs typeface="Helvetica Neue"/>
                    <a:sym typeface="Helvetica Neue"/>
                  </a:defRPr>
                </a:pPr>
                <a:r>
                  <a:t>     read</a:t>
                </a:r>
              </a:p>
              <a:p>
                <a:pPr algn="l">
                  <a:lnSpc>
                    <a:spcPct val="90000"/>
                  </a:lnSpc>
                  <a:defRPr b="1" sz="5000">
                    <a:solidFill>
                      <a:srgbClr val="000000"/>
                    </a:solidFill>
                    <a:latin typeface="Helvetica Neue"/>
                    <a:ea typeface="Helvetica Neue"/>
                    <a:cs typeface="Helvetica Neue"/>
                    <a:sym typeface="Helvetica Neue"/>
                  </a:defRPr>
                </a:pPr>
                <a:r>
                  <a:t>     write</a:t>
                </a:r>
              </a:p>
              <a:p>
                <a:pPr algn="l">
                  <a:lnSpc>
                    <a:spcPct val="90000"/>
                  </a:lnSpc>
                  <a:defRPr b="1" sz="5000">
                    <a:solidFill>
                      <a:srgbClr val="000000"/>
                    </a:solidFill>
                    <a:latin typeface="Helvetica Neue"/>
                    <a:ea typeface="Helvetica Neue"/>
                    <a:cs typeface="Helvetica Neue"/>
                    <a:sym typeface="Helvetica Neue"/>
                  </a:defRPr>
                </a:pPr>
                <a:r>
                  <a:t>a ← (clock()-start) &gt; 𝜹</a:t>
                </a:r>
              </a:p>
            </p:txBody>
          </p:sp>
          <p:sp>
            <p:nvSpPr>
              <p:cNvPr id="3709" name="Rectangle"/>
              <p:cNvSpPr/>
              <p:nvPr/>
            </p:nvSpPr>
            <p:spPr>
              <a:xfrm>
                <a:off x="2781817" y="4557477"/>
                <a:ext cx="1588452" cy="379996"/>
              </a:xfrm>
              <a:prstGeom prst="rect">
                <a:avLst/>
              </a:prstGeom>
              <a:solidFill>
                <a:srgbClr val="00A89D"/>
              </a:solidFill>
              <a:ln w="12700" cap="flat">
                <a:noFill/>
                <a:miter lim="400000"/>
              </a:ln>
              <a:effectLst/>
            </p:spPr>
            <p:txBody>
              <a:bodyPr wrap="square" lIns="71437" tIns="71437" rIns="71437" bIns="71437" numCol="1" anchor="ctr">
                <a:noAutofit/>
              </a:bodyPr>
              <a:lstStyle/>
              <a:p>
                <a:pPr>
                  <a:defRPr sz="6600">
                    <a:latin typeface="Helvetica Neue Medium"/>
                    <a:ea typeface="Helvetica Neue Medium"/>
                    <a:cs typeface="Helvetica Neue Medium"/>
                    <a:sym typeface="Helvetica Neue Medium"/>
                  </a:defRPr>
                </a:pPr>
              </a:p>
            </p:txBody>
          </p:sp>
          <p:sp>
            <p:nvSpPr>
              <p:cNvPr id="3710" name="Rectangle"/>
              <p:cNvSpPr/>
              <p:nvPr/>
            </p:nvSpPr>
            <p:spPr>
              <a:xfrm>
                <a:off x="2784457" y="3137922"/>
                <a:ext cx="1583173" cy="424806"/>
              </a:xfrm>
              <a:prstGeom prst="rect">
                <a:avLst/>
              </a:prstGeom>
              <a:solidFill>
                <a:srgbClr val="0076BA"/>
              </a:solidFill>
              <a:ln w="12700" cap="flat">
                <a:noFill/>
                <a:miter lim="400000"/>
              </a:ln>
              <a:effectLst/>
            </p:spPr>
            <p:txBody>
              <a:bodyPr wrap="square" lIns="71437" tIns="71437" rIns="71437" bIns="71437" numCol="1" anchor="b">
                <a:noAutofit/>
              </a:bodyPr>
              <a:lstStyle/>
              <a:p>
                <a:pPr>
                  <a:defRPr sz="6600">
                    <a:latin typeface="Helvetica Neue Medium"/>
                    <a:ea typeface="Helvetica Neue Medium"/>
                    <a:cs typeface="Helvetica Neue Medium"/>
                    <a:sym typeface="Helvetica Neue Medium"/>
                  </a:defRPr>
                </a:pPr>
              </a:p>
            </p:txBody>
          </p:sp>
          <p:sp>
            <p:nvSpPr>
              <p:cNvPr id="3711" name="Rectangle"/>
              <p:cNvSpPr/>
              <p:nvPr/>
            </p:nvSpPr>
            <p:spPr>
              <a:xfrm>
                <a:off x="2784457" y="2466084"/>
                <a:ext cx="1583173" cy="424805"/>
              </a:xfrm>
              <a:prstGeom prst="rect">
                <a:avLst/>
              </a:prstGeom>
              <a:solidFill>
                <a:srgbClr val="0076BA"/>
              </a:solidFill>
              <a:ln w="12700" cap="flat">
                <a:noFill/>
                <a:miter lim="400000"/>
              </a:ln>
              <a:effectLst/>
            </p:spPr>
            <p:txBody>
              <a:bodyPr wrap="square" lIns="71437" tIns="71437" rIns="71437" bIns="71437" numCol="1" anchor="b">
                <a:noAutofit/>
              </a:bodyPr>
              <a:lstStyle/>
              <a:p>
                <a:pPr>
                  <a:defRPr sz="6600">
                    <a:latin typeface="Helvetica Neue Medium"/>
                    <a:ea typeface="Helvetica Neue Medium"/>
                    <a:cs typeface="Helvetica Neue Medium"/>
                    <a:sym typeface="Helvetica Neue Medium"/>
                  </a:defRPr>
                </a:pPr>
              </a:p>
            </p:txBody>
          </p:sp>
          <p:sp>
            <p:nvSpPr>
              <p:cNvPr id="3712" name="Rectangle"/>
              <p:cNvSpPr/>
              <p:nvPr/>
            </p:nvSpPr>
            <p:spPr>
              <a:xfrm>
                <a:off x="2781817" y="5128977"/>
                <a:ext cx="1588452" cy="379996"/>
              </a:xfrm>
              <a:prstGeom prst="rect">
                <a:avLst/>
              </a:prstGeom>
              <a:solidFill>
                <a:srgbClr val="00A89D"/>
              </a:solidFill>
              <a:ln w="12700" cap="flat">
                <a:noFill/>
                <a:miter lim="400000"/>
              </a:ln>
              <a:effectLst/>
            </p:spPr>
            <p:txBody>
              <a:bodyPr wrap="square" lIns="71437" tIns="71437" rIns="71437" bIns="71437" numCol="1" anchor="ctr">
                <a:noAutofit/>
              </a:bodyPr>
              <a:lstStyle/>
              <a:p>
                <a:pPr>
                  <a:defRPr sz="6600">
                    <a:latin typeface="Helvetica Neue Medium"/>
                    <a:ea typeface="Helvetica Neue Medium"/>
                    <a:cs typeface="Helvetica Neue Medium"/>
                    <a:sym typeface="Helvetica Neue Medium"/>
                  </a:defRPr>
                </a:pPr>
              </a:p>
            </p:txBody>
          </p:sp>
          <p:sp>
            <p:nvSpPr>
              <p:cNvPr id="3713" name="Rectangle"/>
              <p:cNvSpPr/>
              <p:nvPr/>
            </p:nvSpPr>
            <p:spPr>
              <a:xfrm>
                <a:off x="1755757" y="980184"/>
                <a:ext cx="1583173" cy="424805"/>
              </a:xfrm>
              <a:prstGeom prst="rect">
                <a:avLst/>
              </a:prstGeom>
              <a:solidFill>
                <a:srgbClr val="0076BA"/>
              </a:solidFill>
              <a:ln w="12700" cap="flat">
                <a:noFill/>
                <a:miter lim="400000"/>
              </a:ln>
              <a:effectLst/>
            </p:spPr>
            <p:txBody>
              <a:bodyPr wrap="square" lIns="71437" tIns="71437" rIns="71437" bIns="71437" numCol="1" anchor="b">
                <a:noAutofit/>
              </a:bodyPr>
              <a:lstStyle/>
              <a:p>
                <a:pPr>
                  <a:defRPr sz="6600">
                    <a:latin typeface="Helvetica Neue Medium"/>
                    <a:ea typeface="Helvetica Neue Medium"/>
                    <a:cs typeface="Helvetica Neue Medium"/>
                    <a:sym typeface="Helvetica Neue Medium"/>
                  </a:defRPr>
                </a:pPr>
              </a:p>
            </p:txBody>
          </p:sp>
        </p:grpSp>
      </p:grpSp>
      <p:sp>
        <p:nvSpPr>
          <p:cNvPr id="3716" name="main(){…"/>
          <p:cNvSpPr txBox="1"/>
          <p:nvPr/>
        </p:nvSpPr>
        <p:spPr>
          <a:xfrm>
            <a:off x="2294569" y="2651400"/>
            <a:ext cx="7614794" cy="536432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80000"/>
              </a:lnSpc>
              <a:defRPr b="1" sz="13000">
                <a:latin typeface="Helvetica Neue"/>
                <a:ea typeface="Helvetica Neue"/>
                <a:cs typeface="Helvetica Neue"/>
                <a:sym typeface="Helvetica Neue"/>
              </a:defRPr>
            </a:pPr>
            <a:r>
              <a:t>main(){</a:t>
            </a:r>
          </a:p>
          <a:p>
            <a:pPr algn="l">
              <a:lnSpc>
                <a:spcPct val="80000"/>
              </a:lnSpc>
              <a:defRPr b="1" sz="13000">
                <a:latin typeface="Helvetica Neue"/>
                <a:ea typeface="Helvetica Neue"/>
                <a:cs typeface="Helvetica Neue"/>
                <a:sym typeface="Helvetica Neue"/>
              </a:defRPr>
            </a:pPr>
            <a:r>
              <a:t>   bit </a:t>
            </a:r>
            <a:r>
              <a:rPr>
                <a:solidFill>
                  <a:srgbClr val="FF9300"/>
                </a:solidFill>
              </a:rPr>
              <a:t>a</a:t>
            </a:r>
            <a:r>
              <a:t>←</a:t>
            </a:r>
            <a:r>
              <a:rPr>
                <a:solidFill>
                  <a:srgbClr val="B51700"/>
                </a:solidFill>
              </a:rPr>
              <a:t>b</a:t>
            </a:r>
          </a:p>
          <a:p>
            <a:pPr algn="l">
              <a:defRPr b="1" sz="13000">
                <a:latin typeface="Helvetica Neue"/>
                <a:ea typeface="Helvetica Neue"/>
                <a:cs typeface="Helvetica Neue"/>
                <a:sym typeface="Helvetica Neue"/>
              </a:defRPr>
            </a:pPr>
            <a:r>
              <a:t>}</a:t>
            </a:r>
          </a:p>
        </p:txBody>
      </p:sp>
      <p:sp>
        <p:nvSpPr>
          <p:cNvPr id="3717" name="b"/>
          <p:cNvSpPr txBox="1"/>
          <p:nvPr/>
        </p:nvSpPr>
        <p:spPr>
          <a:xfrm>
            <a:off x="8783249" y="4276418"/>
            <a:ext cx="1164337" cy="211428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80000"/>
              </a:lnSpc>
              <a:defRPr b="1" sz="13000">
                <a:solidFill>
                  <a:srgbClr val="B51700"/>
                </a:solidFill>
                <a:latin typeface="Helvetica Neue"/>
                <a:ea typeface="Helvetica Neue"/>
                <a:cs typeface="Helvetica Neue"/>
                <a:sym typeface="Helvetica Neue"/>
              </a:defRPr>
            </a:lvl1pPr>
          </a:lstStyle>
          <a:p>
            <a:pPr>
              <a:defRPr>
                <a:solidFill>
                  <a:srgbClr val="FFFFFF"/>
                </a:solidFill>
              </a:defRPr>
            </a:pPr>
            <a:r>
              <a:rPr>
                <a:solidFill>
                  <a:srgbClr val="B51700"/>
                </a:solidFill>
              </a:rPr>
              <a:t>b</a:t>
            </a:r>
          </a:p>
        </p:txBody>
      </p:sp>
      <p:sp>
        <p:nvSpPr>
          <p:cNvPr id="3718" name="b"/>
          <p:cNvSpPr txBox="1"/>
          <p:nvPr/>
        </p:nvSpPr>
        <p:spPr>
          <a:xfrm>
            <a:off x="8783249" y="4276418"/>
            <a:ext cx="1164337" cy="211428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80000"/>
              </a:lnSpc>
              <a:defRPr b="1" sz="13000">
                <a:solidFill>
                  <a:srgbClr val="B51700"/>
                </a:solidFill>
                <a:latin typeface="Helvetica Neue"/>
                <a:ea typeface="Helvetica Neue"/>
                <a:cs typeface="Helvetica Neue"/>
                <a:sym typeface="Helvetica Neue"/>
              </a:defRPr>
            </a:lvl1pPr>
          </a:lstStyle>
          <a:p>
            <a:pPr>
              <a:defRPr>
                <a:solidFill>
                  <a:srgbClr val="FFFFFF"/>
                </a:solidFill>
              </a:defRPr>
            </a:pPr>
            <a:r>
              <a:rPr>
                <a:solidFill>
                  <a:srgbClr val="B51700"/>
                </a:solidFill>
              </a:rPr>
              <a:t>b</a:t>
            </a:r>
          </a:p>
        </p:txBody>
      </p:sp>
      <p:sp>
        <p:nvSpPr>
          <p:cNvPr id="3719" name="b"/>
          <p:cNvSpPr txBox="1"/>
          <p:nvPr/>
        </p:nvSpPr>
        <p:spPr>
          <a:xfrm>
            <a:off x="8783249" y="4276418"/>
            <a:ext cx="1164337" cy="211428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80000"/>
              </a:lnSpc>
              <a:defRPr b="1" sz="13000">
                <a:solidFill>
                  <a:srgbClr val="B51700"/>
                </a:solidFill>
                <a:latin typeface="Helvetica Neue"/>
                <a:ea typeface="Helvetica Neue"/>
                <a:cs typeface="Helvetica Neue"/>
                <a:sym typeface="Helvetica Neue"/>
              </a:defRPr>
            </a:lvl1pPr>
          </a:lstStyle>
          <a:p>
            <a:pPr>
              <a:defRPr>
                <a:solidFill>
                  <a:srgbClr val="FFFFFF"/>
                </a:solidFill>
              </a:defRPr>
            </a:pPr>
            <a:r>
              <a:rPr>
                <a:solidFill>
                  <a:srgbClr val="B51700"/>
                </a:solidFill>
              </a:rPr>
              <a:t>b</a:t>
            </a:r>
          </a:p>
        </p:txBody>
      </p:sp>
      <p:sp>
        <p:nvSpPr>
          <p:cNvPr id="3720" name="b"/>
          <p:cNvSpPr txBox="1"/>
          <p:nvPr/>
        </p:nvSpPr>
        <p:spPr>
          <a:xfrm>
            <a:off x="8783249" y="4276418"/>
            <a:ext cx="1164337" cy="211428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80000"/>
              </a:lnSpc>
              <a:defRPr b="1" sz="13000">
                <a:solidFill>
                  <a:srgbClr val="B51700"/>
                </a:solidFill>
                <a:latin typeface="Helvetica Neue"/>
                <a:ea typeface="Helvetica Neue"/>
                <a:cs typeface="Helvetica Neue"/>
                <a:sym typeface="Helvetica Neue"/>
              </a:defRPr>
            </a:lvl1pPr>
          </a:lstStyle>
          <a:p>
            <a:pPr>
              <a:defRPr>
                <a:solidFill>
                  <a:srgbClr val="FFFFFF"/>
                </a:solidFill>
              </a:defRPr>
            </a:pPr>
            <a:r>
              <a:rPr>
                <a:solidFill>
                  <a:srgbClr val="B51700"/>
                </a:solidFill>
              </a:rPr>
              <a:t>b</a:t>
            </a:r>
          </a:p>
        </p:txBody>
      </p:sp>
      <p:sp>
        <p:nvSpPr>
          <p:cNvPr id="3721" name="b"/>
          <p:cNvSpPr txBox="1"/>
          <p:nvPr/>
        </p:nvSpPr>
        <p:spPr>
          <a:xfrm>
            <a:off x="8783249" y="4276418"/>
            <a:ext cx="1164337" cy="211428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80000"/>
              </a:lnSpc>
              <a:defRPr b="1" sz="13000">
                <a:solidFill>
                  <a:srgbClr val="B51700"/>
                </a:solidFill>
                <a:latin typeface="Helvetica Neue"/>
                <a:ea typeface="Helvetica Neue"/>
                <a:cs typeface="Helvetica Neue"/>
                <a:sym typeface="Helvetica Neue"/>
              </a:defRPr>
            </a:lvl1pPr>
          </a:lstStyle>
          <a:p>
            <a:pPr>
              <a:defRPr>
                <a:solidFill>
                  <a:srgbClr val="FFFFFF"/>
                </a:solidFill>
              </a:defRPr>
            </a:pPr>
            <a:r>
              <a:rPr>
                <a:solidFill>
                  <a:srgbClr val="B51700"/>
                </a:solidFill>
              </a:rPr>
              <a:t>b</a:t>
            </a:r>
          </a:p>
        </p:txBody>
      </p:sp>
      <p:sp>
        <p:nvSpPr>
          <p:cNvPr id="3722" name="b"/>
          <p:cNvSpPr txBox="1"/>
          <p:nvPr/>
        </p:nvSpPr>
        <p:spPr>
          <a:xfrm>
            <a:off x="8783249" y="4276418"/>
            <a:ext cx="1164337" cy="211428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80000"/>
              </a:lnSpc>
              <a:defRPr b="1" sz="13000">
                <a:solidFill>
                  <a:srgbClr val="B51700"/>
                </a:solidFill>
                <a:latin typeface="Helvetica Neue"/>
                <a:ea typeface="Helvetica Neue"/>
                <a:cs typeface="Helvetica Neue"/>
                <a:sym typeface="Helvetica Neue"/>
              </a:defRPr>
            </a:lvl1pPr>
          </a:lstStyle>
          <a:p>
            <a:pPr>
              <a:defRPr>
                <a:solidFill>
                  <a:srgbClr val="FFFFFF"/>
                </a:solidFill>
              </a:defRPr>
            </a:pPr>
            <a:r>
              <a:rPr>
                <a:solidFill>
                  <a:srgbClr val="B51700"/>
                </a:solidFill>
              </a:rPr>
              <a:t>b</a:t>
            </a:r>
          </a:p>
        </p:txBody>
      </p:sp>
      <p:sp>
        <p:nvSpPr>
          <p:cNvPr id="3723" name="Issue #2: Correctness"/>
          <p:cNvSpPr txBox="1"/>
          <p:nvPr/>
        </p:nvSpPr>
        <p:spPr>
          <a:xfrm>
            <a:off x="5577999" y="352742"/>
            <a:ext cx="13595451" cy="179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Trebuchet MS"/>
              </a:defRPr>
            </a:lvl1pPr>
          </a:lstStyle>
          <a:p>
            <a:pPr/>
            <a:r>
              <a:t>Issue #2: Correctness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C 0.054268 0.137978 0.145321 0.215125 0.239785 0.203163 C 0.265094 0.199958 0.291443 0.190693 0.314258 0.210904 C 0.344102 0.237342 0.355250 0.299240 0.356217 0.359673 C 0.357117 0.415860 0.350740 0.471663 0.337578 0.522770 C 0.324948 0.543259 0.309677 0.557911 0.293111 0.565435 C 0.258231 0.581276 0.222072 0.565067 0.189575 0.537430 C 0.102879 0.463700 0.043566 0.317170 -0.040704 0.235524 C -0.056039 0.220667 -0.072223 0.207934 -0.085343 0.187368 C -0.114386 0.141845 -0.123913 0.068511 -0.109042 0.004956" origin="layout" pathEditMode="relative">
                                      <p:cBhvr>
                                        <p:cTn id="6" dur="2000" fill="hold"/>
                                        <p:tgtEl>
                                          <p:spTgt spid="3717"/>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200"/>
                                  </p:stCondLst>
                                  <p:childTnLst>
                                    <p:animMotion path="M 0.000000 0.000000 C 0.054268 0.137978 0.145321 0.215125 0.239785 0.203163 C 0.265094 0.199958 0.291443 0.190693 0.314258 0.210904 C 0.344102 0.237342 0.355250 0.299240 0.356217 0.359673 C 0.357117 0.415860 0.350740 0.471663 0.337578 0.522770 C 0.324948 0.543259 0.309677 0.557911 0.293111 0.565435 C 0.258231 0.581276 0.222072 0.565067 0.189575 0.537430 C 0.102879 0.463700 0.043566 0.317170 -0.040704 0.235524 C -0.056039 0.220667 -0.072223 0.207934 -0.085343 0.187368 C -0.114386 0.141845 -0.123913 0.068511 -0.109042 0.004956" origin="layout" pathEditMode="relative">
                                      <p:cBhvr>
                                        <p:cTn id="9" dur="2000" fill="hold"/>
                                        <p:tgtEl>
                                          <p:spTgt spid="3718"/>
                                        </p:tgtEl>
                                        <p:attrNameLst>
                                          <p:attrName>ppt_x</p:attrName>
                                          <p:attrName>ppt_y</p:attrName>
                                        </p:attrNameLst>
                                      </p:cBhvr>
                                    </p:animMotion>
                                  </p:childTnLst>
                                </p:cTn>
                              </p:par>
                            </p:childTnLst>
                          </p:cTn>
                        </p:par>
                        <p:par>
                          <p:cTn id="10" fill="hold">
                            <p:stCondLst>
                              <p:cond delay="0"/>
                            </p:stCondLst>
                            <p:childTnLst>
                              <p:par>
                                <p:cTn id="11" presetClass="path" nodeType="withEffect" presetSubtype="0" presetID="-1" grpId="3" accel="50000" decel="50000" fill="hold">
                                  <p:stCondLst>
                                    <p:cond delay="200"/>
                                  </p:stCondLst>
                                  <p:childTnLst>
                                    <p:animMotion path="M 0.000000 0.000000 C 0.054268 0.137978 0.145321 0.215125 0.239785 0.203163 C 0.265094 0.199958 0.291443 0.190693 0.314258 0.210904 C 0.344102 0.237342 0.355250 0.299240 0.356217 0.359673 C 0.357117 0.415860 0.350740 0.471663 0.337578 0.522770 C 0.324948 0.543259 0.309677 0.557911 0.293111 0.565435 C 0.258231 0.581276 0.222072 0.565067 0.189575 0.537430 C 0.102879 0.463700 0.043566 0.317170 -0.040704 0.235524 C -0.056039 0.220667 -0.072223 0.207934 -0.085343 0.187368 C -0.114386 0.141845 -0.123913 0.068511 -0.109042 0.004956" origin="layout" pathEditMode="relative">
                                      <p:cBhvr>
                                        <p:cTn id="12" dur="2000" fill="hold"/>
                                        <p:tgtEl>
                                          <p:spTgt spid="3719"/>
                                        </p:tgtEl>
                                        <p:attrNameLst>
                                          <p:attrName>ppt_x</p:attrName>
                                          <p:attrName>ppt_y</p:attrName>
                                        </p:attrNameLst>
                                      </p:cBhvr>
                                    </p:animMotion>
                                  </p:childTnLst>
                                </p:cTn>
                              </p:par>
                            </p:childTnLst>
                          </p:cTn>
                        </p:par>
                        <p:par>
                          <p:cTn id="13" fill="hold">
                            <p:stCondLst>
                              <p:cond delay="0"/>
                            </p:stCondLst>
                            <p:childTnLst>
                              <p:par>
                                <p:cTn id="14" presetClass="path" nodeType="withEffect" presetSubtype="0" presetID="-1" grpId="4" accel="50000" decel="50000" fill="hold">
                                  <p:stCondLst>
                                    <p:cond delay="200"/>
                                  </p:stCondLst>
                                  <p:childTnLst>
                                    <p:animMotion path="M 0.000000 0.000000 C 0.054268 0.137978 0.145321 0.215125 0.239785 0.203163 C 0.265094 0.199958 0.291443 0.190693 0.314258 0.210904 C 0.344102 0.237342 0.355250 0.299240 0.356217 0.359673 C 0.357117 0.415860 0.350740 0.471663 0.337578 0.522770 C 0.324948 0.543259 0.309677 0.557911 0.293111 0.565435 C 0.258231 0.581276 0.222072 0.565067 0.189575 0.537430 C 0.102879 0.463700 0.043566 0.317170 -0.040704 0.235524 C -0.056039 0.220667 -0.072223 0.207934 -0.085343 0.187368 C -0.114386 0.141845 -0.123913 0.068511 -0.109042 0.004956" origin="layout" pathEditMode="relative">
                                      <p:cBhvr>
                                        <p:cTn id="15" dur="2000" fill="hold"/>
                                        <p:tgtEl>
                                          <p:spTgt spid="3720"/>
                                        </p:tgtEl>
                                        <p:attrNameLst>
                                          <p:attrName>ppt_x</p:attrName>
                                          <p:attrName>ppt_y</p:attrName>
                                        </p:attrNameLst>
                                      </p:cBhvr>
                                    </p:animMotion>
                                  </p:childTnLst>
                                </p:cTn>
                              </p:par>
                            </p:childTnLst>
                          </p:cTn>
                        </p:par>
                        <p:par>
                          <p:cTn id="16" fill="hold">
                            <p:stCondLst>
                              <p:cond delay="0"/>
                            </p:stCondLst>
                            <p:childTnLst>
                              <p:par>
                                <p:cTn id="17" presetClass="path" nodeType="withEffect" presetSubtype="0" presetID="-1" grpId="5" accel="50000" decel="50000" fill="hold">
                                  <p:stCondLst>
                                    <p:cond delay="200"/>
                                  </p:stCondLst>
                                  <p:childTnLst>
                                    <p:animMotion path="M 0.000000 0.000000 C 0.054268 0.137978 0.145321 0.215125 0.239785 0.203163 C 0.265094 0.199958 0.291443 0.190693 0.314258 0.210904 C 0.344102 0.237342 0.355250 0.299240 0.356217 0.359673 C 0.357117 0.415860 0.350740 0.471663 0.337578 0.522770 C 0.324948 0.543259 0.309677 0.557911 0.293111 0.565435 C 0.258231 0.581276 0.222072 0.565067 0.189575 0.537430 C 0.102879 0.463700 0.043566 0.317170 -0.040704 0.235524 C -0.056039 0.220667 -0.072223 0.207934 -0.085343 0.187368 C -0.114386 0.141845 -0.123913 0.068511 -0.109042 0.004956" origin="layout" pathEditMode="relative">
                                      <p:cBhvr>
                                        <p:cTn id="18" dur="2000" fill="hold"/>
                                        <p:tgtEl>
                                          <p:spTgt spid="3721"/>
                                        </p:tgtEl>
                                        <p:attrNameLst>
                                          <p:attrName>ppt_x</p:attrName>
                                          <p:attrName>ppt_y</p:attrName>
                                        </p:attrNameLst>
                                      </p:cBhvr>
                                    </p:animMotion>
                                  </p:childTnLst>
                                </p:cTn>
                              </p:par>
                            </p:childTnLst>
                          </p:cTn>
                        </p:par>
                        <p:par>
                          <p:cTn id="19" fill="hold">
                            <p:stCondLst>
                              <p:cond delay="0"/>
                            </p:stCondLst>
                            <p:childTnLst>
                              <p:par>
                                <p:cTn id="20" presetClass="path" nodeType="withEffect" presetSubtype="0" presetID="-1" grpId="6" accel="50000" decel="50000" fill="hold">
                                  <p:stCondLst>
                                    <p:cond delay="200"/>
                                  </p:stCondLst>
                                  <p:childTnLst>
                                    <p:animMotion path="M 0.000000 0.000000 C 0.054268 0.137978 0.145321 0.215125 0.239785 0.203163 C 0.265094 0.199958 0.291443 0.190693 0.314258 0.210904 C 0.344102 0.237342 0.355250 0.299240 0.356217 0.359673 C 0.357117 0.415860 0.350740 0.471663 0.337578 0.522770 C 0.324948 0.543259 0.309677 0.557911 0.293111 0.565435 C 0.258231 0.581276 0.222072 0.565067 0.189575 0.537430 C 0.102879 0.463700 0.043566 0.317170 -0.040704 0.235524 C -0.056039 0.220667 -0.072223 0.207934 -0.085343 0.187368 C -0.114386 0.141845 -0.123913 0.068511 -0.109042 0.004956" origin="layout" pathEditMode="relative">
                                      <p:cBhvr>
                                        <p:cTn id="21" dur="2000" fill="hold"/>
                                        <p:tgtEl>
                                          <p:spTgt spid="3722"/>
                                        </p:tgtEl>
                                        <p:attrNameLst>
                                          <p:attrName>ppt_x</p:attrName>
                                          <p:attrName>ppt_y</p:attrName>
                                        </p:attrNameLst>
                                      </p:cBhvr>
                                    </p:animMotion>
                                  </p:childTnLst>
                                </p:cTn>
                              </p:par>
                            </p:childTnLst>
                          </p:cTn>
                        </p:par>
                        <p:par>
                          <p:cTn id="22" fill="hold">
                            <p:stCondLst>
                              <p:cond delay="2200"/>
                            </p:stCondLst>
                            <p:childTnLst>
                              <p:par>
                                <p:cTn id="23" presetClass="exit" nodeType="afterEffect" presetID="10" grpId="7" fill="hold">
                                  <p:stCondLst>
                                    <p:cond delay="0"/>
                                  </p:stCondLst>
                                  <p:iterate type="el" backwards="0">
                                    <p:tmAbs val="0"/>
                                  </p:iterate>
                                  <p:childTnLst>
                                    <p:animEffect filter="fade" transition="out">
                                      <p:cBhvr>
                                        <p:cTn id="24" dur="1000" fill="hold"/>
                                        <p:tgtEl>
                                          <p:spTgt spid="3720"/>
                                        </p:tgtEl>
                                      </p:cBhvr>
                                    </p:animEffect>
                                    <p:set>
                                      <p:cBhvr>
                                        <p:cTn id="25" fill="hold">
                                          <p:stCondLst>
                                            <p:cond delay="999"/>
                                          </p:stCondLst>
                                        </p:cTn>
                                        <p:tgtEl>
                                          <p:spTgt spid="3720"/>
                                        </p:tgtEl>
                                        <p:attrNameLst>
                                          <p:attrName>style.visibility</p:attrName>
                                        </p:attrNameLst>
                                      </p:cBhvr>
                                      <p:to>
                                        <p:strVal val="hidden"/>
                                      </p:to>
                                    </p:set>
                                  </p:childTnLst>
                                </p:cTn>
                              </p:par>
                            </p:childTnLst>
                          </p:cTn>
                        </p:par>
                        <p:par>
                          <p:cTn id="26" fill="hold">
                            <p:stCondLst>
                              <p:cond delay="3200"/>
                            </p:stCondLst>
                            <p:childTnLst>
                              <p:par>
                                <p:cTn id="27" presetClass="exit" nodeType="afterEffect" presetID="10" grpId="8" fill="hold">
                                  <p:stCondLst>
                                    <p:cond delay="0"/>
                                  </p:stCondLst>
                                  <p:iterate type="el" backwards="0">
                                    <p:tmAbs val="0"/>
                                  </p:iterate>
                                  <p:childTnLst>
                                    <p:animEffect filter="fade" transition="out">
                                      <p:cBhvr>
                                        <p:cTn id="28" dur="1000" fill="hold"/>
                                        <p:tgtEl>
                                          <p:spTgt spid="3719"/>
                                        </p:tgtEl>
                                      </p:cBhvr>
                                    </p:animEffect>
                                    <p:set>
                                      <p:cBhvr>
                                        <p:cTn id="29" fill="hold">
                                          <p:stCondLst>
                                            <p:cond delay="999"/>
                                          </p:stCondLst>
                                        </p:cTn>
                                        <p:tgtEl>
                                          <p:spTgt spid="3719"/>
                                        </p:tgtEl>
                                        <p:attrNameLst>
                                          <p:attrName>style.visibility</p:attrName>
                                        </p:attrNameLst>
                                      </p:cBhvr>
                                      <p:to>
                                        <p:strVal val="hidden"/>
                                      </p:to>
                                    </p:set>
                                  </p:childTnLst>
                                </p:cTn>
                              </p:par>
                            </p:childTnLst>
                          </p:cTn>
                        </p:par>
                        <p:par>
                          <p:cTn id="30" fill="hold">
                            <p:stCondLst>
                              <p:cond delay="4200"/>
                            </p:stCondLst>
                            <p:childTnLst>
                              <p:par>
                                <p:cTn id="31" presetClass="exit" nodeType="afterEffect" presetID="10" grpId="9" fill="hold">
                                  <p:stCondLst>
                                    <p:cond delay="0"/>
                                  </p:stCondLst>
                                  <p:iterate type="el" backwards="0">
                                    <p:tmAbs val="0"/>
                                  </p:iterate>
                                  <p:childTnLst>
                                    <p:animEffect filter="fade" transition="out">
                                      <p:cBhvr>
                                        <p:cTn id="32" dur="1000" fill="hold"/>
                                        <p:tgtEl>
                                          <p:spTgt spid="3718"/>
                                        </p:tgtEl>
                                      </p:cBhvr>
                                    </p:animEffect>
                                    <p:set>
                                      <p:cBhvr>
                                        <p:cTn id="33" fill="hold">
                                          <p:stCondLst>
                                            <p:cond delay="999"/>
                                          </p:stCondLst>
                                        </p:cTn>
                                        <p:tgtEl>
                                          <p:spTgt spid="3718"/>
                                        </p:tgtEl>
                                        <p:attrNameLst>
                                          <p:attrName>style.visibility</p:attrName>
                                        </p:attrNameLst>
                                      </p:cBhvr>
                                      <p:to>
                                        <p:strVal val="hidden"/>
                                      </p:to>
                                    </p:set>
                                  </p:childTnLst>
                                </p:cTn>
                              </p:par>
                            </p:childTnLst>
                          </p:cTn>
                        </p:par>
                        <p:par>
                          <p:cTn id="34" fill="hold">
                            <p:stCondLst>
                              <p:cond delay="5200"/>
                            </p:stCondLst>
                            <p:childTnLst>
                              <p:par>
                                <p:cTn id="35" presetClass="exit" nodeType="afterEffect" presetID="10" grpId="10" fill="hold">
                                  <p:stCondLst>
                                    <p:cond delay="0"/>
                                  </p:stCondLst>
                                  <p:iterate type="el" backwards="0">
                                    <p:tmAbs val="0"/>
                                  </p:iterate>
                                  <p:childTnLst>
                                    <p:animEffect filter="fade" transition="out">
                                      <p:cBhvr>
                                        <p:cTn id="36" dur="1000" fill="hold"/>
                                        <p:tgtEl>
                                          <p:spTgt spid="3717"/>
                                        </p:tgtEl>
                                      </p:cBhvr>
                                    </p:animEffect>
                                    <p:set>
                                      <p:cBhvr>
                                        <p:cTn id="37" fill="hold">
                                          <p:stCondLst>
                                            <p:cond delay="999"/>
                                          </p:stCondLst>
                                        </p:cTn>
                                        <p:tgtEl>
                                          <p:spTgt spid="3717"/>
                                        </p:tgtEl>
                                        <p:attrNameLst>
                                          <p:attrName>style.visibility</p:attrName>
                                        </p:attrNameLst>
                                      </p:cBhvr>
                                      <p:to>
                                        <p:strVal val="hidden"/>
                                      </p:to>
                                    </p:set>
                                  </p:childTnLst>
                                </p:cTn>
                              </p:par>
                            </p:childTnLst>
                          </p:cTn>
                        </p:par>
                        <p:par>
                          <p:cTn id="38" fill="hold">
                            <p:stCondLst>
                              <p:cond delay="6200"/>
                            </p:stCondLst>
                            <p:childTnLst>
                              <p:par>
                                <p:cTn id="39" presetClass="exit" nodeType="afterEffect" presetID="10" grpId="11" fill="hold">
                                  <p:stCondLst>
                                    <p:cond delay="0"/>
                                  </p:stCondLst>
                                  <p:iterate type="el" backwards="0">
                                    <p:tmAbs val="0"/>
                                  </p:iterate>
                                  <p:childTnLst>
                                    <p:animEffect filter="fade" transition="out">
                                      <p:cBhvr>
                                        <p:cTn id="40" dur="1000" fill="hold"/>
                                        <p:tgtEl>
                                          <p:spTgt spid="3721"/>
                                        </p:tgtEl>
                                      </p:cBhvr>
                                    </p:animEffect>
                                    <p:set>
                                      <p:cBhvr>
                                        <p:cTn id="41" fill="hold">
                                          <p:stCondLst>
                                            <p:cond delay="999"/>
                                          </p:stCondLst>
                                        </p:cTn>
                                        <p:tgtEl>
                                          <p:spTgt spid="3721"/>
                                        </p:tgtEl>
                                        <p:attrNameLst>
                                          <p:attrName>style.visibility</p:attrName>
                                        </p:attrNameLst>
                                      </p:cBhvr>
                                      <p:to>
                                        <p:strVal val="hidden"/>
                                      </p:to>
                                    </p:set>
                                  </p:childTnLst>
                                </p:cTn>
                              </p:par>
                            </p:childTnLst>
                          </p:cTn>
                        </p:par>
                        <p:par>
                          <p:cTn id="42" fill="hold">
                            <p:stCondLst>
                              <p:cond delay="7200"/>
                            </p:stCondLst>
                            <p:childTnLst>
                              <p:par>
                                <p:cTn id="43" presetClass="exit" nodeType="afterEffect" presetID="10" grpId="12" fill="hold">
                                  <p:stCondLst>
                                    <p:cond delay="0"/>
                                  </p:stCondLst>
                                  <p:iterate type="el" backwards="0">
                                    <p:tmAbs val="0"/>
                                  </p:iterate>
                                  <p:childTnLst>
                                    <p:animEffect filter="fade" transition="out">
                                      <p:cBhvr>
                                        <p:cTn id="44" dur="1000" fill="hold"/>
                                        <p:tgtEl>
                                          <p:spTgt spid="3722"/>
                                        </p:tgtEl>
                                      </p:cBhvr>
                                    </p:animEffect>
                                    <p:set>
                                      <p:cBhvr>
                                        <p:cTn id="45" fill="hold">
                                          <p:stCondLst>
                                            <p:cond delay="999"/>
                                          </p:stCondLst>
                                        </p:cTn>
                                        <p:tgtEl>
                                          <p:spTgt spid="372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21" grpId="11"/>
      <p:bldP build="whole" bldLvl="1" animBg="1" rev="0" advAuto="0" spid="3718" grpId="9"/>
      <p:bldP build="whole" bldLvl="1" animBg="1" rev="0" advAuto="0" spid="3717" grpId="10"/>
      <p:bldP build="whole" bldLvl="1" animBg="1" rev="0" advAuto="0" spid="3720" grpId="7"/>
      <p:bldP build="whole" bldLvl="1" animBg="1" rev="0" advAuto="0" spid="3722" grpId="12"/>
      <p:bldP build="whole" bldLvl="1" animBg="1" rev="0" advAuto="0" spid="3719" grpId="8"/>
    </p:bldLst>
  </p:timing>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7" name="Line"/>
          <p:cNvSpPr/>
          <p:nvPr/>
        </p:nvSpPr>
        <p:spPr>
          <a:xfrm>
            <a:off x="11916493" y="6522559"/>
            <a:ext cx="1" cy="3031235"/>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3798" name="Group"/>
          <p:cNvGrpSpPr/>
          <p:nvPr/>
        </p:nvGrpSpPr>
        <p:grpSpPr>
          <a:xfrm>
            <a:off x="626054" y="128923"/>
            <a:ext cx="23105121" cy="10825009"/>
            <a:chOff x="0" y="0"/>
            <a:chExt cx="23105120" cy="10825007"/>
          </a:xfrm>
        </p:grpSpPr>
        <p:grpSp>
          <p:nvGrpSpPr>
            <p:cNvPr id="3730" name="Group"/>
            <p:cNvGrpSpPr/>
            <p:nvPr/>
          </p:nvGrpSpPr>
          <p:grpSpPr>
            <a:xfrm>
              <a:off x="12854161" y="360506"/>
              <a:ext cx="3220303" cy="1987342"/>
              <a:chOff x="0" y="0"/>
              <a:chExt cx="3220301" cy="1987340"/>
            </a:xfrm>
          </p:grpSpPr>
          <p:sp>
            <p:nvSpPr>
              <p:cNvPr id="3728" name="Group"/>
              <p:cNvSpPr/>
              <p:nvPr/>
            </p:nvSpPr>
            <p:spPr>
              <a:xfrm>
                <a:off x="0" y="0"/>
                <a:ext cx="3220302" cy="1434682"/>
              </a:xfrm>
              <a:prstGeom prst="ellipse">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729" name="Merge"/>
              <p:cNvSpPr/>
              <p:nvPr/>
            </p:nvSpPr>
            <p:spPr>
              <a:xfrm>
                <a:off x="1610150" y="71734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Merge</a:t>
                </a:r>
              </a:p>
            </p:txBody>
          </p:sp>
        </p:grpSp>
        <p:grpSp>
          <p:nvGrpSpPr>
            <p:cNvPr id="3733" name="Group"/>
            <p:cNvGrpSpPr/>
            <p:nvPr/>
          </p:nvGrpSpPr>
          <p:grpSpPr>
            <a:xfrm>
              <a:off x="8682822" y="611426"/>
              <a:ext cx="3220303" cy="1987342"/>
              <a:chOff x="0" y="0"/>
              <a:chExt cx="3220301" cy="1987340"/>
            </a:xfrm>
          </p:grpSpPr>
          <p:sp>
            <p:nvSpPr>
              <p:cNvPr id="3731" name="Group"/>
              <p:cNvSpPr/>
              <p:nvPr/>
            </p:nvSpPr>
            <p:spPr>
              <a:xfrm>
                <a:off x="0" y="0"/>
                <a:ext cx="3220302" cy="1434682"/>
              </a:xfrm>
              <a:prstGeom prst="ellipse">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732" name="Split"/>
              <p:cNvSpPr/>
              <p:nvPr/>
            </p:nvSpPr>
            <p:spPr>
              <a:xfrm>
                <a:off x="1610150" y="71734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Split</a:t>
                </a:r>
              </a:p>
            </p:txBody>
          </p:sp>
        </p:grpSp>
        <p:grpSp>
          <p:nvGrpSpPr>
            <p:cNvPr id="3736" name="Group"/>
            <p:cNvGrpSpPr/>
            <p:nvPr/>
          </p:nvGrpSpPr>
          <p:grpSpPr>
            <a:xfrm>
              <a:off x="1029103" y="5269528"/>
              <a:ext cx="3220302" cy="1987342"/>
              <a:chOff x="0" y="0"/>
              <a:chExt cx="3220301" cy="1987340"/>
            </a:xfrm>
          </p:grpSpPr>
          <p:sp>
            <p:nvSpPr>
              <p:cNvPr id="3734" name="Group"/>
              <p:cNvSpPr/>
              <p:nvPr/>
            </p:nvSpPr>
            <p:spPr>
              <a:xfrm>
                <a:off x="0" y="0"/>
                <a:ext cx="3220302" cy="1434682"/>
              </a:xfrm>
              <a:prstGeom prst="ellipse">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735" name="Dynamic"/>
              <p:cNvSpPr/>
              <p:nvPr/>
            </p:nvSpPr>
            <p:spPr>
              <a:xfrm>
                <a:off x="1610150" y="71734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Dynamic</a:t>
                </a:r>
              </a:p>
            </p:txBody>
          </p:sp>
        </p:grpSp>
        <p:grpSp>
          <p:nvGrpSpPr>
            <p:cNvPr id="3739" name="Group"/>
            <p:cNvGrpSpPr/>
            <p:nvPr/>
          </p:nvGrpSpPr>
          <p:grpSpPr>
            <a:xfrm>
              <a:off x="19884818" y="4369242"/>
              <a:ext cx="3220303" cy="1987341"/>
              <a:chOff x="0" y="0"/>
              <a:chExt cx="3220301" cy="1987340"/>
            </a:xfrm>
          </p:grpSpPr>
          <p:sp>
            <p:nvSpPr>
              <p:cNvPr id="3737" name="Group"/>
              <p:cNvSpPr/>
              <p:nvPr/>
            </p:nvSpPr>
            <p:spPr>
              <a:xfrm>
                <a:off x="0" y="0"/>
                <a:ext cx="3220302" cy="1434682"/>
              </a:xfrm>
              <a:prstGeom prst="ellipse">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738" name="Jitting"/>
              <p:cNvSpPr/>
              <p:nvPr/>
            </p:nvSpPr>
            <p:spPr>
              <a:xfrm>
                <a:off x="1610150" y="71734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Jitting</a:t>
                </a:r>
              </a:p>
            </p:txBody>
          </p:sp>
        </p:grpSp>
        <p:grpSp>
          <p:nvGrpSpPr>
            <p:cNvPr id="3742" name="Group"/>
            <p:cNvGrpSpPr/>
            <p:nvPr/>
          </p:nvGrpSpPr>
          <p:grpSpPr>
            <a:xfrm>
              <a:off x="0" y="8040656"/>
              <a:ext cx="3220302" cy="1987342"/>
              <a:chOff x="0" y="0"/>
              <a:chExt cx="3220301" cy="1987340"/>
            </a:xfrm>
          </p:grpSpPr>
          <p:sp>
            <p:nvSpPr>
              <p:cNvPr id="3740" name="Group"/>
              <p:cNvSpPr/>
              <p:nvPr/>
            </p:nvSpPr>
            <p:spPr>
              <a:xfrm>
                <a:off x="0" y="0"/>
                <a:ext cx="3220302" cy="1434682"/>
              </a:xfrm>
              <a:prstGeom prst="ellipse">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741" name="Encode…"/>
              <p:cNvSpPr/>
              <p:nvPr/>
            </p:nvSpPr>
            <p:spPr>
              <a:xfrm>
                <a:off x="1610150" y="71734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sz="3200">
                    <a:solidFill>
                      <a:srgbClr val="000000"/>
                    </a:solidFill>
                    <a:latin typeface="+mj-lt"/>
                    <a:ea typeface="+mj-ea"/>
                    <a:cs typeface="+mj-cs"/>
                    <a:sym typeface="Trebuchet MS"/>
                  </a:defRPr>
                </a:pPr>
                <a:r>
                  <a:t>Encode</a:t>
                </a:r>
              </a:p>
              <a:p>
                <a:pPr>
                  <a:defRPr sz="3200">
                    <a:solidFill>
                      <a:srgbClr val="000000"/>
                    </a:solidFill>
                    <a:latin typeface="+mj-lt"/>
                    <a:ea typeface="+mj-ea"/>
                    <a:cs typeface="+mj-cs"/>
                    <a:sym typeface="Trebuchet MS"/>
                  </a:defRPr>
                </a:pPr>
                <a:r>
                  <a:t>Arithmetic</a:t>
                </a:r>
              </a:p>
            </p:txBody>
          </p:sp>
        </p:grpSp>
        <p:grpSp>
          <p:nvGrpSpPr>
            <p:cNvPr id="3745" name="Group"/>
            <p:cNvGrpSpPr/>
            <p:nvPr/>
          </p:nvGrpSpPr>
          <p:grpSpPr>
            <a:xfrm>
              <a:off x="17836412" y="6203348"/>
              <a:ext cx="3220302" cy="1987342"/>
              <a:chOff x="0" y="0"/>
              <a:chExt cx="3220301" cy="1987340"/>
            </a:xfrm>
          </p:grpSpPr>
          <p:sp>
            <p:nvSpPr>
              <p:cNvPr id="3743" name="Group"/>
              <p:cNvSpPr/>
              <p:nvPr/>
            </p:nvSpPr>
            <p:spPr>
              <a:xfrm>
                <a:off x="0" y="0"/>
                <a:ext cx="3220302" cy="1434682"/>
              </a:xfrm>
              <a:prstGeom prst="ellipse">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744" name="Encode…"/>
              <p:cNvSpPr/>
              <p:nvPr/>
            </p:nvSpPr>
            <p:spPr>
              <a:xfrm>
                <a:off x="1610150" y="71734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sz="3200">
                    <a:solidFill>
                      <a:srgbClr val="000000"/>
                    </a:solidFill>
                    <a:latin typeface="+mj-lt"/>
                    <a:ea typeface="+mj-ea"/>
                    <a:cs typeface="+mj-cs"/>
                    <a:sym typeface="Trebuchet MS"/>
                  </a:defRPr>
                </a:pPr>
                <a:r>
                  <a:t>Encode</a:t>
                </a:r>
              </a:p>
              <a:p>
                <a:pPr>
                  <a:defRPr sz="3200">
                    <a:solidFill>
                      <a:srgbClr val="000000"/>
                    </a:solidFill>
                    <a:latin typeface="+mj-lt"/>
                    <a:ea typeface="+mj-ea"/>
                    <a:cs typeface="+mj-cs"/>
                    <a:sym typeface="Trebuchet MS"/>
                  </a:defRPr>
                </a:pPr>
                <a:r>
                  <a:t>Data</a:t>
                </a:r>
              </a:p>
            </p:txBody>
          </p:sp>
        </p:grpSp>
        <p:grpSp>
          <p:nvGrpSpPr>
            <p:cNvPr id="3748" name="Group"/>
            <p:cNvGrpSpPr/>
            <p:nvPr/>
          </p:nvGrpSpPr>
          <p:grpSpPr>
            <a:xfrm>
              <a:off x="12171414" y="7137777"/>
              <a:ext cx="3220302" cy="1987342"/>
              <a:chOff x="0" y="0"/>
              <a:chExt cx="3220301" cy="1987340"/>
            </a:xfrm>
          </p:grpSpPr>
          <p:sp>
            <p:nvSpPr>
              <p:cNvPr id="3746" name="Group"/>
              <p:cNvSpPr/>
              <p:nvPr/>
            </p:nvSpPr>
            <p:spPr>
              <a:xfrm>
                <a:off x="0" y="0"/>
                <a:ext cx="3220302" cy="1434682"/>
              </a:xfrm>
              <a:prstGeom prst="ellipse">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747" name="Opaque…"/>
              <p:cNvSpPr/>
              <p:nvPr/>
            </p:nvSpPr>
            <p:spPr>
              <a:xfrm>
                <a:off x="1610150" y="71734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sz="3200">
                    <a:solidFill>
                      <a:srgbClr val="000000"/>
                    </a:solidFill>
                    <a:latin typeface="+mj-lt"/>
                    <a:ea typeface="+mj-ea"/>
                    <a:cs typeface="+mj-cs"/>
                    <a:sym typeface="Trebuchet MS"/>
                  </a:defRPr>
                </a:pPr>
                <a:r>
                  <a:t>Opaque</a:t>
                </a:r>
              </a:p>
              <a:p>
                <a:pPr>
                  <a:defRPr sz="3200">
                    <a:solidFill>
                      <a:srgbClr val="000000"/>
                    </a:solidFill>
                    <a:latin typeface="+mj-lt"/>
                    <a:ea typeface="+mj-ea"/>
                    <a:cs typeface="+mj-cs"/>
                    <a:sym typeface="Trebuchet MS"/>
                  </a:defRPr>
                </a:pPr>
                <a:r>
                  <a:t>Predicates</a:t>
                </a:r>
              </a:p>
            </p:txBody>
          </p:sp>
        </p:grpSp>
        <p:grpSp>
          <p:nvGrpSpPr>
            <p:cNvPr id="3751" name="Group"/>
            <p:cNvGrpSpPr/>
            <p:nvPr/>
          </p:nvGrpSpPr>
          <p:grpSpPr>
            <a:xfrm>
              <a:off x="6506416" y="7191911"/>
              <a:ext cx="3220302" cy="1987342"/>
              <a:chOff x="0" y="0"/>
              <a:chExt cx="3220301" cy="1987340"/>
            </a:xfrm>
          </p:grpSpPr>
          <p:sp>
            <p:nvSpPr>
              <p:cNvPr id="3749" name="Group"/>
              <p:cNvSpPr/>
              <p:nvPr/>
            </p:nvSpPr>
            <p:spPr>
              <a:xfrm>
                <a:off x="0" y="0"/>
                <a:ext cx="3220302" cy="1434682"/>
              </a:xfrm>
              <a:prstGeom prst="ellipse">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750" name="Encode…"/>
              <p:cNvSpPr/>
              <p:nvPr/>
            </p:nvSpPr>
            <p:spPr>
              <a:xfrm>
                <a:off x="1610150" y="71734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sz="3200">
                    <a:solidFill>
                      <a:srgbClr val="000000"/>
                    </a:solidFill>
                    <a:latin typeface="+mj-lt"/>
                    <a:ea typeface="+mj-ea"/>
                    <a:cs typeface="+mj-cs"/>
                    <a:sym typeface="Trebuchet MS"/>
                  </a:defRPr>
                </a:pPr>
                <a:r>
                  <a:t>Encode</a:t>
                </a:r>
              </a:p>
              <a:p>
                <a:pPr>
                  <a:defRPr sz="3200">
                    <a:solidFill>
                      <a:srgbClr val="000000"/>
                    </a:solidFill>
                    <a:latin typeface="+mj-lt"/>
                    <a:ea typeface="+mj-ea"/>
                    <a:cs typeface="+mj-cs"/>
                    <a:sym typeface="Trebuchet MS"/>
                  </a:defRPr>
                </a:pPr>
                <a:r>
                  <a:t>Literals</a:t>
                </a:r>
              </a:p>
            </p:txBody>
          </p:sp>
        </p:grpSp>
        <p:grpSp>
          <p:nvGrpSpPr>
            <p:cNvPr id="3754" name="Group"/>
            <p:cNvGrpSpPr/>
            <p:nvPr/>
          </p:nvGrpSpPr>
          <p:grpSpPr>
            <a:xfrm>
              <a:off x="19884818" y="8837666"/>
              <a:ext cx="3220303" cy="1987342"/>
              <a:chOff x="0" y="0"/>
              <a:chExt cx="3220301" cy="1987340"/>
            </a:xfrm>
          </p:grpSpPr>
          <p:sp>
            <p:nvSpPr>
              <p:cNvPr id="3752" name="Group"/>
              <p:cNvSpPr/>
              <p:nvPr/>
            </p:nvSpPr>
            <p:spPr>
              <a:xfrm>
                <a:off x="0" y="0"/>
                <a:ext cx="3220302" cy="1434682"/>
              </a:xfrm>
              <a:prstGeom prst="ellipse">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753" name="Branch…"/>
              <p:cNvSpPr/>
              <p:nvPr/>
            </p:nvSpPr>
            <p:spPr>
              <a:xfrm>
                <a:off x="1610150" y="71734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sz="3200">
                    <a:solidFill>
                      <a:srgbClr val="000000"/>
                    </a:solidFill>
                    <a:latin typeface="+mj-lt"/>
                    <a:ea typeface="+mj-ea"/>
                    <a:cs typeface="+mj-cs"/>
                    <a:sym typeface="Trebuchet MS"/>
                  </a:defRPr>
                </a:pPr>
                <a:r>
                  <a:t>Branch</a:t>
                </a:r>
              </a:p>
              <a:p>
                <a:pPr>
                  <a:defRPr sz="3200">
                    <a:solidFill>
                      <a:srgbClr val="000000"/>
                    </a:solidFill>
                    <a:latin typeface="+mj-lt"/>
                    <a:ea typeface="+mj-ea"/>
                    <a:cs typeface="+mj-cs"/>
                    <a:sym typeface="Trebuchet MS"/>
                  </a:defRPr>
                </a:pPr>
                <a:r>
                  <a:t>Functions</a:t>
                </a:r>
              </a:p>
            </p:txBody>
          </p:sp>
        </p:grpSp>
        <p:grpSp>
          <p:nvGrpSpPr>
            <p:cNvPr id="3766" name="Group"/>
            <p:cNvGrpSpPr/>
            <p:nvPr/>
          </p:nvGrpSpPr>
          <p:grpSpPr>
            <a:xfrm>
              <a:off x="2937014" y="1849187"/>
              <a:ext cx="17114206" cy="7377654"/>
              <a:chOff x="39011" y="0"/>
              <a:chExt cx="17114204" cy="7377652"/>
            </a:xfrm>
          </p:grpSpPr>
          <p:sp>
            <p:nvSpPr>
              <p:cNvPr id="3755" name="Line"/>
              <p:cNvSpPr/>
              <p:nvPr/>
            </p:nvSpPr>
            <p:spPr>
              <a:xfrm flipH="1" flipV="1">
                <a:off x="3994634" y="1469248"/>
                <a:ext cx="2045478" cy="1049525"/>
              </a:xfrm>
              <a:prstGeom prst="line">
                <a:avLst/>
              </a:prstGeom>
              <a:noFill/>
              <a:ln w="635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756" name="Line"/>
              <p:cNvSpPr/>
              <p:nvPr/>
            </p:nvSpPr>
            <p:spPr>
              <a:xfrm flipH="1">
                <a:off x="1350059" y="3262837"/>
                <a:ext cx="4513416" cy="874304"/>
              </a:xfrm>
              <a:prstGeom prst="line">
                <a:avLst/>
              </a:prstGeom>
              <a:noFill/>
              <a:ln w="635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757" name="Line"/>
              <p:cNvSpPr/>
              <p:nvPr/>
            </p:nvSpPr>
            <p:spPr>
              <a:xfrm flipH="1">
                <a:off x="5650330" y="4136633"/>
                <a:ext cx="949382" cy="1260624"/>
              </a:xfrm>
              <a:prstGeom prst="line">
                <a:avLst/>
              </a:prstGeom>
              <a:noFill/>
              <a:ln w="635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758" name="Line"/>
              <p:cNvSpPr/>
              <p:nvPr/>
            </p:nvSpPr>
            <p:spPr>
              <a:xfrm flipH="1">
                <a:off x="39011" y="3725884"/>
                <a:ext cx="6004410" cy="2692460"/>
              </a:xfrm>
              <a:prstGeom prst="line">
                <a:avLst/>
              </a:prstGeom>
              <a:noFill/>
              <a:ln w="635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759" name="Line"/>
              <p:cNvSpPr/>
              <p:nvPr/>
            </p:nvSpPr>
            <p:spPr>
              <a:xfrm>
                <a:off x="7542788" y="207490"/>
                <a:ext cx="452482" cy="1595384"/>
              </a:xfrm>
              <a:prstGeom prst="line">
                <a:avLst/>
              </a:prstGeom>
              <a:noFill/>
              <a:ln w="635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760" name="Line"/>
              <p:cNvSpPr/>
              <p:nvPr/>
            </p:nvSpPr>
            <p:spPr>
              <a:xfrm flipH="1">
                <a:off x="9782312" y="0"/>
                <a:ext cx="1513361" cy="1967829"/>
              </a:xfrm>
              <a:prstGeom prst="line">
                <a:avLst/>
              </a:prstGeom>
              <a:noFill/>
              <a:ln w="635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761" name="Line"/>
              <p:cNvSpPr/>
              <p:nvPr/>
            </p:nvSpPr>
            <p:spPr>
              <a:xfrm flipH="1" flipV="1">
                <a:off x="10542352" y="3816373"/>
                <a:ext cx="6610865" cy="3561280"/>
              </a:xfrm>
              <a:prstGeom prst="line">
                <a:avLst/>
              </a:prstGeom>
              <a:noFill/>
              <a:ln w="635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762" name="Line"/>
              <p:cNvSpPr/>
              <p:nvPr/>
            </p:nvSpPr>
            <p:spPr>
              <a:xfrm flipH="1">
                <a:off x="10768126" y="758128"/>
                <a:ext cx="4938434" cy="1880387"/>
              </a:xfrm>
              <a:prstGeom prst="line">
                <a:avLst/>
              </a:prstGeom>
              <a:noFill/>
              <a:ln w="635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763" name="Line"/>
              <p:cNvSpPr/>
              <p:nvPr/>
            </p:nvSpPr>
            <p:spPr>
              <a:xfrm flipH="1">
                <a:off x="10949459" y="3189609"/>
                <a:ext cx="5961545" cy="1"/>
              </a:xfrm>
              <a:prstGeom prst="line">
                <a:avLst/>
              </a:prstGeom>
              <a:noFill/>
              <a:ln w="635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764" name="Line"/>
              <p:cNvSpPr/>
              <p:nvPr/>
            </p:nvSpPr>
            <p:spPr>
              <a:xfrm flipH="1" flipV="1">
                <a:off x="9862928" y="4242696"/>
                <a:ext cx="705548" cy="1028577"/>
              </a:xfrm>
              <a:prstGeom prst="line">
                <a:avLst/>
              </a:prstGeom>
              <a:noFill/>
              <a:ln w="635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sp>
            <p:nvSpPr>
              <p:cNvPr id="3765" name="Line"/>
              <p:cNvSpPr/>
              <p:nvPr/>
            </p:nvSpPr>
            <p:spPr>
              <a:xfrm flipH="1" flipV="1">
                <a:off x="10842949" y="3498275"/>
                <a:ext cx="4176499" cy="1251692"/>
              </a:xfrm>
              <a:prstGeom prst="line">
                <a:avLst/>
              </a:prstGeom>
              <a:noFill/>
              <a:ln w="63500" cap="flat">
                <a:solidFill>
                  <a:srgbClr val="000000"/>
                </a:solidFill>
                <a:prstDash val="solid"/>
                <a:miter lim="400000"/>
              </a:ln>
              <a:effectLst/>
            </p:spPr>
            <p:txBody>
              <a:bodyPr wrap="square" lIns="71437" tIns="71437" rIns="71437" bIns="71437" numCol="1" anchor="ctr">
                <a:noAutofit/>
              </a:bodyPr>
              <a:lstStyle/>
              <a:p>
                <a:pPr>
                  <a:defRPr sz="3000">
                    <a:latin typeface="Helvetica Neue Medium"/>
                    <a:ea typeface="Helvetica Neue Medium"/>
                    <a:cs typeface="Helvetica Neue Medium"/>
                    <a:sym typeface="Helvetica Neue Medium"/>
                  </a:defRPr>
                </a:pPr>
              </a:p>
            </p:txBody>
          </p:sp>
        </p:grpSp>
        <p:grpSp>
          <p:nvGrpSpPr>
            <p:cNvPr id="3783" name="Group"/>
            <p:cNvGrpSpPr/>
            <p:nvPr/>
          </p:nvGrpSpPr>
          <p:grpSpPr>
            <a:xfrm>
              <a:off x="54024" y="0"/>
              <a:ext cx="7375373" cy="5299268"/>
              <a:chOff x="0" y="0"/>
              <a:chExt cx="7375372" cy="5299267"/>
            </a:xfrm>
          </p:grpSpPr>
          <p:sp>
            <p:nvSpPr>
              <p:cNvPr id="3767" name="Group"/>
              <p:cNvSpPr/>
              <p:nvPr/>
            </p:nvSpPr>
            <p:spPr>
              <a:xfrm>
                <a:off x="0" y="0"/>
                <a:ext cx="7375373" cy="4755163"/>
              </a:xfrm>
              <a:prstGeom prst="ellipse">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3781" name="Group"/>
              <p:cNvGrpSpPr/>
              <p:nvPr/>
            </p:nvGrpSpPr>
            <p:grpSpPr>
              <a:xfrm>
                <a:off x="457901" y="801875"/>
                <a:ext cx="6459292" cy="2976726"/>
                <a:chOff x="0" y="0"/>
                <a:chExt cx="6459290" cy="2976725"/>
              </a:xfrm>
            </p:grpSpPr>
            <p:sp>
              <p:nvSpPr>
                <p:cNvPr id="3768" name="Line"/>
                <p:cNvSpPr/>
                <p:nvPr/>
              </p:nvSpPr>
              <p:spPr>
                <a:xfrm flipH="1">
                  <a:off x="1105511" y="1202668"/>
                  <a:ext cx="1785624" cy="554006"/>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769" name="Rectangle"/>
                <p:cNvSpPr/>
                <p:nvPr/>
              </p:nvSpPr>
              <p:spPr>
                <a:xfrm>
                  <a:off x="551257" y="1785974"/>
                  <a:ext cx="1232977" cy="418905"/>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770" name="Rectangle"/>
                <p:cNvSpPr/>
                <p:nvPr/>
              </p:nvSpPr>
              <p:spPr>
                <a:xfrm>
                  <a:off x="2682578" y="718862"/>
                  <a:ext cx="965529" cy="418904"/>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771" name="Rectangle"/>
                <p:cNvSpPr/>
                <p:nvPr/>
              </p:nvSpPr>
              <p:spPr>
                <a:xfrm>
                  <a:off x="3282460" y="1785974"/>
                  <a:ext cx="1232977" cy="418905"/>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772" name="Rectangle"/>
                <p:cNvSpPr/>
                <p:nvPr/>
              </p:nvSpPr>
              <p:spPr>
                <a:xfrm>
                  <a:off x="4648060" y="1785974"/>
                  <a:ext cx="1232978" cy="418905"/>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773" name="Line"/>
                <p:cNvSpPr/>
                <p:nvPr/>
              </p:nvSpPr>
              <p:spPr>
                <a:xfrm flipH="1">
                  <a:off x="2504098" y="1189866"/>
                  <a:ext cx="552365" cy="549572"/>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774" name="Line"/>
                <p:cNvSpPr/>
                <p:nvPr/>
              </p:nvSpPr>
              <p:spPr>
                <a:xfrm>
                  <a:off x="3546735" y="1202668"/>
                  <a:ext cx="1785623" cy="554006"/>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775" name="Line"/>
                <p:cNvSpPr/>
                <p:nvPr/>
              </p:nvSpPr>
              <p:spPr>
                <a:xfrm rot="5400000">
                  <a:off x="474085" y="143988"/>
                  <a:ext cx="2297592" cy="2486102"/>
                </a:xfrm>
                <a:custGeom>
                  <a:avLst/>
                  <a:gdLst/>
                  <a:ahLst/>
                  <a:cxnLst>
                    <a:cxn ang="0">
                      <a:pos x="wd2" y="hd2"/>
                    </a:cxn>
                    <a:cxn ang="5400000">
                      <a:pos x="wd2" y="hd2"/>
                    </a:cxn>
                    <a:cxn ang="10800000">
                      <a:pos x="wd2" y="hd2"/>
                    </a:cxn>
                    <a:cxn ang="16200000">
                      <a:pos x="wd2" y="hd2"/>
                    </a:cxn>
                  </a:cxnLst>
                  <a:rect l="0" t="0" r="r" b="b"/>
                  <a:pathLst>
                    <a:path w="20230" h="21385" fill="norm" stroke="1" extrusionOk="0">
                      <a:moveTo>
                        <a:pt x="17488" y="10051"/>
                      </a:moveTo>
                      <a:cubicBezTo>
                        <a:pt x="18670" y="10905"/>
                        <a:pt x="19654" y="12109"/>
                        <a:pt x="20020" y="13497"/>
                      </a:cubicBezTo>
                      <a:cubicBezTo>
                        <a:pt x="20979" y="17126"/>
                        <a:pt x="18559" y="20789"/>
                        <a:pt x="14796" y="21314"/>
                      </a:cubicBezTo>
                      <a:cubicBezTo>
                        <a:pt x="12741" y="21600"/>
                        <a:pt x="10954" y="20990"/>
                        <a:pt x="9295" y="20035"/>
                      </a:cubicBezTo>
                      <a:cubicBezTo>
                        <a:pt x="5225" y="17692"/>
                        <a:pt x="1977" y="13619"/>
                        <a:pt x="561" y="9031"/>
                      </a:cubicBezTo>
                      <a:cubicBezTo>
                        <a:pt x="-621" y="5204"/>
                        <a:pt x="-94" y="856"/>
                        <a:pt x="3697" y="0"/>
                      </a:cubicBez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776" name="Line"/>
                <p:cNvSpPr/>
                <p:nvPr/>
              </p:nvSpPr>
              <p:spPr>
                <a:xfrm flipH="1" rot="16200000">
                  <a:off x="3924939" y="108107"/>
                  <a:ext cx="2050570" cy="2757378"/>
                </a:xfrm>
                <a:custGeom>
                  <a:avLst/>
                  <a:gdLst/>
                  <a:ahLst/>
                  <a:cxnLst>
                    <a:cxn ang="0">
                      <a:pos x="wd2" y="hd2"/>
                    </a:cxn>
                    <a:cxn ang="5400000">
                      <a:pos x="wd2" y="hd2"/>
                    </a:cxn>
                    <a:cxn ang="10800000">
                      <a:pos x="wd2" y="hd2"/>
                    </a:cxn>
                    <a:cxn ang="16200000">
                      <a:pos x="wd2" y="hd2"/>
                    </a:cxn>
                  </a:cxnLst>
                  <a:rect l="0" t="0" r="r" b="b"/>
                  <a:pathLst>
                    <a:path w="20743" h="19484" fill="norm" stroke="1" extrusionOk="0">
                      <a:moveTo>
                        <a:pt x="17833" y="12396"/>
                      </a:moveTo>
                      <a:cubicBezTo>
                        <a:pt x="19453" y="12910"/>
                        <a:pt x="20719" y="13990"/>
                        <a:pt x="20742" y="15227"/>
                      </a:cubicBezTo>
                      <a:cubicBezTo>
                        <a:pt x="20847" y="20733"/>
                        <a:pt x="6565" y="21600"/>
                        <a:pt x="1837" y="13611"/>
                      </a:cubicBezTo>
                      <a:cubicBezTo>
                        <a:pt x="-753" y="9233"/>
                        <a:pt x="-598" y="4293"/>
                        <a:pt x="2264" y="0"/>
                      </a:cubicBez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777" name="Line"/>
                <p:cNvSpPr/>
                <p:nvPr/>
              </p:nvSpPr>
              <p:spPr>
                <a:xfrm flipH="1" rot="16200000">
                  <a:off x="3447479" y="-35087"/>
                  <a:ext cx="2969877" cy="3053747"/>
                </a:xfrm>
                <a:custGeom>
                  <a:avLst/>
                  <a:gdLst/>
                  <a:ahLst/>
                  <a:cxnLst>
                    <a:cxn ang="0">
                      <a:pos x="wd2" y="hd2"/>
                    </a:cxn>
                    <a:cxn ang="5400000">
                      <a:pos x="wd2" y="hd2"/>
                    </a:cxn>
                    <a:cxn ang="10800000">
                      <a:pos x="wd2" y="hd2"/>
                    </a:cxn>
                    <a:cxn ang="16200000">
                      <a:pos x="wd2" y="hd2"/>
                    </a:cxn>
                  </a:cxnLst>
                  <a:rect l="0" t="0" r="r" b="b"/>
                  <a:pathLst>
                    <a:path w="19218" h="20439" fill="norm" stroke="1" extrusionOk="0">
                      <a:moveTo>
                        <a:pt x="14373" y="3317"/>
                      </a:moveTo>
                      <a:cubicBezTo>
                        <a:pt x="20570" y="6400"/>
                        <a:pt x="20900" y="15694"/>
                        <a:pt x="14913" y="19229"/>
                      </a:cubicBezTo>
                      <a:cubicBezTo>
                        <a:pt x="10899" y="21600"/>
                        <a:pt x="6285" y="20282"/>
                        <a:pt x="3401" y="17051"/>
                      </a:cubicBezTo>
                      <a:cubicBezTo>
                        <a:pt x="1896" y="15364"/>
                        <a:pt x="954" y="13240"/>
                        <a:pt x="411" y="11011"/>
                      </a:cubicBezTo>
                      <a:cubicBezTo>
                        <a:pt x="-700" y="6441"/>
                        <a:pt x="384" y="1390"/>
                        <a:pt x="4355" y="0"/>
                      </a:cubicBez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778" name="Rectangle"/>
                <p:cNvSpPr/>
                <p:nvPr/>
              </p:nvSpPr>
              <p:spPr>
                <a:xfrm>
                  <a:off x="1916858" y="1785974"/>
                  <a:ext cx="1232977" cy="418905"/>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779" name="Line"/>
                <p:cNvSpPr/>
                <p:nvPr/>
              </p:nvSpPr>
              <p:spPr>
                <a:xfrm>
                  <a:off x="3225158" y="1189845"/>
                  <a:ext cx="592299" cy="589303"/>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780" name="Line"/>
                <p:cNvSpPr/>
                <p:nvPr/>
              </p:nvSpPr>
              <p:spPr>
                <a:xfrm rot="5400000">
                  <a:off x="41934" y="-41935"/>
                  <a:ext cx="2969878" cy="3053746"/>
                </a:xfrm>
                <a:custGeom>
                  <a:avLst/>
                  <a:gdLst/>
                  <a:ahLst/>
                  <a:cxnLst>
                    <a:cxn ang="0">
                      <a:pos x="wd2" y="hd2"/>
                    </a:cxn>
                    <a:cxn ang="5400000">
                      <a:pos x="wd2" y="hd2"/>
                    </a:cxn>
                    <a:cxn ang="10800000">
                      <a:pos x="wd2" y="hd2"/>
                    </a:cxn>
                    <a:cxn ang="16200000">
                      <a:pos x="wd2" y="hd2"/>
                    </a:cxn>
                  </a:cxnLst>
                  <a:rect l="0" t="0" r="r" b="b"/>
                  <a:pathLst>
                    <a:path w="19218" h="20439" fill="norm" stroke="1" extrusionOk="0">
                      <a:moveTo>
                        <a:pt x="14373" y="3317"/>
                      </a:moveTo>
                      <a:cubicBezTo>
                        <a:pt x="20570" y="6400"/>
                        <a:pt x="20900" y="15694"/>
                        <a:pt x="14913" y="19229"/>
                      </a:cubicBezTo>
                      <a:cubicBezTo>
                        <a:pt x="10899" y="21600"/>
                        <a:pt x="6285" y="20282"/>
                        <a:pt x="3401" y="17051"/>
                      </a:cubicBezTo>
                      <a:cubicBezTo>
                        <a:pt x="1896" y="15364"/>
                        <a:pt x="954" y="13240"/>
                        <a:pt x="411" y="11011"/>
                      </a:cubicBezTo>
                      <a:cubicBezTo>
                        <a:pt x="-700" y="6441"/>
                        <a:pt x="384" y="1390"/>
                        <a:pt x="4355" y="0"/>
                      </a:cubicBez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sp>
            <p:nvSpPr>
              <p:cNvPr id="3782" name="Flatten"/>
              <p:cNvSpPr/>
              <p:nvPr/>
            </p:nvSpPr>
            <p:spPr>
              <a:xfrm>
                <a:off x="3687686" y="402926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Flatten</a:t>
                </a:r>
              </a:p>
            </p:txBody>
          </p:sp>
        </p:grpSp>
        <p:grpSp>
          <p:nvGrpSpPr>
            <p:cNvPr id="3797" name="Group"/>
            <p:cNvGrpSpPr/>
            <p:nvPr/>
          </p:nvGrpSpPr>
          <p:grpSpPr>
            <a:xfrm>
              <a:off x="18480096" y="303951"/>
              <a:ext cx="4255657" cy="3714833"/>
              <a:chOff x="0" y="0"/>
              <a:chExt cx="4255655" cy="3714833"/>
            </a:xfrm>
          </p:grpSpPr>
          <p:grpSp>
            <p:nvGrpSpPr>
              <p:cNvPr id="3795" name="Group"/>
              <p:cNvGrpSpPr/>
              <p:nvPr/>
            </p:nvGrpSpPr>
            <p:grpSpPr>
              <a:xfrm>
                <a:off x="0" y="0"/>
                <a:ext cx="4255656" cy="3389479"/>
                <a:chOff x="0" y="0"/>
                <a:chExt cx="4255655" cy="3389478"/>
              </a:xfrm>
            </p:grpSpPr>
            <p:sp>
              <p:nvSpPr>
                <p:cNvPr id="3784" name="Group"/>
                <p:cNvSpPr/>
                <p:nvPr/>
              </p:nvSpPr>
              <p:spPr>
                <a:xfrm>
                  <a:off x="0" y="0"/>
                  <a:ext cx="4255656" cy="3389479"/>
                </a:xfrm>
                <a:prstGeom prst="ellipse">
                  <a:avLst/>
                </a:prstGeom>
                <a:solidFill>
                  <a:srgbClr val="FFFF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3794" name="Group"/>
                <p:cNvGrpSpPr/>
                <p:nvPr/>
              </p:nvGrpSpPr>
              <p:grpSpPr>
                <a:xfrm>
                  <a:off x="794461" y="489661"/>
                  <a:ext cx="2666734" cy="1302385"/>
                  <a:chOff x="0" y="0"/>
                  <a:chExt cx="2666732" cy="1302384"/>
                </a:xfrm>
              </p:grpSpPr>
              <p:sp>
                <p:nvSpPr>
                  <p:cNvPr id="3785" name="Line"/>
                  <p:cNvSpPr/>
                  <p:nvPr/>
                </p:nvSpPr>
                <p:spPr>
                  <a:xfrm rot="5400000">
                    <a:off x="152646" y="404107"/>
                    <a:ext cx="321532" cy="213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786" name="Line"/>
                  <p:cNvSpPr/>
                  <p:nvPr/>
                </p:nvSpPr>
                <p:spPr>
                  <a:xfrm>
                    <a:off x="2423793" y="647934"/>
                    <a:ext cx="230184" cy="1"/>
                  </a:xfrm>
                  <a:prstGeom prst="line">
                    <a:avLst/>
                  </a:pr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787" name="Rectangle"/>
                  <p:cNvSpPr/>
                  <p:nvPr/>
                </p:nvSpPr>
                <p:spPr>
                  <a:xfrm>
                    <a:off x="0" y="11095"/>
                    <a:ext cx="2000570" cy="321776"/>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788" name="NEXTINSTR[VPC]"/>
                  <p:cNvSpPr txBox="1"/>
                  <p:nvPr/>
                </p:nvSpPr>
                <p:spPr>
                  <a:xfrm>
                    <a:off x="66435" y="0"/>
                    <a:ext cx="1914310" cy="310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a:defRPr sz="4800">
                        <a:solidFill>
                          <a:srgbClr val="000000"/>
                        </a:solidFill>
                        <a:effectLst>
                          <a:outerShdw sx="100000" sy="100000" kx="0" ky="0" algn="b" rotWithShape="0" blurRad="25400" dist="23998" dir="2700000">
                            <a:srgbClr val="000000">
                              <a:alpha val="31034"/>
                            </a:srgbClr>
                          </a:outerShdw>
                        </a:effectLst>
                        <a:latin typeface="Courier"/>
                        <a:ea typeface="Courier"/>
                        <a:cs typeface="Courier"/>
                        <a:sym typeface="Courier"/>
                      </a:defRPr>
                    </a:pPr>
                    <a:r>
                      <a:rPr sz="5000"/>
                      <a:t>NEXTINSTR</a:t>
                    </a:r>
                    <a:r>
                      <a:t>[VPC]</a:t>
                    </a:r>
                  </a:p>
                </p:txBody>
              </p:sp>
              <p:sp>
                <p:nvSpPr>
                  <p:cNvPr id="3789" name="Rectangle"/>
                  <p:cNvSpPr/>
                  <p:nvPr/>
                </p:nvSpPr>
                <p:spPr>
                  <a:xfrm>
                    <a:off x="418662" y="487530"/>
                    <a:ext cx="2000571" cy="321776"/>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790" name="Line"/>
                  <p:cNvSpPr/>
                  <p:nvPr/>
                </p:nvSpPr>
                <p:spPr>
                  <a:xfrm rot="5400000">
                    <a:off x="-138079" y="573808"/>
                    <a:ext cx="795559" cy="348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512" y="21427"/>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791" name="Line"/>
                  <p:cNvSpPr/>
                  <p:nvPr/>
                </p:nvSpPr>
                <p:spPr>
                  <a:xfrm rot="16200000">
                    <a:off x="1837350" y="337852"/>
                    <a:ext cx="988567" cy="670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 y="14056"/>
                        </a:moveTo>
                        <a:lnTo>
                          <a:pt x="0" y="21550"/>
                        </a:lnTo>
                        <a:lnTo>
                          <a:pt x="21511" y="21600"/>
                        </a:lnTo>
                        <a:lnTo>
                          <a:pt x="21600" y="0"/>
                        </a:lnTo>
                      </a:path>
                    </a:pathLst>
                  </a:custGeom>
                  <a:noFill/>
                  <a:ln w="127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792" name="Rectangle"/>
                  <p:cNvSpPr/>
                  <p:nvPr/>
                </p:nvSpPr>
                <p:spPr>
                  <a:xfrm>
                    <a:off x="418662" y="980609"/>
                    <a:ext cx="2000571" cy="321776"/>
                  </a:xfrm>
                  <a:prstGeom prst="rect">
                    <a:avLst/>
                  </a:prstGeom>
                  <a:solidFill>
                    <a:srgbClr val="76D6FF"/>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793" name="Rectangle"/>
                  <p:cNvSpPr/>
                  <p:nvPr/>
                </p:nvSpPr>
                <p:spPr>
                  <a:xfrm>
                    <a:off x="3715" y="8441"/>
                    <a:ext cx="2000570" cy="321775"/>
                  </a:xfrm>
                  <a:prstGeom prst="rect">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grpSp>
          </p:grpSp>
          <p:sp>
            <p:nvSpPr>
              <p:cNvPr id="3796" name="Virtualize"/>
              <p:cNvSpPr/>
              <p:nvPr/>
            </p:nvSpPr>
            <p:spPr>
              <a:xfrm>
                <a:off x="2127827" y="244483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000000"/>
                    </a:solidFill>
                    <a:latin typeface="+mj-lt"/>
                    <a:ea typeface="+mj-ea"/>
                    <a:cs typeface="+mj-cs"/>
                    <a:sym typeface="Trebuchet MS"/>
                  </a:defRPr>
                </a:lvl1pPr>
              </a:lstStyle>
              <a:p>
                <a:pPr/>
                <a:r>
                  <a:t>Virtualize</a:t>
                </a:r>
              </a:p>
            </p:txBody>
          </p:sp>
        </p:grpSp>
      </p:grpSp>
      <p:grpSp>
        <p:nvGrpSpPr>
          <p:cNvPr id="3806" name="Group"/>
          <p:cNvGrpSpPr/>
          <p:nvPr/>
        </p:nvGrpSpPr>
        <p:grpSpPr>
          <a:xfrm>
            <a:off x="6068530" y="9574753"/>
            <a:ext cx="11471990" cy="2848898"/>
            <a:chOff x="0" y="0"/>
            <a:chExt cx="11471989" cy="2848897"/>
          </a:xfrm>
        </p:grpSpPr>
        <p:pic>
          <p:nvPicPr>
            <p:cNvPr id="3799" name="tigress-purple.png" descr="tigress-purple.png"/>
            <p:cNvPicPr>
              <a:picLocks noChangeAspect="1"/>
            </p:cNvPicPr>
            <p:nvPr/>
          </p:nvPicPr>
          <p:blipFill>
            <a:blip r:embed="rId3">
              <a:extLst/>
            </a:blip>
            <a:stretch>
              <a:fillRect/>
            </a:stretch>
          </p:blipFill>
          <p:spPr>
            <a:xfrm>
              <a:off x="4006623" y="0"/>
              <a:ext cx="3572518" cy="2848898"/>
            </a:xfrm>
            <a:prstGeom prst="rect">
              <a:avLst/>
            </a:prstGeom>
            <a:ln w="12700" cap="flat">
              <a:noFill/>
              <a:miter lim="400000"/>
            </a:ln>
            <a:effectLst>
              <a:outerShdw sx="100000" sy="100000" kx="0" ky="0" algn="b" rotWithShape="0" blurRad="266700" dist="101600" dir="5400000">
                <a:srgbClr val="000000">
                  <a:alpha val="45188"/>
                </a:srgbClr>
              </a:outerShdw>
            </a:effectLst>
          </p:spPr>
        </p:pic>
        <p:sp>
          <p:nvSpPr>
            <p:cNvPr id="3800" name="Line"/>
            <p:cNvSpPr/>
            <p:nvPr/>
          </p:nvSpPr>
          <p:spPr>
            <a:xfrm>
              <a:off x="2307796" y="1424449"/>
              <a:ext cx="1460769"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801" name="Line"/>
            <p:cNvSpPr/>
            <p:nvPr/>
          </p:nvSpPr>
          <p:spPr>
            <a:xfrm>
              <a:off x="7817198" y="1424447"/>
              <a:ext cx="1460770" cy="1"/>
            </a:xfrm>
            <a:prstGeom prst="line">
              <a:avLst/>
            </a:prstGeom>
            <a:noFill/>
            <a:ln w="177800" cap="flat">
              <a:solidFill>
                <a:srgbClr val="731B70"/>
              </a:solidFill>
              <a:prstDash val="solid"/>
              <a:miter lim="400000"/>
              <a:tailEnd type="triangle" w="med" len="med"/>
            </a:ln>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grpSp>
          <p:nvGrpSpPr>
            <p:cNvPr id="3804" name="Group"/>
            <p:cNvGrpSpPr/>
            <p:nvPr/>
          </p:nvGrpSpPr>
          <p:grpSpPr>
            <a:xfrm>
              <a:off x="-1" y="514647"/>
              <a:ext cx="2091468" cy="1819603"/>
              <a:chOff x="0" y="0"/>
              <a:chExt cx="2091466" cy="1819601"/>
            </a:xfrm>
          </p:grpSpPr>
          <p:sp>
            <p:nvSpPr>
              <p:cNvPr id="3802" name="≈"/>
              <p:cNvSpPr/>
              <p:nvPr/>
            </p:nvSpPr>
            <p:spPr>
              <a:xfrm>
                <a:off x="0" y="0"/>
                <a:ext cx="2091467" cy="1819602"/>
              </a:xfrm>
              <a:prstGeom prst="rect">
                <a:avLst/>
              </a:prstGeom>
              <a:solidFill>
                <a:srgbClr val="FFFFFF"/>
              </a:solidFill>
              <a:ln w="50800" cap="flat">
                <a:solidFill>
                  <a:srgbClr val="000000"/>
                </a:solidFill>
                <a:prstDash val="solid"/>
                <a:miter lim="400000"/>
              </a:ln>
              <a:effectLst>
                <a:outerShdw sx="100000" sy="100000" kx="0" ky="0" algn="b" rotWithShape="0" blurRad="177800" dist="76200" dir="2174593">
                  <a:srgbClr val="000000">
                    <a:alpha val="8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a:solidFill>
                      <a:srgbClr val="000000"/>
                    </a:solidFill>
                    <a:effectLst>
                      <a:outerShdw sx="100000" sy="100000" kx="0" ky="0" algn="b" rotWithShape="0" blurRad="25400" dist="23998" dir="2700000">
                        <a:srgbClr val="000000">
                          <a:alpha val="31034"/>
                        </a:srgbClr>
                      </a:outerShdw>
                    </a:effectLst>
                  </a:defRPr>
                </a:lvl1pPr>
              </a:lstStyle>
              <a:p>
                <a:pPr/>
                <a:r>
                  <a:t>≈</a:t>
                </a:r>
              </a:p>
            </p:txBody>
          </p:sp>
          <p:pic>
            <p:nvPicPr>
              <p:cNvPr id="3803" name="diamond-clipart-purple-diamond-2.png" descr="diamond-clipart-purple-diamond-2.png"/>
              <p:cNvPicPr>
                <a:picLocks noChangeAspect="1"/>
              </p:cNvPicPr>
              <p:nvPr/>
            </p:nvPicPr>
            <p:blipFill>
              <a:blip r:embed="rId4">
                <a:extLst/>
              </a:blip>
              <a:stretch>
                <a:fillRect/>
              </a:stretch>
            </p:blipFill>
            <p:spPr>
              <a:xfrm>
                <a:off x="185286" y="310355"/>
                <a:ext cx="1720895" cy="1198891"/>
              </a:xfrm>
              <a:prstGeom prst="rect">
                <a:avLst/>
              </a:prstGeom>
              <a:ln w="12700" cap="flat">
                <a:noFill/>
                <a:miter lim="400000"/>
              </a:ln>
              <a:effectLst/>
            </p:spPr>
          </p:pic>
        </p:grpSp>
        <p:pic>
          <p:nvPicPr>
            <p:cNvPr id="3805" name="obf1.png" descr="obf1.png"/>
            <p:cNvPicPr>
              <a:picLocks noChangeAspect="1"/>
            </p:cNvPicPr>
            <p:nvPr/>
          </p:nvPicPr>
          <p:blipFill>
            <a:blip r:embed="rId5">
              <a:extLst/>
            </a:blip>
            <a:stretch>
              <a:fillRect/>
            </a:stretch>
          </p:blipFill>
          <p:spPr>
            <a:xfrm>
              <a:off x="9371738" y="273723"/>
              <a:ext cx="2100251" cy="2125781"/>
            </a:xfrm>
            <a:prstGeom prst="rect">
              <a:avLst/>
            </a:prstGeom>
            <a:ln w="12700" cap="flat">
              <a:noFill/>
              <a:miter lim="400000"/>
            </a:ln>
            <a:effectLst>
              <a:outerShdw sx="100000" sy="100000" kx="0" ky="0" algn="b" rotWithShape="0" blurRad="266700" dist="190500" dir="3296472">
                <a:srgbClr val="000000">
                  <a:alpha val="70010"/>
                </a:srgbClr>
              </a:outerShdw>
            </a:effectLst>
          </p:spPr>
        </p:pic>
      </p:grpSp>
      <p:grpSp>
        <p:nvGrpSpPr>
          <p:cNvPr id="3809" name="Group"/>
          <p:cNvGrpSpPr/>
          <p:nvPr/>
        </p:nvGrpSpPr>
        <p:grpSpPr>
          <a:xfrm>
            <a:off x="9318382" y="3374875"/>
            <a:ext cx="5151276" cy="3190448"/>
            <a:chOff x="0" y="0"/>
            <a:chExt cx="5151274" cy="3190447"/>
          </a:xfrm>
        </p:grpSpPr>
        <p:sp>
          <p:nvSpPr>
            <p:cNvPr id="3807" name="Oval"/>
            <p:cNvSpPr/>
            <p:nvPr/>
          </p:nvSpPr>
          <p:spPr>
            <a:xfrm>
              <a:off x="44945" y="336551"/>
              <a:ext cx="5106330" cy="2669745"/>
            </a:xfrm>
            <a:prstGeom prst="ellipse">
              <a:avLst/>
            </a:prstGeom>
            <a:solidFill>
              <a:srgbClr val="FFD479"/>
            </a:solidFill>
            <a:ln w="12700" cap="flat">
              <a:noFill/>
              <a:miter lim="400000"/>
            </a:ln>
            <a:effectLst>
              <a:outerShdw sx="100000" sy="100000" kx="0" ky="0" algn="b" rotWithShape="0" blurRad="101600" dist="0" dir="18900000">
                <a:srgbClr val="000000">
                  <a:alpha val="80000"/>
                </a:srgbClr>
              </a:outerShdw>
            </a:effectLst>
          </p:spPr>
          <p:txBody>
            <a:bodyPr wrap="square" lIns="71437" tIns="71437" rIns="71437" bIns="71437" numCol="1" anchor="ctr">
              <a:noAutofit/>
            </a:bodyP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808" name="Anti…"/>
            <p:cNvSpPr txBox="1"/>
            <p:nvPr/>
          </p:nvSpPr>
          <p:spPr>
            <a:xfrm>
              <a:off x="0" y="0"/>
              <a:ext cx="5120022" cy="3190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nSpc>
                  <a:spcPct val="90000"/>
                </a:lnSpc>
                <a:defRPr sz="6000">
                  <a:solidFill>
                    <a:srgbClr val="000000"/>
                  </a:solidFill>
                  <a:latin typeface="+mj-lt"/>
                  <a:ea typeface="+mj-ea"/>
                  <a:cs typeface="+mj-cs"/>
                  <a:sym typeface="Trebuchet MS"/>
                </a:defRPr>
              </a:pPr>
              <a:r>
                <a:t>Anti </a:t>
              </a:r>
            </a:p>
            <a:p>
              <a:pPr>
                <a:lnSpc>
                  <a:spcPct val="90000"/>
                </a:lnSpc>
                <a:defRPr sz="6000">
                  <a:solidFill>
                    <a:srgbClr val="000000"/>
                  </a:solidFill>
                  <a:latin typeface="+mj-lt"/>
                  <a:ea typeface="+mj-ea"/>
                  <a:cs typeface="+mj-cs"/>
                  <a:sym typeface="Trebuchet MS"/>
                </a:defRPr>
              </a:pPr>
              <a:r>
                <a:t>Taint</a:t>
              </a:r>
            </a:p>
            <a:p>
              <a:pPr>
                <a:lnSpc>
                  <a:spcPct val="90000"/>
                </a:lnSpc>
                <a:defRPr sz="6000">
                  <a:solidFill>
                    <a:srgbClr val="000000"/>
                  </a:solidFill>
                  <a:latin typeface="+mj-lt"/>
                  <a:ea typeface="+mj-ea"/>
                  <a:cs typeface="+mj-cs"/>
                  <a:sym typeface="Trebuchet MS"/>
                </a:defRPr>
              </a:pPr>
              <a:r>
                <a:t>Analysis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98" grpId="1"/>
    </p:bldLst>
  </p:timing>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3" name="Group"/>
          <p:cNvSpPr/>
          <p:nvPr/>
        </p:nvSpPr>
        <p:spPr>
          <a:xfrm>
            <a:off x="2078976" y="498243"/>
            <a:ext cx="20593497" cy="9924371"/>
          </a:xfrm>
          <a:prstGeom prst="wedgeEllipseCallout">
            <a:avLst>
              <a:gd name="adj1" fmla="val -38270"/>
              <a:gd name="adj2" fmla="val 44460"/>
            </a:avLst>
          </a:prstGeom>
          <a:solidFill>
            <a:srgbClr val="FFFFFF"/>
          </a:solidFill>
          <a:ln w="25400">
            <a:solidFill>
              <a:srgbClr val="FFFFFF"/>
            </a:solidFill>
            <a:miter lim="400000"/>
          </a:ln>
          <a:effectLst>
            <a:outerShdw sx="100000" sy="100000" kx="0" ky="0" algn="b" rotWithShape="0" blurRad="190500" dist="0" dir="4704414">
              <a:srgbClr val="000000"/>
            </a:outerShdw>
          </a:effectLst>
        </p:spPr>
        <p:txBody>
          <a:bodyPr lIns="50800" tIns="50800" rIns="50800" bIns="50800" anchor="ctr"/>
          <a:lstStyle/>
          <a:p>
            <a:pPr marL="63500" algn="l" defTabSz="584200">
              <a:defRPr b="1" sz="2400">
                <a:solidFill>
                  <a:srgbClr val="000000"/>
                </a:solidFill>
                <a:effectLst>
                  <a:outerShdw sx="100000" sy="100000" kx="0" ky="0" algn="b" rotWithShape="0" blurRad="25400" dist="23998" dir="2700000">
                    <a:srgbClr val="000000">
                      <a:alpha val="31034"/>
                    </a:srgbClr>
                  </a:outerShdw>
                </a:effectLst>
                <a:latin typeface="+mj-lt"/>
                <a:ea typeface="+mj-ea"/>
                <a:cs typeface="+mj-cs"/>
                <a:sym typeface="Trebuchet MS"/>
              </a:defRPr>
            </a:pPr>
          </a:p>
        </p:txBody>
      </p:sp>
      <p:sp>
        <p:nvSpPr>
          <p:cNvPr id="3814" name="Hey, wait a minute, aren’t these just…"/>
          <p:cNvSpPr txBox="1"/>
          <p:nvPr/>
        </p:nvSpPr>
        <p:spPr>
          <a:xfrm>
            <a:off x="3100484" y="2384842"/>
            <a:ext cx="18945745" cy="6772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defRPr sz="15000">
                <a:solidFill>
                  <a:srgbClr val="000000"/>
                </a:solidFill>
                <a:latin typeface="+mj-lt"/>
                <a:ea typeface="+mj-ea"/>
                <a:cs typeface="+mj-cs"/>
                <a:sym typeface="Trebuchet MS"/>
              </a:defRPr>
            </a:pPr>
            <a:r>
              <a:t>Hey, wait a minute, aren’t these just </a:t>
            </a:r>
          </a:p>
          <a:p>
            <a:pPr>
              <a:defRPr sz="15000">
                <a:solidFill>
                  <a:srgbClr val="000000"/>
                </a:solidFill>
                <a:latin typeface="+mj-lt"/>
                <a:ea typeface="+mj-ea"/>
                <a:cs typeface="+mj-cs"/>
                <a:sym typeface="Trebuchet MS"/>
              </a:defRPr>
            </a:pPr>
            <a:r>
              <a:t>side channels?</a:t>
            </a:r>
          </a:p>
        </p:txBody>
      </p:sp>
      <p:grpSp>
        <p:nvGrpSpPr>
          <p:cNvPr id="3817" name="Group"/>
          <p:cNvGrpSpPr/>
          <p:nvPr/>
        </p:nvGrpSpPr>
        <p:grpSpPr>
          <a:xfrm>
            <a:off x="762000" y="8102599"/>
            <a:ext cx="3757930" cy="4665283"/>
            <a:chOff x="0" y="0"/>
            <a:chExt cx="3757929" cy="4665281"/>
          </a:xfrm>
        </p:grpSpPr>
        <p:pic>
          <p:nvPicPr>
            <p:cNvPr id="3815" name="sp2.png" descr="sp2.png"/>
            <p:cNvPicPr>
              <a:picLocks noChangeAspect="1"/>
            </p:cNvPicPr>
            <p:nvPr/>
          </p:nvPicPr>
          <p:blipFill>
            <a:blip r:embed="rId3">
              <a:extLst/>
            </a:blip>
            <a:stretch>
              <a:fillRect/>
            </a:stretch>
          </p:blipFill>
          <p:spPr>
            <a:xfrm>
              <a:off x="447858" y="544294"/>
              <a:ext cx="2862214" cy="4120988"/>
            </a:xfrm>
            <a:prstGeom prst="rect">
              <a:avLst/>
            </a:prstGeom>
            <a:ln w="25400" cap="flat">
              <a:noFill/>
              <a:miter lim="400000"/>
            </a:ln>
            <a:effectLst>
              <a:outerShdw sx="100000" sy="100000" kx="0" ky="0" algn="b" rotWithShape="0" blurRad="355600" dist="177800" dir="5400000">
                <a:srgbClr val="000000">
                  <a:alpha val="70000"/>
                </a:srgbClr>
              </a:outerShdw>
            </a:effectLst>
          </p:spPr>
        </p:pic>
        <p:pic>
          <p:nvPicPr>
            <p:cNvPr id="3816" name="sp7.png" descr="sp7.png"/>
            <p:cNvPicPr>
              <a:picLocks noChangeAspect="1"/>
            </p:cNvPicPr>
            <p:nvPr/>
          </p:nvPicPr>
          <p:blipFill>
            <a:blip r:embed="rId4">
              <a:extLst/>
            </a:blip>
            <a:stretch>
              <a:fillRect/>
            </a:stretch>
          </p:blipFill>
          <p:spPr>
            <a:xfrm>
              <a:off x="0" y="0"/>
              <a:ext cx="3757930" cy="1422645"/>
            </a:xfrm>
            <a:prstGeom prst="rect">
              <a:avLst/>
            </a:prstGeom>
            <a:ln w="25400" cap="flat">
              <a:noFill/>
              <a:miter lim="400000"/>
            </a:ln>
            <a:effectLst/>
          </p:spPr>
        </p:pic>
      </p:gr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826" name="Group"/>
          <p:cNvGrpSpPr/>
          <p:nvPr/>
        </p:nvGrpSpPr>
        <p:grpSpPr>
          <a:xfrm>
            <a:off x="513967" y="3672242"/>
            <a:ext cx="8558599" cy="8235156"/>
            <a:chOff x="0" y="0"/>
            <a:chExt cx="8558597" cy="8235155"/>
          </a:xfrm>
        </p:grpSpPr>
        <p:pic>
          <p:nvPicPr>
            <p:cNvPr id="3821" name="screens-png-39887.png" descr="screens-png-39887.png"/>
            <p:cNvPicPr>
              <a:picLocks noChangeAspect="0"/>
            </p:cNvPicPr>
            <p:nvPr/>
          </p:nvPicPr>
          <p:blipFill>
            <a:blip r:embed="rId3">
              <a:extLst/>
            </a:blip>
            <a:srcRect l="0" t="0" r="0" b="0"/>
            <a:stretch>
              <a:fillRect/>
            </a:stretch>
          </p:blipFill>
          <p:spPr>
            <a:xfrm>
              <a:off x="0" y="0"/>
              <a:ext cx="8558598" cy="8235156"/>
            </a:xfrm>
            <a:prstGeom prst="rect">
              <a:avLst/>
            </a:prstGeom>
            <a:ln w="12700" cap="flat">
              <a:noFill/>
              <a:miter lim="400000"/>
            </a:ln>
            <a:effectLst/>
          </p:spPr>
        </p:pic>
        <p:sp>
          <p:nvSpPr>
            <p:cNvPr id="3822" name="main(){…"/>
            <p:cNvSpPr txBox="1"/>
            <p:nvPr/>
          </p:nvSpPr>
          <p:spPr>
            <a:xfrm>
              <a:off x="1238447" y="433044"/>
              <a:ext cx="6458002" cy="29718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lgn="l">
                <a:lnSpc>
                  <a:spcPct val="90000"/>
                </a:lnSpc>
                <a:defRPr b="1" sz="6600">
                  <a:latin typeface="Helvetica Neue"/>
                  <a:ea typeface="Helvetica Neue"/>
                  <a:cs typeface="Helvetica Neue"/>
                  <a:sym typeface="Helvetica Neue"/>
                </a:defRPr>
              </a:pPr>
              <a:r>
                <a:t>main(){</a:t>
              </a:r>
            </a:p>
            <a:p>
              <a:pPr algn="l">
                <a:lnSpc>
                  <a:spcPct val="90000"/>
                </a:lnSpc>
                <a:defRPr b="1" sz="6600">
                  <a:latin typeface="Helvetica Neue"/>
                  <a:ea typeface="Helvetica Neue"/>
                  <a:cs typeface="Helvetica Neue"/>
                  <a:sym typeface="Helvetica Neue"/>
                </a:defRPr>
              </a:pPr>
              <a:r>
                <a:t>   x←E(“secret”)</a:t>
              </a:r>
            </a:p>
            <a:p>
              <a:pPr algn="l">
                <a:lnSpc>
                  <a:spcPct val="90000"/>
                </a:lnSpc>
                <a:defRPr b="1" sz="6600">
                  <a:latin typeface="Helvetica Neue"/>
                  <a:ea typeface="Helvetica Neue"/>
                  <a:cs typeface="Helvetica Neue"/>
                  <a:sym typeface="Helvetica Neue"/>
                </a:defRPr>
              </a:pPr>
              <a:r>
                <a:t>}</a:t>
              </a:r>
            </a:p>
          </p:txBody>
        </p:sp>
        <p:pic>
          <p:nvPicPr>
            <p:cNvPr id="3823" name="Computer-Storage-Disk-Electronics-Hard-159264.png" descr="Computer-Storage-Disk-Electronics-Hard-159264.png"/>
            <p:cNvPicPr>
              <a:picLocks noChangeAspect="1"/>
            </p:cNvPicPr>
            <p:nvPr/>
          </p:nvPicPr>
          <p:blipFill>
            <a:blip r:embed="rId4">
              <a:extLst/>
            </a:blip>
            <a:stretch>
              <a:fillRect/>
            </a:stretch>
          </p:blipFill>
          <p:spPr>
            <a:xfrm>
              <a:off x="5892500" y="3988920"/>
              <a:ext cx="2172039" cy="1718966"/>
            </a:xfrm>
            <a:prstGeom prst="rect">
              <a:avLst/>
            </a:prstGeom>
            <a:ln w="12700" cap="flat">
              <a:noFill/>
              <a:miter lim="400000"/>
            </a:ln>
            <a:effectLst/>
          </p:spPr>
        </p:pic>
        <p:pic>
          <p:nvPicPr>
            <p:cNvPr id="3824" name="Названия-процессора.png" descr="Названия-процессора.png"/>
            <p:cNvPicPr>
              <a:picLocks noChangeAspect="1"/>
            </p:cNvPicPr>
            <p:nvPr/>
          </p:nvPicPr>
          <p:blipFill>
            <a:blip r:embed="rId5">
              <a:extLst/>
            </a:blip>
            <a:stretch>
              <a:fillRect/>
            </a:stretch>
          </p:blipFill>
          <p:spPr>
            <a:xfrm>
              <a:off x="423772" y="3727265"/>
              <a:ext cx="2242275" cy="2242276"/>
            </a:xfrm>
            <a:prstGeom prst="rect">
              <a:avLst/>
            </a:prstGeom>
            <a:ln w="12700" cap="flat">
              <a:noFill/>
              <a:miter lim="400000"/>
            </a:ln>
            <a:effectLst/>
          </p:spPr>
        </p:pic>
        <p:pic>
          <p:nvPicPr>
            <p:cNvPr id="3825" name="BTgRaepT8.png" descr="BTgRaepT8.png"/>
            <p:cNvPicPr>
              <a:picLocks noChangeAspect="1"/>
            </p:cNvPicPr>
            <p:nvPr/>
          </p:nvPicPr>
          <p:blipFill>
            <a:blip r:embed="rId6">
              <a:extLst/>
            </a:blip>
            <a:stretch>
              <a:fillRect/>
            </a:stretch>
          </p:blipFill>
          <p:spPr>
            <a:xfrm>
              <a:off x="3065899" y="4302540"/>
              <a:ext cx="2426749" cy="1091726"/>
            </a:xfrm>
            <a:prstGeom prst="rect">
              <a:avLst/>
            </a:prstGeom>
            <a:ln w="12700" cap="flat">
              <a:noFill/>
              <a:miter lim="400000"/>
            </a:ln>
            <a:effectLst/>
          </p:spPr>
        </p:pic>
      </p:grpSp>
      <p:grpSp>
        <p:nvGrpSpPr>
          <p:cNvPr id="3831" name="Group"/>
          <p:cNvGrpSpPr/>
          <p:nvPr/>
        </p:nvGrpSpPr>
        <p:grpSpPr>
          <a:xfrm>
            <a:off x="19233229" y="3953713"/>
            <a:ext cx="4272052" cy="5197672"/>
            <a:chOff x="0" y="0"/>
            <a:chExt cx="4272051" cy="5197670"/>
          </a:xfrm>
        </p:grpSpPr>
        <p:sp>
          <p:nvSpPr>
            <p:cNvPr id="3827" name="Exfiltrate!"/>
            <p:cNvSpPr txBox="1"/>
            <p:nvPr/>
          </p:nvSpPr>
          <p:spPr>
            <a:xfrm>
              <a:off x="25540" y="0"/>
              <a:ext cx="4220973" cy="11965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sz="7000">
                  <a:latin typeface="Helvetica Neue"/>
                  <a:ea typeface="Helvetica Neue"/>
                  <a:cs typeface="Helvetica Neue"/>
                  <a:sym typeface="Helvetica Neue"/>
                </a:defRPr>
              </a:lvl1pPr>
            </a:lstStyle>
            <a:p>
              <a:pPr/>
              <a:r>
                <a:t>Exfiltrate!</a:t>
              </a:r>
            </a:p>
          </p:txBody>
        </p:sp>
        <p:grpSp>
          <p:nvGrpSpPr>
            <p:cNvPr id="3830" name="Group"/>
            <p:cNvGrpSpPr/>
            <p:nvPr/>
          </p:nvGrpSpPr>
          <p:grpSpPr>
            <a:xfrm>
              <a:off x="0" y="1687852"/>
              <a:ext cx="4272052" cy="3509819"/>
              <a:chOff x="0" y="0"/>
              <a:chExt cx="4272051" cy="3509817"/>
            </a:xfrm>
          </p:grpSpPr>
          <p:pic>
            <p:nvPicPr>
              <p:cNvPr id="3828" name="screens-png-39887.png" descr="screens-png-39887.png"/>
              <p:cNvPicPr>
                <a:picLocks noChangeAspect="1"/>
              </p:cNvPicPr>
              <p:nvPr/>
            </p:nvPicPr>
            <p:blipFill>
              <a:blip r:embed="rId3">
                <a:extLst/>
              </a:blip>
              <a:stretch>
                <a:fillRect/>
              </a:stretch>
            </p:blipFill>
            <p:spPr>
              <a:xfrm>
                <a:off x="0" y="0"/>
                <a:ext cx="4272052" cy="3509818"/>
              </a:xfrm>
              <a:prstGeom prst="rect">
                <a:avLst/>
              </a:prstGeom>
              <a:ln w="12700" cap="flat">
                <a:noFill/>
                <a:miter lim="400000"/>
              </a:ln>
              <a:effectLst/>
            </p:spPr>
          </p:pic>
          <p:sp>
            <p:nvSpPr>
              <p:cNvPr id="3829" name="“secret”!"/>
              <p:cNvSpPr txBox="1"/>
              <p:nvPr/>
            </p:nvSpPr>
            <p:spPr>
              <a:xfrm>
                <a:off x="506023" y="591805"/>
                <a:ext cx="3695306" cy="13090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lnSpc>
                    <a:spcPct val="80000"/>
                  </a:lnSpc>
                  <a:defRPr b="1" sz="6000">
                    <a:latin typeface="Helvetica Neue"/>
                    <a:ea typeface="Helvetica Neue"/>
                    <a:cs typeface="Helvetica Neue"/>
                    <a:sym typeface="Helvetica Neue"/>
                  </a:defRPr>
                </a:lvl1pPr>
              </a:lstStyle>
              <a:p>
                <a:pPr/>
                <a:r>
                  <a:t>“secret”!</a:t>
                </a:r>
              </a:p>
            </p:txBody>
          </p:sp>
        </p:grpSp>
      </p:grpSp>
      <p:grpSp>
        <p:nvGrpSpPr>
          <p:cNvPr id="3837" name="Group"/>
          <p:cNvGrpSpPr/>
          <p:nvPr/>
        </p:nvGrpSpPr>
        <p:grpSpPr>
          <a:xfrm>
            <a:off x="12177552" y="1681770"/>
            <a:ext cx="3592131" cy="8167636"/>
            <a:chOff x="0" y="0"/>
            <a:chExt cx="3592129" cy="8167634"/>
          </a:xfrm>
        </p:grpSpPr>
        <p:pic>
          <p:nvPicPr>
            <p:cNvPr id="3832" name="fire-clip-art-pi5ozz9iB.png" descr="fire-clip-art-pi5ozz9iB.png"/>
            <p:cNvPicPr>
              <a:picLocks noChangeAspect="1"/>
            </p:cNvPicPr>
            <p:nvPr/>
          </p:nvPicPr>
          <p:blipFill>
            <a:blip r:embed="rId7">
              <a:extLst/>
            </a:blip>
            <a:stretch>
              <a:fillRect/>
            </a:stretch>
          </p:blipFill>
          <p:spPr>
            <a:xfrm>
              <a:off x="0" y="1618933"/>
              <a:ext cx="1331764" cy="1893008"/>
            </a:xfrm>
            <a:prstGeom prst="rect">
              <a:avLst/>
            </a:prstGeom>
            <a:ln w="12700" cap="flat">
              <a:noFill/>
              <a:miter lim="400000"/>
            </a:ln>
            <a:effectLst/>
          </p:spPr>
        </p:pic>
        <p:pic>
          <p:nvPicPr>
            <p:cNvPr id="3833" name="sound-png-35763.png" descr="sound-png-35763.png"/>
            <p:cNvPicPr>
              <a:picLocks noChangeAspect="1"/>
            </p:cNvPicPr>
            <p:nvPr/>
          </p:nvPicPr>
          <p:blipFill>
            <a:blip r:embed="rId8">
              <a:extLst/>
            </a:blip>
            <a:srcRect l="0" t="0" r="42759" b="9208"/>
            <a:stretch>
              <a:fillRect/>
            </a:stretch>
          </p:blipFill>
          <p:spPr>
            <a:xfrm>
              <a:off x="454357" y="6448942"/>
              <a:ext cx="2598978" cy="1718693"/>
            </a:xfrm>
            <a:prstGeom prst="rect">
              <a:avLst/>
            </a:prstGeom>
            <a:ln w="12700" cap="flat">
              <a:noFill/>
              <a:miter lim="400000"/>
            </a:ln>
            <a:effectLst/>
          </p:spPr>
        </p:pic>
        <p:pic>
          <p:nvPicPr>
            <p:cNvPr id="3834" name="unnamed.png" descr="unnamed.png"/>
            <p:cNvPicPr>
              <a:picLocks noChangeAspect="1"/>
            </p:cNvPicPr>
            <p:nvPr/>
          </p:nvPicPr>
          <p:blipFill>
            <a:blip r:embed="rId9">
              <a:extLst/>
            </a:blip>
            <a:stretch>
              <a:fillRect/>
            </a:stretch>
          </p:blipFill>
          <p:spPr>
            <a:xfrm>
              <a:off x="1850810" y="1914047"/>
              <a:ext cx="1741320" cy="1741320"/>
            </a:xfrm>
            <a:prstGeom prst="rect">
              <a:avLst/>
            </a:prstGeom>
            <a:ln w="12700" cap="flat">
              <a:noFill/>
              <a:miter lim="400000"/>
            </a:ln>
            <a:effectLst/>
          </p:spPr>
        </p:pic>
        <p:pic>
          <p:nvPicPr>
            <p:cNvPr id="3835" name="Radioactive.svg.png" descr="Radioactive.svg.png"/>
            <p:cNvPicPr>
              <a:picLocks noChangeAspect="1"/>
            </p:cNvPicPr>
            <p:nvPr/>
          </p:nvPicPr>
          <p:blipFill>
            <a:blip r:embed="rId10">
              <a:extLst/>
            </a:blip>
            <a:stretch>
              <a:fillRect/>
            </a:stretch>
          </p:blipFill>
          <p:spPr>
            <a:xfrm>
              <a:off x="957260" y="0"/>
              <a:ext cx="1593329" cy="1394163"/>
            </a:xfrm>
            <a:prstGeom prst="rect">
              <a:avLst/>
            </a:prstGeom>
            <a:ln w="12700" cap="flat">
              <a:noFill/>
              <a:miter lim="400000"/>
            </a:ln>
            <a:effectLst/>
          </p:spPr>
        </p:pic>
        <p:pic>
          <p:nvPicPr>
            <p:cNvPr id="3836" name="MDO3000-Mixed-Domain-Oscilloscope_t.png" descr="MDO3000-Mixed-Domain-Oscilloscope_t.png"/>
            <p:cNvPicPr>
              <a:picLocks noChangeAspect="1"/>
            </p:cNvPicPr>
            <p:nvPr/>
          </p:nvPicPr>
          <p:blipFill>
            <a:blip r:embed="rId11">
              <a:extLst/>
            </a:blip>
            <a:stretch>
              <a:fillRect/>
            </a:stretch>
          </p:blipFill>
          <p:spPr>
            <a:xfrm>
              <a:off x="0" y="3736710"/>
              <a:ext cx="3507850" cy="2630888"/>
            </a:xfrm>
            <a:prstGeom prst="rect">
              <a:avLst/>
            </a:prstGeom>
            <a:ln w="12700" cap="flat">
              <a:noFill/>
              <a:miter lim="400000"/>
            </a:ln>
            <a:effectLst/>
          </p:spPr>
        </p:pic>
      </p:grpSp>
      <p:sp>
        <p:nvSpPr>
          <p:cNvPr id="3838" name="Line"/>
          <p:cNvSpPr/>
          <p:nvPr/>
        </p:nvSpPr>
        <p:spPr>
          <a:xfrm flipV="1">
            <a:off x="9437246" y="6971256"/>
            <a:ext cx="2375626" cy="1"/>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839" name="Line"/>
          <p:cNvSpPr/>
          <p:nvPr/>
        </p:nvSpPr>
        <p:spPr>
          <a:xfrm flipV="1">
            <a:off x="16313642" y="6971256"/>
            <a:ext cx="2375626" cy="1"/>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43" name="screens-png-39887.png" descr="screens-png-39887.png"/>
          <p:cNvPicPr>
            <a:picLocks noChangeAspect="0"/>
          </p:cNvPicPr>
          <p:nvPr/>
        </p:nvPicPr>
        <p:blipFill>
          <a:blip r:embed="rId3">
            <a:extLst/>
          </a:blip>
          <a:stretch>
            <a:fillRect/>
          </a:stretch>
        </p:blipFill>
        <p:spPr>
          <a:xfrm>
            <a:off x="3488903" y="600181"/>
            <a:ext cx="17406321" cy="13276388"/>
          </a:xfrm>
          <a:prstGeom prst="rect">
            <a:avLst/>
          </a:prstGeom>
          <a:ln w="12700">
            <a:miter lim="400000"/>
          </a:ln>
        </p:spPr>
      </p:pic>
      <p:sp>
        <p:nvSpPr>
          <p:cNvPr id="3844" name="main(){…"/>
          <p:cNvSpPr txBox="1"/>
          <p:nvPr/>
        </p:nvSpPr>
        <p:spPr>
          <a:xfrm>
            <a:off x="5364750" y="1275211"/>
            <a:ext cx="3152141" cy="297181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lnSpc>
                <a:spcPct val="90000"/>
              </a:lnSpc>
              <a:defRPr b="1" sz="6600">
                <a:latin typeface="Helvetica Neue"/>
                <a:ea typeface="Helvetica Neue"/>
                <a:cs typeface="Helvetica Neue"/>
                <a:sym typeface="Helvetica Neue"/>
              </a:defRPr>
            </a:pPr>
            <a:r>
              <a:t>main(){</a:t>
            </a:r>
          </a:p>
          <a:p>
            <a:pPr algn="l">
              <a:lnSpc>
                <a:spcPct val="90000"/>
              </a:lnSpc>
              <a:defRPr b="1" sz="6600">
                <a:latin typeface="Helvetica Neue"/>
                <a:ea typeface="Helvetica Neue"/>
                <a:cs typeface="Helvetica Neue"/>
                <a:sym typeface="Helvetica Neue"/>
              </a:defRPr>
            </a:pPr>
            <a:r>
              <a:t>   </a:t>
            </a:r>
            <a:r>
              <a:rPr>
                <a:solidFill>
                  <a:srgbClr val="FF9300"/>
                </a:solidFill>
              </a:rPr>
              <a:t>a</a:t>
            </a:r>
            <a:r>
              <a:t> ← </a:t>
            </a:r>
            <a:r>
              <a:rPr>
                <a:solidFill>
                  <a:srgbClr val="B51700"/>
                </a:solidFill>
              </a:rPr>
              <a:t>b</a:t>
            </a:r>
            <a:endParaRPr>
              <a:solidFill>
                <a:srgbClr val="B51700"/>
              </a:solidFill>
            </a:endParaRPr>
          </a:p>
          <a:p>
            <a:pPr algn="l">
              <a:lnSpc>
                <a:spcPct val="90000"/>
              </a:lnSpc>
              <a:defRPr b="1" sz="6600">
                <a:latin typeface="Helvetica Neue"/>
                <a:ea typeface="Helvetica Neue"/>
                <a:cs typeface="Helvetica Neue"/>
                <a:sym typeface="Helvetica Neue"/>
              </a:defRPr>
            </a:pPr>
            <a:r>
              <a:t>}</a:t>
            </a:r>
          </a:p>
        </p:txBody>
      </p:sp>
      <p:pic>
        <p:nvPicPr>
          <p:cNvPr id="3845" name="fire-clip-art-pi5ozz9iB.png" descr="fire-clip-art-pi5ozz9iB.png"/>
          <p:cNvPicPr>
            <a:picLocks noChangeAspect="1"/>
          </p:cNvPicPr>
          <p:nvPr/>
        </p:nvPicPr>
        <p:blipFill>
          <a:blip r:embed="rId4">
            <a:extLst/>
          </a:blip>
          <a:srcRect l="0" t="0" r="0" b="0"/>
          <a:stretch>
            <a:fillRect/>
          </a:stretch>
        </p:blipFill>
        <p:spPr>
          <a:xfrm>
            <a:off x="17588537" y="2152491"/>
            <a:ext cx="1331765" cy="1893009"/>
          </a:xfrm>
          <a:prstGeom prst="rect">
            <a:avLst/>
          </a:prstGeom>
          <a:ln w="12700">
            <a:miter lim="400000"/>
          </a:ln>
        </p:spPr>
      </p:pic>
      <p:pic>
        <p:nvPicPr>
          <p:cNvPr id="3846" name="sound-png-35763.png" descr="sound-png-35763.png"/>
          <p:cNvPicPr>
            <a:picLocks noChangeAspect="1"/>
          </p:cNvPicPr>
          <p:nvPr/>
        </p:nvPicPr>
        <p:blipFill>
          <a:blip r:embed="rId5">
            <a:extLst/>
          </a:blip>
          <a:srcRect l="0" t="0" r="0" b="17618"/>
          <a:stretch>
            <a:fillRect/>
          </a:stretch>
        </p:blipFill>
        <p:spPr>
          <a:xfrm>
            <a:off x="16604329" y="7055770"/>
            <a:ext cx="2890727" cy="992865"/>
          </a:xfrm>
          <a:prstGeom prst="rect">
            <a:avLst/>
          </a:prstGeom>
          <a:ln w="12700">
            <a:miter lim="400000"/>
          </a:ln>
        </p:spPr>
      </p:pic>
      <p:pic>
        <p:nvPicPr>
          <p:cNvPr id="3847" name="unnamed.png" descr="unnamed.png"/>
          <p:cNvPicPr>
            <a:picLocks noChangeAspect="1"/>
          </p:cNvPicPr>
          <p:nvPr/>
        </p:nvPicPr>
        <p:blipFill>
          <a:blip r:embed="rId6">
            <a:extLst/>
          </a:blip>
          <a:stretch>
            <a:fillRect/>
          </a:stretch>
        </p:blipFill>
        <p:spPr>
          <a:xfrm>
            <a:off x="14942272" y="8010414"/>
            <a:ext cx="1741320" cy="1741320"/>
          </a:xfrm>
          <a:prstGeom prst="rect">
            <a:avLst/>
          </a:prstGeom>
          <a:ln w="12700">
            <a:miter lim="400000"/>
          </a:ln>
        </p:spPr>
      </p:pic>
      <p:pic>
        <p:nvPicPr>
          <p:cNvPr id="3848" name="Radioactive.svg.png" descr="Radioactive.svg.png"/>
          <p:cNvPicPr>
            <a:picLocks noChangeAspect="1"/>
          </p:cNvPicPr>
          <p:nvPr/>
        </p:nvPicPr>
        <p:blipFill>
          <a:blip r:embed="rId7">
            <a:extLst/>
          </a:blip>
          <a:stretch>
            <a:fillRect/>
          </a:stretch>
        </p:blipFill>
        <p:spPr>
          <a:xfrm>
            <a:off x="17457694" y="5089506"/>
            <a:ext cx="1593329" cy="1394163"/>
          </a:xfrm>
          <a:prstGeom prst="rect">
            <a:avLst/>
          </a:prstGeom>
          <a:ln w="12700">
            <a:miter lim="400000"/>
          </a:ln>
        </p:spPr>
      </p:pic>
      <p:pic>
        <p:nvPicPr>
          <p:cNvPr id="3849" name="MDO3000-Mixed-Domain-Oscilloscope_t.png" descr="MDO3000-Mixed-Domain-Oscilloscope_t.png"/>
          <p:cNvPicPr>
            <a:picLocks noChangeAspect="1"/>
          </p:cNvPicPr>
          <p:nvPr/>
        </p:nvPicPr>
        <p:blipFill>
          <a:blip r:embed="rId8">
            <a:extLst/>
          </a:blip>
          <a:stretch>
            <a:fillRect/>
          </a:stretch>
        </p:blipFill>
        <p:spPr>
          <a:xfrm>
            <a:off x="4724477" y="6782610"/>
            <a:ext cx="3463720" cy="2597790"/>
          </a:xfrm>
          <a:prstGeom prst="rect">
            <a:avLst/>
          </a:prstGeom>
          <a:ln w="12700">
            <a:miter lim="400000"/>
          </a:ln>
        </p:spPr>
      </p:pic>
      <p:grpSp>
        <p:nvGrpSpPr>
          <p:cNvPr id="3853" name="Group"/>
          <p:cNvGrpSpPr/>
          <p:nvPr/>
        </p:nvGrpSpPr>
        <p:grpSpPr>
          <a:xfrm>
            <a:off x="10342115" y="1572048"/>
            <a:ext cx="4827573" cy="3608421"/>
            <a:chOff x="0" y="0"/>
            <a:chExt cx="4827571" cy="3608419"/>
          </a:xfrm>
        </p:grpSpPr>
        <p:pic>
          <p:nvPicPr>
            <p:cNvPr id="3850" name="Computer-Storage-Disk-Electronics-Hard-159264.png" descr="Computer-Storage-Disk-Electronics-Hard-159264.png"/>
            <p:cNvPicPr>
              <a:picLocks noChangeAspect="1"/>
            </p:cNvPicPr>
            <p:nvPr/>
          </p:nvPicPr>
          <p:blipFill>
            <a:blip r:embed="rId9">
              <a:extLst/>
            </a:blip>
            <a:srcRect l="0" t="0" r="0" b="0"/>
            <a:stretch>
              <a:fillRect/>
            </a:stretch>
          </p:blipFill>
          <p:spPr>
            <a:xfrm>
              <a:off x="2655533" y="1627799"/>
              <a:ext cx="2172039" cy="1718966"/>
            </a:xfrm>
            <a:prstGeom prst="rect">
              <a:avLst/>
            </a:prstGeom>
            <a:ln w="12700" cap="flat">
              <a:noFill/>
              <a:miter lim="400000"/>
            </a:ln>
            <a:effectLst/>
          </p:spPr>
        </p:pic>
        <p:pic>
          <p:nvPicPr>
            <p:cNvPr id="3851" name="Названия-процессора.png" descr="Названия-процессора.png"/>
            <p:cNvPicPr>
              <a:picLocks noChangeAspect="1"/>
            </p:cNvPicPr>
            <p:nvPr/>
          </p:nvPicPr>
          <p:blipFill>
            <a:blip r:embed="rId10">
              <a:extLst/>
            </a:blip>
            <a:stretch>
              <a:fillRect/>
            </a:stretch>
          </p:blipFill>
          <p:spPr>
            <a:xfrm>
              <a:off x="0" y="1366144"/>
              <a:ext cx="2242275" cy="2242276"/>
            </a:xfrm>
            <a:prstGeom prst="rect">
              <a:avLst/>
            </a:prstGeom>
            <a:ln w="12700" cap="flat">
              <a:noFill/>
              <a:miter lim="400000"/>
            </a:ln>
            <a:effectLst/>
          </p:spPr>
        </p:pic>
        <p:pic>
          <p:nvPicPr>
            <p:cNvPr id="3852" name="BTgRaepT8.png" descr="BTgRaepT8.png"/>
            <p:cNvPicPr>
              <a:picLocks noChangeAspect="1"/>
            </p:cNvPicPr>
            <p:nvPr/>
          </p:nvPicPr>
          <p:blipFill>
            <a:blip r:embed="rId11">
              <a:extLst/>
            </a:blip>
            <a:stretch>
              <a:fillRect/>
            </a:stretch>
          </p:blipFill>
          <p:spPr>
            <a:xfrm>
              <a:off x="1482318" y="0"/>
              <a:ext cx="2426749" cy="1091726"/>
            </a:xfrm>
            <a:prstGeom prst="rect">
              <a:avLst/>
            </a:prstGeom>
            <a:ln w="12700" cap="flat">
              <a:noFill/>
              <a:miter lim="400000"/>
            </a:ln>
            <a:effectLst/>
          </p:spPr>
        </p:pic>
      </p:grpSp>
      <p:sp>
        <p:nvSpPr>
          <p:cNvPr id="3854" name="Line"/>
          <p:cNvSpPr/>
          <p:nvPr/>
        </p:nvSpPr>
        <p:spPr>
          <a:xfrm flipV="1">
            <a:off x="8652171" y="2761119"/>
            <a:ext cx="2152545" cy="1"/>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855" name="Line"/>
          <p:cNvSpPr/>
          <p:nvPr/>
        </p:nvSpPr>
        <p:spPr>
          <a:xfrm rot="15895">
            <a:off x="8493428" y="2780280"/>
            <a:ext cx="9092216" cy="5998282"/>
          </a:xfrm>
          <a:custGeom>
            <a:avLst/>
            <a:gdLst/>
            <a:ahLst/>
            <a:cxnLst>
              <a:cxn ang="0">
                <a:pos x="wd2" y="hd2"/>
              </a:cxn>
              <a:cxn ang="5400000">
                <a:pos x="wd2" y="hd2"/>
              </a:cxn>
              <a:cxn ang="10800000">
                <a:pos x="wd2" y="hd2"/>
              </a:cxn>
              <a:cxn ang="16200000">
                <a:pos x="wd2" y="hd2"/>
              </a:cxn>
            </a:cxnLst>
            <a:rect l="0" t="0" r="r" b="b"/>
            <a:pathLst>
              <a:path w="20625" h="21138" fill="norm" stroke="1" extrusionOk="0">
                <a:moveTo>
                  <a:pt x="0" y="19379"/>
                </a:moveTo>
                <a:cubicBezTo>
                  <a:pt x="3061" y="21075"/>
                  <a:pt x="6346" y="21555"/>
                  <a:pt x="9556" y="20775"/>
                </a:cubicBezTo>
                <a:cubicBezTo>
                  <a:pt x="12836" y="19977"/>
                  <a:pt x="15960" y="17866"/>
                  <a:pt x="18284" y="14184"/>
                </a:cubicBezTo>
                <a:cubicBezTo>
                  <a:pt x="20902" y="10036"/>
                  <a:pt x="21600" y="3819"/>
                  <a:pt x="18946" y="1043"/>
                </a:cubicBezTo>
                <a:cubicBezTo>
                  <a:pt x="18377" y="449"/>
                  <a:pt x="17706" y="173"/>
                  <a:pt x="17027" y="60"/>
                </a:cubicBezTo>
                <a:cubicBezTo>
                  <a:pt x="16396" y="-45"/>
                  <a:pt x="15759" y="-11"/>
                  <a:pt x="15135" y="160"/>
                </a:cubicBezTo>
              </a:path>
            </a:pathLst>
          </a:custGeom>
          <a:ln w="177800">
            <a:solidFill>
              <a:srgbClr val="731B70"/>
            </a:solidFill>
            <a:miter lim="400000"/>
            <a:head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
        <p:nvSpPr>
          <p:cNvPr id="3856" name="Line"/>
          <p:cNvSpPr/>
          <p:nvPr/>
        </p:nvSpPr>
        <p:spPr>
          <a:xfrm flipV="1">
            <a:off x="6380140" y="3409006"/>
            <a:ext cx="32983" cy="3256645"/>
          </a:xfrm>
          <a:prstGeom prst="line">
            <a:avLst/>
          </a:prstGeom>
          <a:ln w="177800">
            <a:solidFill>
              <a:srgbClr val="731B70"/>
            </a:solidFill>
            <a:miter lim="400000"/>
            <a:tailEnd type="triangle"/>
          </a:ln>
        </p:spPr>
        <p:txBody>
          <a:bodyPr lIns="71437" tIns="71437" rIns="71437" bIns="71437" anchor="ctr"/>
          <a:lstStyle/>
          <a:p>
            <a:pPr>
              <a:defRPr sz="3200">
                <a:solidFill>
                  <a:srgbClr val="000000"/>
                </a:solidFill>
                <a:effectLst>
                  <a:outerShdw sx="100000" sy="100000" kx="0" ky="0" algn="b" rotWithShape="0" blurRad="25400" dist="23998" dir="2700000">
                    <a:srgbClr val="000000">
                      <a:alpha val="31034"/>
                    </a:srgbClr>
                  </a:outerShdw>
                </a:effectLst>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Trebuchet MS"/>
        <a:ea typeface="Trebuchet MS"/>
        <a:cs typeface="Trebuchet MS"/>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101600" dist="0" dir="18900000">
              <a:srgbClr val="000000">
                <a:alpha val="80000"/>
              </a:srgbClr>
            </a:outerShdw>
          </a:effectLst>
        </a:effectStyle>
        <a:effectStyle>
          <a:effectLst>
            <a:outerShdw sx="100000" sy="100000" kx="0" ky="0" algn="b" rotWithShape="0" blurRad="101600" dist="0" dir="18900000">
              <a:srgbClr val="000000">
                <a:alpha val="80000"/>
              </a:srgbClr>
            </a:outerShdw>
          </a:effectLst>
        </a:effectStyle>
        <a:effectStyle>
          <a:effectLst>
            <a:outerShdw sx="100000" sy="100000" kx="0" ky="0" algn="b" rotWithShape="0" blurRad="1016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2"/>
                <a:satOff val="-12043"/>
                <a:lumOff val="-7113"/>
              </a:schemeClr>
            </a:gs>
          </a:gsLst>
          <a:lin ang="5400000" scaled="0"/>
        </a:gradFill>
        <a:ln w="12700" cap="flat">
          <a:noFill/>
          <a:miter lim="400000"/>
        </a:ln>
        <a:effectLst>
          <a:outerShdw sx="100000" sy="100000" kx="0" ky="0" algn="b" rotWithShape="0" blurRad="101600" dist="0" dir="18900000">
            <a:srgbClr val="000000">
              <a:alpha val="8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Trebuchet MS"/>
        <a:ea typeface="Trebuchet MS"/>
        <a:cs typeface="Trebuchet MS"/>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101600" dist="0" dir="18900000">
              <a:srgbClr val="000000">
                <a:alpha val="80000"/>
              </a:srgbClr>
            </a:outerShdw>
          </a:effectLst>
        </a:effectStyle>
        <a:effectStyle>
          <a:effectLst>
            <a:outerShdw sx="100000" sy="100000" kx="0" ky="0" algn="b" rotWithShape="0" blurRad="101600" dist="0" dir="18900000">
              <a:srgbClr val="000000">
                <a:alpha val="80000"/>
              </a:srgbClr>
            </a:outerShdw>
          </a:effectLst>
        </a:effectStyle>
        <a:effectStyle>
          <a:effectLst>
            <a:outerShdw sx="100000" sy="100000" kx="0" ky="0" algn="b" rotWithShape="0" blurRad="1016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2"/>
                <a:satOff val="-12043"/>
                <a:lumOff val="-7113"/>
              </a:schemeClr>
            </a:gs>
          </a:gsLst>
          <a:lin ang="5400000" scaled="0"/>
        </a:gradFill>
        <a:ln w="12700" cap="flat">
          <a:noFill/>
          <a:miter lim="400000"/>
        </a:ln>
        <a:effectLst>
          <a:outerShdw sx="100000" sy="100000" kx="0" ky="0" algn="b" rotWithShape="0" blurRad="101600" dist="0" dir="18900000">
            <a:srgbClr val="000000">
              <a:alpha val="8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